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 id="2147483672" r:id="rId4"/>
    <p:sldMasterId id="2147483686" r:id="rId5"/>
  </p:sldMasterIdLst>
  <p:notesMasterIdLst>
    <p:notesMasterId r:id="rId8"/>
  </p:notesMasterIdLst>
  <p:handoutMasterIdLst>
    <p:handoutMasterId r:id="rId36"/>
  </p:handoutMasterIdLst>
  <p:sldIdLst>
    <p:sldId id="256" r:id="rId6"/>
    <p:sldId id="257" r:id="rId7"/>
    <p:sldId id="258" r:id="rId9"/>
    <p:sldId id="277" r:id="rId10"/>
    <p:sldId id="259" r:id="rId11"/>
    <p:sldId id="278" r:id="rId12"/>
    <p:sldId id="260" r:id="rId13"/>
    <p:sldId id="267" r:id="rId14"/>
    <p:sldId id="275" r:id="rId15"/>
    <p:sldId id="265" r:id="rId16"/>
    <p:sldId id="274" r:id="rId17"/>
    <p:sldId id="270" r:id="rId18"/>
    <p:sldId id="261" r:id="rId19"/>
    <p:sldId id="282" r:id="rId20"/>
    <p:sldId id="272" r:id="rId21"/>
    <p:sldId id="266" r:id="rId22"/>
    <p:sldId id="276" r:id="rId23"/>
    <p:sldId id="271" r:id="rId24"/>
    <p:sldId id="286" r:id="rId25"/>
    <p:sldId id="284" r:id="rId26"/>
    <p:sldId id="293" r:id="rId27"/>
    <p:sldId id="294" r:id="rId28"/>
    <p:sldId id="295" r:id="rId29"/>
    <p:sldId id="296" r:id="rId30"/>
    <p:sldId id="297" r:id="rId31"/>
    <p:sldId id="298" r:id="rId32"/>
    <p:sldId id="299" r:id="rId33"/>
    <p:sldId id="300" r:id="rId34"/>
    <p:sldId id="285" r:id="rId35"/>
  </p:sldIdLst>
  <p:sldSz cx="9144000" cy="5143500" type="screen16x9"/>
  <p:notesSz cx="6858000" cy="9144000"/>
  <p:custDataLst>
    <p:tags r:id="rId4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6F7"/>
    <a:srgbClr val="00926C"/>
    <a:srgbClr val="17375E"/>
    <a:srgbClr val="31859C"/>
    <a:srgbClr val="FF9999"/>
    <a:srgbClr val="007E5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71" autoAdjust="0"/>
    <p:restoredTop sz="94660"/>
  </p:normalViewPr>
  <p:slideViewPr>
    <p:cSldViewPr>
      <p:cViewPr varScale="1">
        <p:scale>
          <a:sx n="145" d="100"/>
          <a:sy n="145" d="100"/>
        </p:scale>
        <p:origin x="98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8" Type="http://schemas.openxmlformats.org/officeDocument/2006/relationships/notesMaster" Target="notesMasters/notesMaster1.xml"/><Relationship Id="rId7" Type="http://schemas.openxmlformats.org/officeDocument/2006/relationships/slide" Target="slides/slide2.xml"/><Relationship Id="rId6" Type="http://schemas.openxmlformats.org/officeDocument/2006/relationships/slide" Target="slides/slide1.xml"/><Relationship Id="rId5" Type="http://schemas.openxmlformats.org/officeDocument/2006/relationships/slideMaster" Target="slideMasters/slideMaster4.xml"/><Relationship Id="rId40" Type="http://schemas.openxmlformats.org/officeDocument/2006/relationships/tags" Target="tags/tag17.xml"/><Relationship Id="rId4" Type="http://schemas.openxmlformats.org/officeDocument/2006/relationships/slideMaster" Target="slideMasters/slideMaster3.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handoutMaster" Target="handoutMasters/handoutMaster1.xml"/><Relationship Id="rId35" Type="http://schemas.openxmlformats.org/officeDocument/2006/relationships/slide" Target="slides/slide29.xml"/><Relationship Id="rId34" Type="http://schemas.openxmlformats.org/officeDocument/2006/relationships/slide" Target="slides/slide28.xml"/><Relationship Id="rId33" Type="http://schemas.openxmlformats.org/officeDocument/2006/relationships/slide" Target="slides/slide27.xml"/><Relationship Id="rId32" Type="http://schemas.openxmlformats.org/officeDocument/2006/relationships/slide" Target="slides/slide26.xml"/><Relationship Id="rId31" Type="http://schemas.openxmlformats.org/officeDocument/2006/relationships/slide" Target="slides/slide25.xml"/><Relationship Id="rId30" Type="http://schemas.openxmlformats.org/officeDocument/2006/relationships/slide" Target="slides/slide24.xml"/><Relationship Id="rId3" Type="http://schemas.openxmlformats.org/officeDocument/2006/relationships/slideMaster" Target="slideMasters/slideMaster2.xml"/><Relationship Id="rId29" Type="http://schemas.openxmlformats.org/officeDocument/2006/relationships/slide" Target="slides/slide23.xml"/><Relationship Id="rId28" Type="http://schemas.openxmlformats.org/officeDocument/2006/relationships/slide" Target="slides/slide22.xml"/><Relationship Id="rId27" Type="http://schemas.openxmlformats.org/officeDocument/2006/relationships/slide" Target="slides/slide21.xml"/><Relationship Id="rId26" Type="http://schemas.openxmlformats.org/officeDocument/2006/relationships/slide" Target="slides/slide20.xml"/><Relationship Id="rId25" Type="http://schemas.openxmlformats.org/officeDocument/2006/relationships/slide" Target="slides/slide19.xml"/><Relationship Id="rId24" Type="http://schemas.openxmlformats.org/officeDocument/2006/relationships/slide" Target="slides/slide18.xml"/><Relationship Id="rId23" Type="http://schemas.openxmlformats.org/officeDocument/2006/relationships/slide" Target="slides/slide17.xml"/><Relationship Id="rId22" Type="http://schemas.openxmlformats.org/officeDocument/2006/relationships/slide" Target="slides/slide16.xml"/><Relationship Id="rId21" Type="http://schemas.openxmlformats.org/officeDocument/2006/relationships/slide" Target="slides/slide15.xml"/><Relationship Id="rId20" Type="http://schemas.openxmlformats.org/officeDocument/2006/relationships/slide" Target="slides/slide14.xml"/><Relationship Id="rId2" Type="http://schemas.openxmlformats.org/officeDocument/2006/relationships/theme" Target="theme/theme1.xml"/><Relationship Id="rId19" Type="http://schemas.openxmlformats.org/officeDocument/2006/relationships/slide" Target="slides/slide13.xml"/><Relationship Id="rId18" Type="http://schemas.openxmlformats.org/officeDocument/2006/relationships/slide" Target="slides/slide12.xml"/><Relationship Id="rId17" Type="http://schemas.openxmlformats.org/officeDocument/2006/relationships/slide" Target="slides/slide11.xml"/><Relationship Id="rId16" Type="http://schemas.openxmlformats.org/officeDocument/2006/relationships/slide" Target="slides/slide10.xml"/><Relationship Id="rId15" Type="http://schemas.openxmlformats.org/officeDocument/2006/relationships/slide" Target="slides/slide9.xml"/><Relationship Id="rId14" Type="http://schemas.openxmlformats.org/officeDocument/2006/relationships/slide" Target="slides/slide8.xml"/><Relationship Id="rId13" Type="http://schemas.openxmlformats.org/officeDocument/2006/relationships/slide" Target="slides/slide7.xml"/><Relationship Id="rId12" Type="http://schemas.openxmlformats.org/officeDocument/2006/relationships/slide" Target="slides/slide6.xml"/><Relationship Id="rId11" Type="http://schemas.openxmlformats.org/officeDocument/2006/relationships/slide" Target="slides/slide5.xml"/><Relationship Id="rId10" Type="http://schemas.openxmlformats.org/officeDocument/2006/relationships/slide" Target="slides/slide4.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jpeg>
</file>

<file path=ppt/media/image13.jpeg>
</file>

<file path=ppt/media/image14.jpeg>
</file>

<file path=ppt/media/image15.png>
</file>

<file path=ppt/media/image17.jpeg>
</file>

<file path=ppt/media/image18.jpeg>
</file>

<file path=ppt/media/image19.png>
</file>

<file path=ppt/media/image2.png>
</file>

<file path=ppt/media/image20.png>
</file>

<file path=ppt/media/image21.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5B276FC-40CA-4FE8-B0AB-B83A8F9A068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F37141F-B290-4B47-BA90-28DAE3B85FF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F37141F-B290-4B47-BA90-28DAE3B85FF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C7D643E-5F2C-49CF-83FF-E485C6A051CE}"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showMasterSp="0">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457200" y="1200151"/>
            <a:ext cx="8229600" cy="3394472"/>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showMasterSp="0">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showMasterSp="0">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9" name="灯片编号占位符 8"/>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5" name="灯片编号占位符 4"/>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457200" y="1200151"/>
            <a:ext cx="8229600" cy="3394472"/>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showMasterSp="0">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showMasterSp="0">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457200" y="1200151"/>
            <a:ext cx="8229600" cy="3394472"/>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showMasterSp="0">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showMasterSp="0">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9" name="灯片编号占位符 8"/>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5" name="灯片编号占位符 4"/>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smtClean="0"/>
            </a:fld>
            <a:endParaRPr lang="zh-CN" altLang="en-US"/>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showMasterSp="0">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showMasterSp="0">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6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a:prstGeom prst="rect">
            <a:avLst/>
          </a:prstGeo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type="obj" preserve="1" showMasterSp="0">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idx="1"/>
          </p:nvPr>
        </p:nvSpPr>
        <p:spPr>
          <a:xfrm>
            <a:off x="457200" y="1200151"/>
            <a:ext cx="8229600" cy="3394472"/>
          </a:xfrm>
          <a:prstGeom prst="rect">
            <a:avLst/>
          </a:prstGeo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a:prstGeom prst="rect">
            <a:avLst/>
          </a:prstGeo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twoObj" preserve="1" showMasterSp="0">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showMasterSp="0">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200151"/>
            <a:ext cx="4038600" cy="3394472"/>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smtClean="0"/>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type="twoTxTwoObj" preserve="1" showMasterSp="0">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9" name="灯片编号占位符 8"/>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5" name="灯片编号占位符 4"/>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showMasterSp="0">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200151"/>
            <a:ext cx="8229600" cy="3394472"/>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showMasterSp="0">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a:prstGeom prst="rect">
            <a:avLst/>
          </a:prstGeo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05979"/>
            <a:ext cx="6019800" cy="4388644"/>
          </a:xfrm>
          <a:prstGeom prst="rect">
            <a:avLst/>
          </a:prstGeo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3124200" y="4767263"/>
            <a:ext cx="2895600" cy="273844"/>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a:solidFill>
                  <a:prstClr val="black"/>
                </a:solidFill>
              </a:rPr>
            </a:fld>
            <a:endParaRPr lang="zh-CN" altLang="en-US">
              <a:solidFill>
                <a:prstClr val="black"/>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showMasterSp="0">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smtClean="0"/>
            </a:fld>
            <a:endParaRPr lang="zh-CN" altLang="en-US"/>
          </a:p>
        </p:txBody>
      </p:sp>
      <p:sp>
        <p:nvSpPr>
          <p:cNvPr id="8" name="页脚占位符 7"/>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showMasterSp="0">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a:prstGeom prst="rect">
            <a:avLst/>
          </a:prstGeom>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smtClean="0"/>
            </a:fld>
            <a:endParaRPr lang="zh-CN" altLang="en-US"/>
          </a:p>
        </p:txBody>
      </p:sp>
      <p:sp>
        <p:nvSpPr>
          <p:cNvPr id="4" name="页脚占位符 3"/>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smtClean="0"/>
            </a:fld>
            <a:endParaRPr lang="zh-CN" altLang="en-US"/>
          </a:p>
        </p:txBody>
      </p:sp>
      <p:sp>
        <p:nvSpPr>
          <p:cNvPr id="3" name="页脚占位符 2"/>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smtClean="0"/>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a:prstGeom prst="rect">
            <a:avLst/>
          </a:prstGeo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a:xfrm>
            <a:off x="457200" y="4767263"/>
            <a:ext cx="2133600" cy="273844"/>
          </a:xfrm>
          <a:prstGeom prst="rect">
            <a:avLst/>
          </a:prstGeom>
        </p:spPr>
        <p:txBody>
          <a:bodyPr/>
          <a:lstStyle/>
          <a:p>
            <a:fld id="{4B8BB031-C815-43A1-91A4-70C097789F18}" type="datetimeFigureOut">
              <a:rPr lang="zh-CN" altLang="en-US" smtClean="0"/>
            </a:fld>
            <a:endParaRPr lang="zh-CN" altLang="en-US"/>
          </a:p>
        </p:txBody>
      </p:sp>
      <p:sp>
        <p:nvSpPr>
          <p:cNvPr id="6" name="页脚占位符 5"/>
          <p:cNvSpPr>
            <a:spLocks noGrp="1"/>
          </p:cNvSpPr>
          <p:nvPr>
            <p:ph type="ftr" sz="quarter" idx="11"/>
          </p:nvPr>
        </p:nvSpPr>
        <p:spPr>
          <a:xfrm>
            <a:off x="3124200" y="4767263"/>
            <a:ext cx="2895600" cy="273844"/>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6553200" y="4767263"/>
            <a:ext cx="2133600" cy="273844"/>
          </a:xfrm>
          <a:prstGeom prst="rect">
            <a:avLst/>
          </a:prstGeom>
        </p:spPr>
        <p:txBody>
          <a:bodyPr/>
          <a:lstStyle/>
          <a:p>
            <a:fld id="{90AE0BBD-7060-4CC9-B8AE-40AFCB43D13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4" Type="http://schemas.openxmlformats.org/officeDocument/2006/relationships/theme" Target="../theme/theme2.xml"/><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6" Type="http://schemas.openxmlformats.org/officeDocument/2006/relationships/theme" Target="../theme/theme3.xml"/><Relationship Id="rId15" Type="http://schemas.openxmlformats.org/officeDocument/2006/relationships/image" Target="../media/image2.png"/><Relationship Id="rId14" Type="http://schemas.openxmlformats.org/officeDocument/2006/relationships/image" Target="../media/image1.png"/><Relationship Id="rId13" Type="http://schemas.openxmlformats.org/officeDocument/2006/relationships/slideLayout" Target="../slideLayouts/slideLayout35.xml"/><Relationship Id="rId12" Type="http://schemas.openxmlformats.org/officeDocument/2006/relationships/slideLayout" Target="../slideLayouts/slideLayout34.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4.xml"/><Relationship Id="rId8" Type="http://schemas.openxmlformats.org/officeDocument/2006/relationships/slideLayout" Target="../slideLayouts/slideLayout43.xml"/><Relationship Id="rId7" Type="http://schemas.openxmlformats.org/officeDocument/2006/relationships/slideLayout" Target="../slideLayouts/slideLayout42.xml"/><Relationship Id="rId6" Type="http://schemas.openxmlformats.org/officeDocument/2006/relationships/slideLayout" Target="../slideLayouts/slideLayout41.xml"/><Relationship Id="rId5" Type="http://schemas.openxmlformats.org/officeDocument/2006/relationships/slideLayout" Target="../slideLayouts/slideLayout40.xml"/><Relationship Id="rId4" Type="http://schemas.openxmlformats.org/officeDocument/2006/relationships/slideLayout" Target="../slideLayouts/slideLayout39.xml"/><Relationship Id="rId3" Type="http://schemas.openxmlformats.org/officeDocument/2006/relationships/slideLayout" Target="../slideLayouts/slideLayout38.xml"/><Relationship Id="rId2" Type="http://schemas.openxmlformats.org/officeDocument/2006/relationships/slideLayout" Target="../slideLayouts/slideLayout37.xml"/><Relationship Id="rId14" Type="http://schemas.openxmlformats.org/officeDocument/2006/relationships/theme" Target="../theme/theme4.xml"/><Relationship Id="rId13" Type="http://schemas.openxmlformats.org/officeDocument/2006/relationships/image" Target="../media/image2.png"/><Relationship Id="rId12" Type="http://schemas.openxmlformats.org/officeDocument/2006/relationships/image" Target="../media/image1.png"/><Relationship Id="rId11" Type="http://schemas.openxmlformats.org/officeDocument/2006/relationships/slideLayout" Target="../slideLayouts/slideLayout46.xml"/><Relationship Id="rId10" Type="http://schemas.openxmlformats.org/officeDocument/2006/relationships/slideLayout" Target="../slideLayouts/slideLayout45.xml"/><Relationship Id="rId1"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alphaModFix amt="71000"/>
          </a:blip>
          <a:stretch>
            <a:fillRect/>
          </a:stretch>
        </a:blip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179512" y="123478"/>
            <a:ext cx="504056" cy="5760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0">
          <a:blip r:embed="rId12">
            <a:alphaModFix amt="71000"/>
          </a:blip>
          <a:stretch>
            <a:fillRect/>
          </a:stretch>
        </a:blip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179512" y="123478"/>
            <a:ext cx="504056" cy="5760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rotWithShape="0">
          <a:blip r:embed="rId14">
            <a:alphaModFix amt="71000"/>
          </a:blip>
          <a:stretch>
            <a:fillRect/>
          </a:stretch>
        </a:blip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15" cstate="print">
            <a:extLst>
              <a:ext uri="{28A0092B-C50C-407E-A947-70E740481C1C}">
                <a14:useLocalDpi xmlns:a14="http://schemas.microsoft.com/office/drawing/2010/main" val="0"/>
              </a:ext>
            </a:extLst>
          </a:blip>
          <a:srcRect/>
          <a:stretch>
            <a:fillRect/>
          </a:stretch>
        </p:blipFill>
        <p:spPr bwMode="auto">
          <a:xfrm>
            <a:off x="179512" y="123478"/>
            <a:ext cx="504056" cy="5760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Lst>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rotWithShape="0">
          <a:blip r:embed="rId12">
            <a:alphaModFix amt="71000"/>
          </a:blip>
          <a:stretch>
            <a:fillRect/>
          </a:stretch>
        </a:blip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13" cstate="print">
            <a:extLst>
              <a:ext uri="{28A0092B-C50C-407E-A947-70E740481C1C}">
                <a14:useLocalDpi xmlns:a14="http://schemas.microsoft.com/office/drawing/2010/main" val="0"/>
              </a:ext>
            </a:extLst>
          </a:blip>
          <a:srcRect/>
          <a:stretch>
            <a:fillRect/>
          </a:stretch>
        </p:blipFill>
        <p:spPr bwMode="auto">
          <a:xfrm>
            <a:off x="179512" y="123478"/>
            <a:ext cx="504056" cy="5760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Lst>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1.png"/><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jpe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9.xml"/><Relationship Id="rId1" Type="http://schemas.openxmlformats.org/officeDocument/2006/relationships/tags" Target="../tags/tag15.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9.xml"/><Relationship Id="rId1" Type="http://schemas.openxmlformats.org/officeDocument/2006/relationships/image" Target="../media/image15.png"/></Relationships>
</file>

<file path=ppt/slides/_rels/slide2.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3" Type="http://schemas.openxmlformats.org/officeDocument/2006/relationships/tags" Target="../tags/tag4.xml"/><Relationship Id="rId2" Type="http://schemas.openxmlformats.org/officeDocument/2006/relationships/tags" Target="../tags/tag3.xml"/><Relationship Id="rId12" Type="http://schemas.openxmlformats.org/officeDocument/2006/relationships/notesSlide" Target="../notesSlides/notesSlide1.xml"/><Relationship Id="rId11" Type="http://schemas.openxmlformats.org/officeDocument/2006/relationships/slideLayout" Target="../slideLayouts/slideLayout7.xml"/><Relationship Id="rId10" Type="http://schemas.openxmlformats.org/officeDocument/2006/relationships/tags" Target="../tags/tag11.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9.xml"/><Relationship Id="rId1" Type="http://schemas.openxmlformats.org/officeDocument/2006/relationships/image" Target="../media/image16.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4.xml"/><Relationship Id="rId1" Type="http://schemas.openxmlformats.org/officeDocument/2006/relationships/image" Target="../media/image17.jpe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9.xml"/><Relationship Id="rId1" Type="http://schemas.openxmlformats.org/officeDocument/2006/relationships/image" Target="../media/image18.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5.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9.xml"/><Relationship Id="rId1" Type="http://schemas.openxmlformats.org/officeDocument/2006/relationships/image" Target="../media/image19.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9.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9.xml"/><Relationship Id="rId1" Type="http://schemas.openxmlformats.org/officeDocument/2006/relationships/image" Target="../media/image21.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42.xml"/><Relationship Id="rId2" Type="http://schemas.openxmlformats.org/officeDocument/2006/relationships/image" Target="../media/image3.png"/><Relationship Id="rId1" Type="http://schemas.openxmlformats.org/officeDocument/2006/relationships/tags" Target="../tags/tag16.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tags" Target="../tags/tag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圆角矩形 5"/>
          <p:cNvSpPr/>
          <p:nvPr/>
        </p:nvSpPr>
        <p:spPr>
          <a:xfrm>
            <a:off x="917757" y="3251979"/>
            <a:ext cx="1761712" cy="307777"/>
          </a:xfrm>
          <a:prstGeom prst="roundRect">
            <a:avLst>
              <a:gd name="adj" fmla="val 50000"/>
            </a:avLst>
          </a:prstGeom>
          <a:solidFill>
            <a:srgbClr val="00926C"/>
          </a:solidFill>
          <a:ln>
            <a:noFill/>
          </a:ln>
        </p:spPr>
        <p:txBody>
          <a:bodyPr lIns="91438" tIns="45719" rIns="91438" bIns="45719"/>
          <a:lstStyle/>
          <a:p>
            <a:endParaRPr lang="zh-CN" altLang="en-US"/>
          </a:p>
        </p:txBody>
      </p:sp>
      <p:sp>
        <p:nvSpPr>
          <p:cNvPr id="7" name="文本框 20"/>
          <p:cNvSpPr txBox="1"/>
          <p:nvPr/>
        </p:nvSpPr>
        <p:spPr>
          <a:xfrm>
            <a:off x="973244" y="3236588"/>
            <a:ext cx="1622805" cy="338552"/>
          </a:xfrm>
          <a:prstGeom prst="rect">
            <a:avLst/>
          </a:prstGeom>
          <a:noFill/>
        </p:spPr>
        <p:txBody>
          <a:bodyPr wrap="square" lIns="91438" tIns="45719" rIns="91438" bIns="45719" rtlCol="0">
            <a:spAutoFit/>
          </a:bodyPr>
          <a:lstStyle/>
          <a:p>
            <a:pPr algn="ctr"/>
            <a:r>
              <a:rPr lang="zh-CN" altLang="en-US" sz="1600" dirty="0" smtClean="0">
                <a:solidFill>
                  <a:schemeClr val="bg1"/>
                </a:solidFill>
              </a:rPr>
              <a:t>人力篇</a:t>
            </a:r>
            <a:endParaRPr lang="zh-CN" altLang="en-US" sz="1600" dirty="0">
              <a:solidFill>
                <a:schemeClr val="bg1"/>
              </a:solidFill>
            </a:endParaRPr>
          </a:p>
        </p:txBody>
      </p:sp>
      <p:grpSp>
        <p:nvGrpSpPr>
          <p:cNvPr id="8" name="组合 7"/>
          <p:cNvGrpSpPr/>
          <p:nvPr/>
        </p:nvGrpSpPr>
        <p:grpSpPr>
          <a:xfrm>
            <a:off x="3279772" y="3236588"/>
            <a:ext cx="1761712" cy="308411"/>
            <a:chOff x="6696860" y="5064787"/>
            <a:chExt cx="1567268" cy="316865"/>
          </a:xfrm>
          <a:solidFill>
            <a:schemeClr val="tx1">
              <a:lumMod val="65000"/>
              <a:lumOff val="35000"/>
            </a:schemeClr>
          </a:solidFill>
        </p:grpSpPr>
        <p:sp>
          <p:nvSpPr>
            <p:cNvPr id="9" name="圆角矩形 8"/>
            <p:cNvSpPr/>
            <p:nvPr/>
          </p:nvSpPr>
          <p:spPr>
            <a:xfrm>
              <a:off x="6696860" y="5065438"/>
              <a:ext cx="1567268" cy="316214"/>
            </a:xfrm>
            <a:prstGeom prst="roundRect">
              <a:avLst>
                <a:gd name="adj" fmla="val 50000"/>
              </a:avLst>
            </a:prstGeom>
            <a:solidFill>
              <a:schemeClr val="accent1"/>
            </a:solidFill>
            <a:ln>
              <a:noFill/>
            </a:ln>
          </p:spPr>
          <p:txBody>
            <a:bodyPr/>
            <a:lstStyle/>
            <a:p>
              <a:endParaRPr lang="zh-CN" altLang="en-US"/>
            </a:p>
          </p:txBody>
        </p:sp>
        <p:sp>
          <p:nvSpPr>
            <p:cNvPr id="10" name="文本框 23"/>
            <p:cNvSpPr txBox="1"/>
            <p:nvPr/>
          </p:nvSpPr>
          <p:spPr>
            <a:xfrm>
              <a:off x="6734960" y="5064787"/>
              <a:ext cx="1491068" cy="307777"/>
            </a:xfrm>
            <a:prstGeom prst="rect">
              <a:avLst/>
            </a:prstGeom>
            <a:noFill/>
            <a:ln>
              <a:noFill/>
            </a:ln>
          </p:spPr>
          <p:txBody>
            <a:bodyPr/>
            <a:lstStyle>
              <a:defPPr>
                <a:defRPr lang="zh-CN"/>
              </a:defPPr>
              <a:lvl1pPr>
                <a:defRPr sz="1600"/>
              </a:lvl1pPr>
            </a:lstStyle>
            <a:p>
              <a:pPr algn="ctr"/>
              <a:r>
                <a:rPr lang="zh-CN" altLang="en-US" dirty="0" smtClean="0">
                  <a:solidFill>
                    <a:schemeClr val="bg1"/>
                  </a:solidFill>
                </a:rPr>
                <a:t>人力行政部</a:t>
              </a:r>
              <a:endParaRPr lang="zh-CN" altLang="en-US" dirty="0">
                <a:solidFill>
                  <a:schemeClr val="bg1"/>
                </a:solidFill>
              </a:endParaRPr>
            </a:p>
          </p:txBody>
        </p:sp>
      </p:grpSp>
      <p:sp>
        <p:nvSpPr>
          <p:cNvPr id="11" name="PA_文本框 26"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custDataLst>
              <p:tags r:id="rId1"/>
            </p:custDataLst>
          </p:nvPr>
        </p:nvSpPr>
        <p:spPr>
          <a:xfrm>
            <a:off x="875039" y="2000049"/>
            <a:ext cx="3707182" cy="646329"/>
          </a:xfrm>
          <a:prstGeom prst="rect">
            <a:avLst/>
          </a:prstGeom>
          <a:noFill/>
        </p:spPr>
        <p:txBody>
          <a:bodyPr wrap="square" lIns="91438" tIns="45719" rIns="91438" bIns="45719" rtlCol="0">
            <a:spAutoFit/>
          </a:bodyPr>
          <a:lstStyle/>
          <a:p>
            <a:r>
              <a:rPr lang="zh-CN" altLang="en-US" sz="3600" kern="0" cap="all" dirty="0" smtClean="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rPr>
              <a:t>人事制度培训</a:t>
            </a:r>
            <a:endParaRPr lang="en-US" altLang="zh-CN" sz="3600" kern="0" cap="all" dirty="0">
              <a:solidFill>
                <a:schemeClr val="bg2">
                  <a:lumMod val="25000"/>
                </a:schemeClr>
              </a:solidFill>
              <a:latin typeface="Arial" panose="020B0604020202020204" pitchFamily="34" charset="0"/>
              <a:ea typeface="微软雅黑" panose="020B0503020204020204" pitchFamily="34" charset="-122"/>
              <a:cs typeface="Arial" panose="020B0604020202020204" pitchFamily="34" charset="0"/>
            </a:endParaRPr>
          </a:p>
        </p:txBody>
      </p:sp>
      <p:sp>
        <p:nvSpPr>
          <p:cNvPr id="12" name="矩形 11"/>
          <p:cNvSpPr/>
          <p:nvPr/>
        </p:nvSpPr>
        <p:spPr>
          <a:xfrm>
            <a:off x="1731008" y="2841596"/>
            <a:ext cx="747840"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矩形 12"/>
          <p:cNvSpPr/>
          <p:nvPr/>
        </p:nvSpPr>
        <p:spPr>
          <a:xfrm>
            <a:off x="2612222" y="2846831"/>
            <a:ext cx="747840"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矩形 13"/>
          <p:cNvSpPr/>
          <p:nvPr/>
        </p:nvSpPr>
        <p:spPr>
          <a:xfrm>
            <a:off x="3478269" y="2846831"/>
            <a:ext cx="747840" cy="45719"/>
          </a:xfrm>
          <a:prstGeom prst="rect">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矩形 14"/>
          <p:cNvSpPr/>
          <p:nvPr/>
        </p:nvSpPr>
        <p:spPr>
          <a:xfrm>
            <a:off x="4338470" y="2841595"/>
            <a:ext cx="747840" cy="45719"/>
          </a:xfrm>
          <a:prstGeom prst="rect">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矩形 15"/>
          <p:cNvSpPr/>
          <p:nvPr/>
        </p:nvSpPr>
        <p:spPr>
          <a:xfrm>
            <a:off x="875039" y="2832761"/>
            <a:ext cx="747840"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88199" y="936378"/>
            <a:ext cx="3376927" cy="3420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Scale>
                                      <p:cBhvr>
                                        <p:cTn id="7"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11"/>
                                        </p:tgtEl>
                                        <p:attrNameLst>
                                          <p:attrName>ppt_x</p:attrName>
                                          <p:attrName>ppt_y</p:attrName>
                                        </p:attrNameLst>
                                      </p:cBhvr>
                                    </p:animMotion>
                                    <p:animEffect transition="in" filter="fade">
                                      <p:cBhvr>
                                        <p:cTn id="9" dur="1000"/>
                                        <p:tgtEl>
                                          <p:spTgt spid="11"/>
                                        </p:tgtEl>
                                      </p:cBhvr>
                                    </p:animEffect>
                                  </p:childTnLst>
                                </p:cTn>
                              </p:par>
                            </p:childTnLst>
                          </p:cTn>
                        </p:par>
                        <p:par>
                          <p:cTn id="10" fill="hold">
                            <p:stCondLst>
                              <p:cond delay="1000"/>
                            </p:stCondLst>
                            <p:childTnLst>
                              <p:par>
                                <p:cTn id="11" presetID="2" presetClass="entr" presetSubtype="8"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0-#ppt_w/2"/>
                                          </p:val>
                                        </p:tav>
                                        <p:tav tm="100000">
                                          <p:val>
                                            <p:strVal val="#ppt_x"/>
                                          </p:val>
                                        </p:tav>
                                      </p:tavLst>
                                    </p:anim>
                                    <p:anim calcmode="lin" valueType="num">
                                      <p:cBhvr additive="base">
                                        <p:cTn id="18" dur="500" fill="hold"/>
                                        <p:tgtEl>
                                          <p:spTgt spid="15"/>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0-#ppt_w/2"/>
                                          </p:val>
                                        </p:tav>
                                        <p:tav tm="100000">
                                          <p:val>
                                            <p:strVal val="#ppt_x"/>
                                          </p:val>
                                        </p:tav>
                                      </p:tavLst>
                                    </p:anim>
                                    <p:anim calcmode="lin" valueType="num">
                                      <p:cBhvr additive="base">
                                        <p:cTn id="22" dur="500" fill="hold"/>
                                        <p:tgtEl>
                                          <p:spTgt spid="13"/>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0-#ppt_w/2"/>
                                          </p:val>
                                        </p:tav>
                                        <p:tav tm="100000">
                                          <p:val>
                                            <p:strVal val="#ppt_x"/>
                                          </p:val>
                                        </p:tav>
                                      </p:tavLst>
                                    </p:anim>
                                    <p:anim calcmode="lin" valueType="num">
                                      <p:cBhvr additive="base">
                                        <p:cTn id="26" dur="500" fill="hold"/>
                                        <p:tgtEl>
                                          <p:spTgt spid="12"/>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0-#ppt_w/2"/>
                                          </p:val>
                                        </p:tav>
                                        <p:tav tm="100000">
                                          <p:val>
                                            <p:strVal val="#ppt_x"/>
                                          </p:val>
                                        </p:tav>
                                      </p:tavLst>
                                    </p:anim>
                                    <p:anim calcmode="lin" valueType="num">
                                      <p:cBhvr additive="base">
                                        <p:cTn id="30" dur="500" fill="hold"/>
                                        <p:tgtEl>
                                          <p:spTgt spid="16"/>
                                        </p:tgtEl>
                                        <p:attrNameLst>
                                          <p:attrName>ppt_y</p:attrName>
                                        </p:attrNameLst>
                                      </p:cBhvr>
                                      <p:tavLst>
                                        <p:tav tm="0">
                                          <p:val>
                                            <p:strVal val="#ppt_y"/>
                                          </p:val>
                                        </p:tav>
                                        <p:tav tm="100000">
                                          <p:val>
                                            <p:strVal val="#ppt_y"/>
                                          </p:val>
                                        </p:tav>
                                      </p:tavLst>
                                    </p:anim>
                                  </p:childTnLst>
                                </p:cTn>
                              </p:par>
                              <p:par>
                                <p:cTn id="31" presetID="12" presetClass="entr" presetSubtype="1" fill="hold" nodeType="with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additive="base">
                                        <p:cTn id="33" dur="500"/>
                                        <p:tgtEl>
                                          <p:spTgt spid="8"/>
                                        </p:tgtEl>
                                        <p:attrNameLst>
                                          <p:attrName>ppt_y</p:attrName>
                                        </p:attrNameLst>
                                      </p:cBhvr>
                                      <p:tavLst>
                                        <p:tav tm="0">
                                          <p:val>
                                            <p:strVal val="#ppt_y-#ppt_h*1.125000"/>
                                          </p:val>
                                        </p:tav>
                                        <p:tav tm="100000">
                                          <p:val>
                                            <p:strVal val="#ppt_y"/>
                                          </p:val>
                                        </p:tav>
                                      </p:tavLst>
                                    </p:anim>
                                    <p:animEffect transition="in" filter="wipe(down)">
                                      <p:cBhvr>
                                        <p:cTn id="34" dur="500"/>
                                        <p:tgtEl>
                                          <p:spTgt spid="8"/>
                                        </p:tgtEl>
                                      </p:cBhvr>
                                    </p:animEffect>
                                  </p:childTnLst>
                                </p:cTn>
                              </p:par>
                              <p:par>
                                <p:cTn id="35" presetID="12" presetClass="entr" presetSubtype="4" fill="hold" grpId="0" nodeType="with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additive="base">
                                        <p:cTn id="37" dur="500"/>
                                        <p:tgtEl>
                                          <p:spTgt spid="6"/>
                                        </p:tgtEl>
                                        <p:attrNameLst>
                                          <p:attrName>ppt_y</p:attrName>
                                        </p:attrNameLst>
                                      </p:cBhvr>
                                      <p:tavLst>
                                        <p:tav tm="0">
                                          <p:val>
                                            <p:strVal val="#ppt_y+#ppt_h*1.125000"/>
                                          </p:val>
                                        </p:tav>
                                        <p:tav tm="100000">
                                          <p:val>
                                            <p:strVal val="#ppt_y"/>
                                          </p:val>
                                        </p:tav>
                                      </p:tavLst>
                                    </p:anim>
                                    <p:animEffect transition="in" filter="wipe(up)">
                                      <p:cBhvr>
                                        <p:cTn id="38" dur="500"/>
                                        <p:tgtEl>
                                          <p:spTgt spid="6"/>
                                        </p:tgtEl>
                                      </p:cBhvr>
                                    </p:animEffect>
                                  </p:childTnLst>
                                </p:cTn>
                              </p:par>
                              <p:par>
                                <p:cTn id="39" presetID="12" presetClass="entr" presetSubtype="4" fill="hold" grpId="0" nodeType="withEffect">
                                  <p:stCondLst>
                                    <p:cond delay="0"/>
                                  </p:stCondLst>
                                  <p:childTnLst>
                                    <p:set>
                                      <p:cBhvr>
                                        <p:cTn id="40" dur="1" fill="hold">
                                          <p:stCondLst>
                                            <p:cond delay="0"/>
                                          </p:stCondLst>
                                        </p:cTn>
                                        <p:tgtEl>
                                          <p:spTgt spid="7"/>
                                        </p:tgtEl>
                                        <p:attrNameLst>
                                          <p:attrName>style.visibility</p:attrName>
                                        </p:attrNameLst>
                                      </p:cBhvr>
                                      <p:to>
                                        <p:strVal val="visible"/>
                                      </p:to>
                                    </p:set>
                                    <p:anim calcmode="lin" valueType="num">
                                      <p:cBhvr additive="base">
                                        <p:cTn id="41" dur="500"/>
                                        <p:tgtEl>
                                          <p:spTgt spid="7"/>
                                        </p:tgtEl>
                                        <p:attrNameLst>
                                          <p:attrName>ppt_y</p:attrName>
                                        </p:attrNameLst>
                                      </p:cBhvr>
                                      <p:tavLst>
                                        <p:tav tm="0">
                                          <p:val>
                                            <p:strVal val="#ppt_y+#ppt_h*1.125000"/>
                                          </p:val>
                                        </p:tav>
                                        <p:tav tm="100000">
                                          <p:val>
                                            <p:strVal val="#ppt_y"/>
                                          </p:val>
                                        </p:tav>
                                      </p:tavLst>
                                    </p:anim>
                                    <p:animEffect transition="in" filter="wipe(up)">
                                      <p:cBhvr>
                                        <p:cTn id="4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1" grpId="0"/>
      <p:bldP spid="12" grpId="0" animBg="1"/>
      <p:bldP spid="13" grpId="0" animBg="1"/>
      <p:bldP spid="14" grpId="0" animBg="1"/>
      <p:bldP spid="15" grpId="0" animBg="1"/>
      <p:bldP spid="16" grpId="0" animBg="1"/>
    </p:bld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722294" y="197427"/>
            <a:ext cx="1107996" cy="369332"/>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考勤打卡</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 name="Rectangle 8"/>
          <p:cNvSpPr>
            <a:spLocks noChangeArrowheads="1"/>
          </p:cNvSpPr>
          <p:nvPr/>
        </p:nvSpPr>
        <p:spPr bwMode="auto">
          <a:xfrm>
            <a:off x="650676" y="2230821"/>
            <a:ext cx="4270845" cy="933202"/>
          </a:xfrm>
          <a:prstGeom prst="rect">
            <a:avLst/>
          </a:prstGeom>
          <a:solidFill>
            <a:schemeClr val="bg1">
              <a:lumMod val="75000"/>
              <a:alpha val="41176"/>
            </a:schemeClr>
          </a:solidFill>
          <a:ln>
            <a:noFill/>
          </a:ln>
        </p:spPr>
        <p:txBody>
          <a:bodyPr vert="horz" wrap="square" lIns="68545" tIns="34272" rIns="68545" bIns="34272" numCol="1" anchor="t" anchorCtr="0" compatLnSpc="1"/>
          <a:lstStyle/>
          <a:p>
            <a:pPr defTabSz="913765" fontAlgn="auto">
              <a:spcBef>
                <a:spcPts val="0"/>
              </a:spcBef>
              <a:spcAft>
                <a:spcPts val="0"/>
              </a:spcAft>
              <a:defRPr/>
            </a:pPr>
            <a:endParaRPr lang="zh-CN" altLang="en-US" kern="0">
              <a:solidFill>
                <a:schemeClr val="tx1">
                  <a:lumMod val="65000"/>
                  <a:lumOff val="35000"/>
                </a:schemeClr>
              </a:solidFill>
            </a:endParaRPr>
          </a:p>
        </p:txBody>
      </p:sp>
      <p:sp>
        <p:nvSpPr>
          <p:cNvPr id="4" name="Rectangle 8"/>
          <p:cNvSpPr>
            <a:spLocks noChangeArrowheads="1"/>
          </p:cNvSpPr>
          <p:nvPr/>
        </p:nvSpPr>
        <p:spPr bwMode="auto">
          <a:xfrm>
            <a:off x="650676" y="3449390"/>
            <a:ext cx="4270845" cy="1066575"/>
          </a:xfrm>
          <a:prstGeom prst="rect">
            <a:avLst/>
          </a:prstGeom>
          <a:solidFill>
            <a:schemeClr val="bg1">
              <a:lumMod val="75000"/>
              <a:alpha val="41176"/>
            </a:schemeClr>
          </a:solidFill>
          <a:ln>
            <a:noFill/>
          </a:ln>
        </p:spPr>
        <p:txBody>
          <a:bodyPr vert="horz" wrap="square" lIns="68545" tIns="34272" rIns="68545" bIns="34272" numCol="1" anchor="t" anchorCtr="0" compatLnSpc="1"/>
          <a:lstStyle/>
          <a:p>
            <a:pPr defTabSz="913765" fontAlgn="auto">
              <a:spcBef>
                <a:spcPts val="0"/>
              </a:spcBef>
              <a:spcAft>
                <a:spcPts val="0"/>
              </a:spcAft>
              <a:defRPr/>
            </a:pPr>
            <a:endParaRPr lang="zh-CN" altLang="en-US" kern="0">
              <a:solidFill>
                <a:schemeClr val="tx1">
                  <a:lumMod val="65000"/>
                  <a:lumOff val="35000"/>
                </a:schemeClr>
              </a:solidFill>
            </a:endParaRPr>
          </a:p>
        </p:txBody>
      </p:sp>
      <p:grpSp>
        <p:nvGrpSpPr>
          <p:cNvPr id="5" name="组合 4"/>
          <p:cNvGrpSpPr/>
          <p:nvPr/>
        </p:nvGrpSpPr>
        <p:grpSpPr>
          <a:xfrm>
            <a:off x="5299182" y="1050260"/>
            <a:ext cx="3287706" cy="2301690"/>
            <a:chOff x="-877094" y="-4168775"/>
            <a:chExt cx="4612482" cy="3228975"/>
          </a:xfrm>
        </p:grpSpPr>
        <p:sp>
          <p:nvSpPr>
            <p:cNvPr id="6" name="圆角矩形 5"/>
            <p:cNvSpPr/>
            <p:nvPr/>
          </p:nvSpPr>
          <p:spPr>
            <a:xfrm>
              <a:off x="-877094" y="-4168775"/>
              <a:ext cx="1447800" cy="990600"/>
            </a:xfrm>
            <a:prstGeom prst="roundRect">
              <a:avLst/>
            </a:prstGeom>
            <a:blipFill>
              <a:blip r:embed="rId1"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圆角矩形 6"/>
            <p:cNvSpPr/>
            <p:nvPr/>
          </p:nvSpPr>
          <p:spPr>
            <a:xfrm>
              <a:off x="-877094" y="-3048000"/>
              <a:ext cx="1447800" cy="990600"/>
            </a:xfrm>
            <a:prstGeom prst="roundRect">
              <a:avLst/>
            </a:prstGeom>
            <a:blipFill>
              <a:blip r:embed="rId2"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a:off x="2287588" y="-1930400"/>
              <a:ext cx="1447800" cy="990600"/>
            </a:xfrm>
            <a:prstGeom prst="roundRect">
              <a:avLst/>
            </a:prstGeom>
            <a:blipFill>
              <a:blip r:embed="rId3"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圆角矩形 8"/>
            <p:cNvSpPr/>
            <p:nvPr/>
          </p:nvSpPr>
          <p:spPr>
            <a:xfrm>
              <a:off x="700088" y="-4168775"/>
              <a:ext cx="1447801" cy="990600"/>
            </a:xfrm>
            <a:prstGeom prst="roundRect">
              <a:avLst/>
            </a:prstGeom>
            <a:blipFill>
              <a:blip r:embed="rId4"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Rectangle 8"/>
          <p:cNvSpPr>
            <a:spLocks noChangeArrowheads="1"/>
          </p:cNvSpPr>
          <p:nvPr/>
        </p:nvSpPr>
        <p:spPr bwMode="auto">
          <a:xfrm>
            <a:off x="650676" y="997960"/>
            <a:ext cx="4270845" cy="933202"/>
          </a:xfrm>
          <a:prstGeom prst="rect">
            <a:avLst/>
          </a:prstGeom>
          <a:solidFill>
            <a:schemeClr val="bg1">
              <a:lumMod val="75000"/>
              <a:alpha val="41176"/>
            </a:schemeClr>
          </a:solidFill>
          <a:ln>
            <a:noFill/>
          </a:ln>
        </p:spPr>
        <p:txBody>
          <a:bodyPr vert="horz" wrap="square" lIns="68545" tIns="34272" rIns="68545" bIns="34272" numCol="1" anchor="t" anchorCtr="0" compatLnSpc="1"/>
          <a:lstStyle/>
          <a:p>
            <a:pPr defTabSz="913765" fontAlgn="auto">
              <a:spcBef>
                <a:spcPts val="0"/>
              </a:spcBef>
              <a:spcAft>
                <a:spcPts val="0"/>
              </a:spcAft>
              <a:defRPr/>
            </a:pPr>
            <a:endParaRPr lang="zh-CN" altLang="en-US" kern="0">
              <a:solidFill>
                <a:schemeClr val="tx1">
                  <a:lumMod val="65000"/>
                  <a:lumOff val="35000"/>
                </a:schemeClr>
              </a:solidFill>
            </a:endParaRPr>
          </a:p>
        </p:txBody>
      </p:sp>
      <p:sp>
        <p:nvSpPr>
          <p:cNvPr id="11" name="TextBox 41"/>
          <p:cNvSpPr txBox="1"/>
          <p:nvPr/>
        </p:nvSpPr>
        <p:spPr>
          <a:xfrm>
            <a:off x="812247" y="1403110"/>
            <a:ext cx="3982357" cy="404043"/>
          </a:xfrm>
          <a:prstGeom prst="rect">
            <a:avLst/>
          </a:prstGeom>
          <a:noFill/>
        </p:spPr>
        <p:txBody>
          <a:bodyPr wrap="square" lIns="60918" tIns="30459" rIns="60918" bIns="30459" rtlCol="0">
            <a:spAutoFit/>
          </a:bodyPr>
          <a:lstStyle/>
          <a:p>
            <a:pPr>
              <a:lnSpc>
                <a:spcPct val="130000"/>
              </a:lnSpc>
            </a:pPr>
            <a:r>
              <a:rPr lang="zh-CN" altLang="en-US"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通过手机“办公逸考勤系统”进行打卡，各类外出、出差和请休假均通过此系统申请</a:t>
            </a:r>
            <a:endParaRPr lang="en-GB" altLang="zh-CN" sz="9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
        <p:nvSpPr>
          <p:cNvPr id="12" name="TextBox 170"/>
          <p:cNvSpPr txBox="1"/>
          <p:nvPr/>
        </p:nvSpPr>
        <p:spPr>
          <a:xfrm>
            <a:off x="812248" y="1027439"/>
            <a:ext cx="1728161" cy="346241"/>
          </a:xfrm>
          <a:prstGeom prst="rect">
            <a:avLst/>
          </a:prstGeom>
          <a:noFill/>
        </p:spPr>
        <p:txBody>
          <a:bodyPr wrap="square" lIns="68572" tIns="34286" rIns="68572" bIns="34286" rtlCol="0">
            <a:spAutoFit/>
          </a:bodyPr>
          <a:lstStyle/>
          <a:p>
            <a:pPr fontAlgn="auto">
              <a:spcBef>
                <a:spcPts val="0"/>
              </a:spcBef>
              <a:spcAft>
                <a:spcPts val="0"/>
              </a:spcAft>
              <a:defRPr/>
            </a:pPr>
            <a:r>
              <a:rPr lang="zh-CN" altLang="en-US" b="1" dirty="0" smtClean="0">
                <a:solidFill>
                  <a:schemeClr val="tx1">
                    <a:lumMod val="65000"/>
                    <a:lumOff val="35000"/>
                  </a:schemeClr>
                </a:solidFill>
                <a:latin typeface="Franklin Gothic Book" panose="020B0503020102020204" pitchFamily="34" charset="0"/>
              </a:rPr>
              <a:t>打卡方式</a:t>
            </a:r>
            <a:endParaRPr lang="zh-CN" altLang="en-US" b="1" dirty="0">
              <a:solidFill>
                <a:schemeClr val="tx1">
                  <a:lumMod val="65000"/>
                  <a:lumOff val="35000"/>
                </a:schemeClr>
              </a:solidFill>
              <a:latin typeface="Franklin Gothic Book" panose="020B0503020102020204" pitchFamily="34" charset="0"/>
            </a:endParaRPr>
          </a:p>
        </p:txBody>
      </p:sp>
      <p:sp>
        <p:nvSpPr>
          <p:cNvPr id="13" name="TextBox 41"/>
          <p:cNvSpPr txBox="1"/>
          <p:nvPr/>
        </p:nvSpPr>
        <p:spPr>
          <a:xfrm>
            <a:off x="812247" y="2612912"/>
            <a:ext cx="3982357" cy="404043"/>
          </a:xfrm>
          <a:prstGeom prst="rect">
            <a:avLst/>
          </a:prstGeom>
          <a:noFill/>
        </p:spPr>
        <p:txBody>
          <a:bodyPr wrap="square" lIns="60918" tIns="30459" rIns="60918" bIns="30459" rtlCol="0">
            <a:spAutoFit/>
          </a:bodyPr>
          <a:lstStyle/>
          <a:p>
            <a:pPr>
              <a:lnSpc>
                <a:spcPct val="130000"/>
              </a:lnSpc>
            </a:pPr>
            <a:r>
              <a:rPr lang="zh-CN" altLang="en-US"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每天签到时间在</a:t>
            </a:r>
            <a:r>
              <a:rPr lang="en-US" altLang="zh-CN"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8:45</a:t>
            </a:r>
            <a:r>
              <a:rPr lang="zh-CN" altLang="en-US"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之前的，不计为迟到，每月有</a:t>
            </a:r>
            <a:r>
              <a:rPr lang="en-US" altLang="zh-CN"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5</a:t>
            </a:r>
            <a:r>
              <a:rPr lang="zh-CN" altLang="en-US"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次</a:t>
            </a:r>
            <a:r>
              <a:rPr lang="en-US" altLang="zh-CN"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9:00</a:t>
            </a:r>
            <a:r>
              <a:rPr lang="zh-CN" altLang="en-US"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签到不算迟到的机会，签退时间不得早于</a:t>
            </a:r>
            <a:r>
              <a:rPr lang="en-US" altLang="zh-CN"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17:00</a:t>
            </a:r>
            <a:endParaRPr lang="en-GB" altLang="zh-CN" sz="9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
        <p:nvSpPr>
          <p:cNvPr id="14" name="TextBox 170"/>
          <p:cNvSpPr txBox="1"/>
          <p:nvPr/>
        </p:nvSpPr>
        <p:spPr>
          <a:xfrm>
            <a:off x="812248" y="2237242"/>
            <a:ext cx="1728161" cy="346241"/>
          </a:xfrm>
          <a:prstGeom prst="rect">
            <a:avLst/>
          </a:prstGeom>
          <a:noFill/>
        </p:spPr>
        <p:txBody>
          <a:bodyPr wrap="square" lIns="68572" tIns="34286" rIns="68572" bIns="34286" rtlCol="0">
            <a:spAutoFit/>
          </a:bodyPr>
          <a:lstStyle/>
          <a:p>
            <a:pPr fontAlgn="auto">
              <a:spcBef>
                <a:spcPts val="0"/>
              </a:spcBef>
              <a:spcAft>
                <a:spcPts val="0"/>
              </a:spcAft>
              <a:defRPr/>
            </a:pPr>
            <a:r>
              <a:rPr lang="zh-CN" altLang="en-US" b="1" dirty="0" smtClean="0">
                <a:solidFill>
                  <a:schemeClr val="tx1">
                    <a:lumMod val="65000"/>
                    <a:lumOff val="35000"/>
                  </a:schemeClr>
                </a:solidFill>
                <a:latin typeface="Franklin Gothic Book" panose="020B0503020102020204" pitchFamily="34" charset="0"/>
              </a:rPr>
              <a:t>打卡时间</a:t>
            </a:r>
            <a:endParaRPr lang="zh-CN" altLang="en-US" b="1" dirty="0">
              <a:solidFill>
                <a:schemeClr val="tx1">
                  <a:lumMod val="65000"/>
                  <a:lumOff val="35000"/>
                </a:schemeClr>
              </a:solidFill>
              <a:latin typeface="Franklin Gothic Book" panose="020B0503020102020204" pitchFamily="34" charset="0"/>
            </a:endParaRPr>
          </a:p>
        </p:txBody>
      </p:sp>
      <p:sp>
        <p:nvSpPr>
          <p:cNvPr id="15" name="TextBox 41"/>
          <p:cNvSpPr txBox="1"/>
          <p:nvPr/>
        </p:nvSpPr>
        <p:spPr>
          <a:xfrm>
            <a:off x="812247" y="3821322"/>
            <a:ext cx="3982357" cy="584092"/>
          </a:xfrm>
          <a:prstGeom prst="rect">
            <a:avLst/>
          </a:prstGeom>
          <a:noFill/>
        </p:spPr>
        <p:txBody>
          <a:bodyPr wrap="square" lIns="60918" tIns="30459" rIns="60918" bIns="30459" rtlCol="0">
            <a:spAutoFit/>
          </a:bodyPr>
          <a:lstStyle/>
          <a:p>
            <a:pPr>
              <a:lnSpc>
                <a:spcPct val="130000"/>
              </a:lnSpc>
            </a:pPr>
            <a:r>
              <a:rPr lang="zh-CN" altLang="en-US"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*每月有</a:t>
            </a:r>
            <a:r>
              <a:rPr lang="en-US" altLang="zh-CN"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3</a:t>
            </a:r>
            <a:r>
              <a:rPr lang="zh-CN" altLang="en-US"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次异常反馈的机会用于弥补忘记打卡</a:t>
            </a:r>
            <a:endParaRPr lang="en-US" altLang="zh-CN"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a:p>
            <a:pPr>
              <a:lnSpc>
                <a:spcPct val="130000"/>
              </a:lnSpc>
            </a:pPr>
            <a:r>
              <a:rPr lang="zh-CN" altLang="en-US"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*办公地点在环保园</a:t>
            </a:r>
            <a:r>
              <a:rPr lang="en-US" altLang="zh-CN"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4</a:t>
            </a:r>
            <a:r>
              <a:rPr lang="zh-CN" altLang="en-US"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号楼和</a:t>
            </a:r>
            <a:r>
              <a:rPr lang="en-US" altLang="zh-CN"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7</a:t>
            </a:r>
            <a:r>
              <a:rPr lang="zh-CN" altLang="en-US"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七号楼的员工打内勤卡，外出请写外出申请</a:t>
            </a:r>
            <a:endParaRPr lang="en-US" altLang="zh-CN"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a:p>
            <a:pPr>
              <a:lnSpc>
                <a:spcPct val="130000"/>
              </a:lnSpc>
            </a:pPr>
            <a:r>
              <a:rPr lang="zh-CN" altLang="en-US" sz="900" dirty="0" smtClean="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*请允许系统获取地理位置，在保证手机信号及运行顺畅的情况下进行打卡</a:t>
            </a:r>
            <a:endParaRPr lang="en-GB" altLang="zh-CN" sz="9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
        <p:nvSpPr>
          <p:cNvPr id="16" name="TextBox 170"/>
          <p:cNvSpPr txBox="1"/>
          <p:nvPr/>
        </p:nvSpPr>
        <p:spPr>
          <a:xfrm>
            <a:off x="798070" y="3442537"/>
            <a:ext cx="1728161" cy="346241"/>
          </a:xfrm>
          <a:prstGeom prst="rect">
            <a:avLst/>
          </a:prstGeom>
          <a:noFill/>
        </p:spPr>
        <p:txBody>
          <a:bodyPr wrap="square" lIns="68572" tIns="34286" rIns="68572" bIns="34286" rtlCol="0">
            <a:spAutoFit/>
          </a:bodyPr>
          <a:lstStyle/>
          <a:p>
            <a:pPr fontAlgn="auto">
              <a:spcBef>
                <a:spcPts val="0"/>
              </a:spcBef>
              <a:spcAft>
                <a:spcPts val="0"/>
              </a:spcAft>
              <a:defRPr/>
            </a:pPr>
            <a:r>
              <a:rPr lang="zh-CN" altLang="en-US" b="1" dirty="0">
                <a:solidFill>
                  <a:schemeClr val="tx1">
                    <a:lumMod val="65000"/>
                    <a:lumOff val="35000"/>
                  </a:schemeClr>
                </a:solidFill>
                <a:latin typeface="Franklin Gothic Book" panose="020B0503020102020204" pitchFamily="34" charset="0"/>
              </a:rPr>
              <a:t>注意事项</a:t>
            </a:r>
            <a:endParaRPr lang="zh-CN" altLang="en-US" b="1" dirty="0">
              <a:solidFill>
                <a:schemeClr val="tx1">
                  <a:lumMod val="65000"/>
                  <a:lumOff val="35000"/>
                </a:schemeClr>
              </a:solidFill>
              <a:latin typeface="Franklin Gothic Book" panose="020B0503020102020204" pitchFamily="34" charset="0"/>
            </a:endParaRPr>
          </a:p>
        </p:txBody>
      </p:sp>
      <p:sp>
        <p:nvSpPr>
          <p:cNvPr id="17" name="圆角矩形 16"/>
          <p:cNvSpPr/>
          <p:nvPr/>
        </p:nvSpPr>
        <p:spPr>
          <a:xfrm>
            <a:off x="5299182" y="2648091"/>
            <a:ext cx="1031970" cy="706123"/>
          </a:xfrm>
          <a:prstGeom prst="roundRect">
            <a:avLst/>
          </a:prstGeom>
          <a:solidFill>
            <a:srgbClr val="007E5D"/>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18" name="圆角矩形 17"/>
          <p:cNvSpPr/>
          <p:nvPr/>
        </p:nvSpPr>
        <p:spPr>
          <a:xfrm>
            <a:off x="7546431" y="1050262"/>
            <a:ext cx="1031970" cy="706123"/>
          </a:xfrm>
          <a:prstGeom prst="roundRect">
            <a:avLst/>
          </a:prstGeom>
          <a:solidFill>
            <a:srgbClr val="007E5D"/>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19" name="圆角矩形 18"/>
          <p:cNvSpPr/>
          <p:nvPr/>
        </p:nvSpPr>
        <p:spPr>
          <a:xfrm>
            <a:off x="6423373" y="1849177"/>
            <a:ext cx="1031970" cy="706123"/>
          </a:xfrm>
          <a:prstGeom prst="roundRect">
            <a:avLst/>
          </a:prstGeom>
          <a:solidFill>
            <a:srgbClr val="007E5D"/>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20" name="圆角矩形 17"/>
          <p:cNvSpPr/>
          <p:nvPr/>
        </p:nvSpPr>
        <p:spPr>
          <a:xfrm rot="18884533">
            <a:off x="6034589" y="2384653"/>
            <a:ext cx="642868" cy="380174"/>
          </a:xfrm>
          <a:custGeom>
            <a:avLst/>
            <a:gdLst>
              <a:gd name="connsiteX0" fmla="*/ 0 w 901862"/>
              <a:gd name="connsiteY0" fmla="*/ 43448 h 260684"/>
              <a:gd name="connsiteX1" fmla="*/ 43448 w 901862"/>
              <a:gd name="connsiteY1" fmla="*/ 0 h 260684"/>
              <a:gd name="connsiteX2" fmla="*/ 858414 w 901862"/>
              <a:gd name="connsiteY2" fmla="*/ 0 h 260684"/>
              <a:gd name="connsiteX3" fmla="*/ 901862 w 901862"/>
              <a:gd name="connsiteY3" fmla="*/ 43448 h 260684"/>
              <a:gd name="connsiteX4" fmla="*/ 901862 w 901862"/>
              <a:gd name="connsiteY4" fmla="*/ 217236 h 260684"/>
              <a:gd name="connsiteX5" fmla="*/ 858414 w 901862"/>
              <a:gd name="connsiteY5" fmla="*/ 260684 h 260684"/>
              <a:gd name="connsiteX6" fmla="*/ 43448 w 901862"/>
              <a:gd name="connsiteY6" fmla="*/ 260684 h 260684"/>
              <a:gd name="connsiteX7" fmla="*/ 0 w 901862"/>
              <a:gd name="connsiteY7" fmla="*/ 217236 h 260684"/>
              <a:gd name="connsiteX8" fmla="*/ 0 w 901862"/>
              <a:gd name="connsiteY8" fmla="*/ 43448 h 260684"/>
              <a:gd name="connsiteX0-1" fmla="*/ 0 w 901862"/>
              <a:gd name="connsiteY0-2" fmla="*/ 43539 h 260775"/>
              <a:gd name="connsiteX1-3" fmla="*/ 43448 w 901862"/>
              <a:gd name="connsiteY1-4" fmla="*/ 91 h 260775"/>
              <a:gd name="connsiteX2-5" fmla="*/ 469179 w 901862"/>
              <a:gd name="connsiteY2-6" fmla="*/ 0 h 260775"/>
              <a:gd name="connsiteX3-7" fmla="*/ 858414 w 901862"/>
              <a:gd name="connsiteY3-8" fmla="*/ 91 h 260775"/>
              <a:gd name="connsiteX4-9" fmla="*/ 901862 w 901862"/>
              <a:gd name="connsiteY4-10" fmla="*/ 43539 h 260775"/>
              <a:gd name="connsiteX5-11" fmla="*/ 901862 w 901862"/>
              <a:gd name="connsiteY5-12" fmla="*/ 217327 h 260775"/>
              <a:gd name="connsiteX6-13" fmla="*/ 858414 w 901862"/>
              <a:gd name="connsiteY6-14" fmla="*/ 260775 h 260775"/>
              <a:gd name="connsiteX7-15" fmla="*/ 43448 w 901862"/>
              <a:gd name="connsiteY7-16" fmla="*/ 260775 h 260775"/>
              <a:gd name="connsiteX8-17" fmla="*/ 0 w 901862"/>
              <a:gd name="connsiteY8-18" fmla="*/ 217327 h 260775"/>
              <a:gd name="connsiteX9" fmla="*/ 0 w 901862"/>
              <a:gd name="connsiteY9" fmla="*/ 43539 h 260775"/>
              <a:gd name="connsiteX0-19" fmla="*/ 0 w 901862"/>
              <a:gd name="connsiteY0-20" fmla="*/ 43448 h 260684"/>
              <a:gd name="connsiteX1-21" fmla="*/ 43448 w 901862"/>
              <a:gd name="connsiteY1-22" fmla="*/ 0 h 260684"/>
              <a:gd name="connsiteX2-23" fmla="*/ 441588 w 901862"/>
              <a:gd name="connsiteY2-24" fmla="*/ 144593 h 260684"/>
              <a:gd name="connsiteX3-25" fmla="*/ 858414 w 901862"/>
              <a:gd name="connsiteY3-26" fmla="*/ 0 h 260684"/>
              <a:gd name="connsiteX4-27" fmla="*/ 901862 w 901862"/>
              <a:gd name="connsiteY4-28" fmla="*/ 43448 h 260684"/>
              <a:gd name="connsiteX5-29" fmla="*/ 901862 w 901862"/>
              <a:gd name="connsiteY5-30" fmla="*/ 217236 h 260684"/>
              <a:gd name="connsiteX6-31" fmla="*/ 858414 w 901862"/>
              <a:gd name="connsiteY6-32" fmla="*/ 260684 h 260684"/>
              <a:gd name="connsiteX7-33" fmla="*/ 43448 w 901862"/>
              <a:gd name="connsiteY7-34" fmla="*/ 260684 h 260684"/>
              <a:gd name="connsiteX8-35" fmla="*/ 0 w 901862"/>
              <a:gd name="connsiteY8-36" fmla="*/ 217236 h 260684"/>
              <a:gd name="connsiteX9-37" fmla="*/ 0 w 901862"/>
              <a:gd name="connsiteY9-38" fmla="*/ 43448 h 260684"/>
              <a:gd name="connsiteX0-39" fmla="*/ 0 w 901862"/>
              <a:gd name="connsiteY0-40" fmla="*/ 43448 h 260684"/>
              <a:gd name="connsiteX1-41" fmla="*/ 43448 w 901862"/>
              <a:gd name="connsiteY1-42" fmla="*/ 0 h 260684"/>
              <a:gd name="connsiteX2-43" fmla="*/ 446920 w 901862"/>
              <a:gd name="connsiteY2-44" fmla="*/ 82317 h 260684"/>
              <a:gd name="connsiteX3-45" fmla="*/ 858414 w 901862"/>
              <a:gd name="connsiteY3-46" fmla="*/ 0 h 260684"/>
              <a:gd name="connsiteX4-47" fmla="*/ 901862 w 901862"/>
              <a:gd name="connsiteY4-48" fmla="*/ 43448 h 260684"/>
              <a:gd name="connsiteX5-49" fmla="*/ 901862 w 901862"/>
              <a:gd name="connsiteY5-50" fmla="*/ 217236 h 260684"/>
              <a:gd name="connsiteX6-51" fmla="*/ 858414 w 901862"/>
              <a:gd name="connsiteY6-52" fmla="*/ 260684 h 260684"/>
              <a:gd name="connsiteX7-53" fmla="*/ 43448 w 901862"/>
              <a:gd name="connsiteY7-54" fmla="*/ 260684 h 260684"/>
              <a:gd name="connsiteX8-55" fmla="*/ 0 w 901862"/>
              <a:gd name="connsiteY8-56" fmla="*/ 217236 h 260684"/>
              <a:gd name="connsiteX9-57" fmla="*/ 0 w 901862"/>
              <a:gd name="connsiteY9-58" fmla="*/ 43448 h 260684"/>
              <a:gd name="connsiteX0-59" fmla="*/ 0 w 901862"/>
              <a:gd name="connsiteY0-60" fmla="*/ 43448 h 260684"/>
              <a:gd name="connsiteX1-61" fmla="*/ 43448 w 901862"/>
              <a:gd name="connsiteY1-62" fmla="*/ 0 h 260684"/>
              <a:gd name="connsiteX2-63" fmla="*/ 446920 w 901862"/>
              <a:gd name="connsiteY2-64" fmla="*/ 82317 h 260684"/>
              <a:gd name="connsiteX3-65" fmla="*/ 858414 w 901862"/>
              <a:gd name="connsiteY3-66" fmla="*/ 0 h 260684"/>
              <a:gd name="connsiteX4-67" fmla="*/ 901862 w 901862"/>
              <a:gd name="connsiteY4-68" fmla="*/ 43448 h 260684"/>
              <a:gd name="connsiteX5-69" fmla="*/ 901862 w 901862"/>
              <a:gd name="connsiteY5-70" fmla="*/ 217236 h 260684"/>
              <a:gd name="connsiteX6-71" fmla="*/ 858414 w 901862"/>
              <a:gd name="connsiteY6-72" fmla="*/ 260684 h 260684"/>
              <a:gd name="connsiteX7-73" fmla="*/ 43448 w 901862"/>
              <a:gd name="connsiteY7-74" fmla="*/ 260684 h 260684"/>
              <a:gd name="connsiteX8-75" fmla="*/ 0 w 901862"/>
              <a:gd name="connsiteY8-76" fmla="*/ 217236 h 260684"/>
              <a:gd name="connsiteX9-77" fmla="*/ 0 w 901862"/>
              <a:gd name="connsiteY9-78" fmla="*/ 43448 h 260684"/>
              <a:gd name="connsiteX0-79" fmla="*/ 0 w 901862"/>
              <a:gd name="connsiteY0-80" fmla="*/ 43448 h 260684"/>
              <a:gd name="connsiteX1-81" fmla="*/ 43448 w 901862"/>
              <a:gd name="connsiteY1-82" fmla="*/ 0 h 260684"/>
              <a:gd name="connsiteX2-83" fmla="*/ 446920 w 901862"/>
              <a:gd name="connsiteY2-84" fmla="*/ 82317 h 260684"/>
              <a:gd name="connsiteX3-85" fmla="*/ 858414 w 901862"/>
              <a:gd name="connsiteY3-86" fmla="*/ 0 h 260684"/>
              <a:gd name="connsiteX4-87" fmla="*/ 901862 w 901862"/>
              <a:gd name="connsiteY4-88" fmla="*/ 43448 h 260684"/>
              <a:gd name="connsiteX5-89" fmla="*/ 901862 w 901862"/>
              <a:gd name="connsiteY5-90" fmla="*/ 217236 h 260684"/>
              <a:gd name="connsiteX6-91" fmla="*/ 858414 w 901862"/>
              <a:gd name="connsiteY6-92" fmla="*/ 260684 h 260684"/>
              <a:gd name="connsiteX7-93" fmla="*/ 43448 w 901862"/>
              <a:gd name="connsiteY7-94" fmla="*/ 260684 h 260684"/>
              <a:gd name="connsiteX8-95" fmla="*/ 0 w 901862"/>
              <a:gd name="connsiteY8-96" fmla="*/ 217236 h 260684"/>
              <a:gd name="connsiteX9-97" fmla="*/ 0 w 901862"/>
              <a:gd name="connsiteY9-98" fmla="*/ 43448 h 260684"/>
              <a:gd name="connsiteX0-99" fmla="*/ 0 w 901862"/>
              <a:gd name="connsiteY0-100" fmla="*/ 90518 h 307754"/>
              <a:gd name="connsiteX1-101" fmla="*/ 60498 w 901862"/>
              <a:gd name="connsiteY1-102" fmla="*/ 0 h 307754"/>
              <a:gd name="connsiteX2-103" fmla="*/ 446920 w 901862"/>
              <a:gd name="connsiteY2-104" fmla="*/ 129387 h 307754"/>
              <a:gd name="connsiteX3-105" fmla="*/ 858414 w 901862"/>
              <a:gd name="connsiteY3-106" fmla="*/ 47070 h 307754"/>
              <a:gd name="connsiteX4-107" fmla="*/ 901862 w 901862"/>
              <a:gd name="connsiteY4-108" fmla="*/ 90518 h 307754"/>
              <a:gd name="connsiteX5-109" fmla="*/ 901862 w 901862"/>
              <a:gd name="connsiteY5-110" fmla="*/ 264306 h 307754"/>
              <a:gd name="connsiteX6-111" fmla="*/ 858414 w 901862"/>
              <a:gd name="connsiteY6-112" fmla="*/ 307754 h 307754"/>
              <a:gd name="connsiteX7-113" fmla="*/ 43448 w 901862"/>
              <a:gd name="connsiteY7-114" fmla="*/ 307754 h 307754"/>
              <a:gd name="connsiteX8-115" fmla="*/ 0 w 901862"/>
              <a:gd name="connsiteY8-116" fmla="*/ 264306 h 307754"/>
              <a:gd name="connsiteX9-117" fmla="*/ 0 w 901862"/>
              <a:gd name="connsiteY9-118" fmla="*/ 90518 h 307754"/>
              <a:gd name="connsiteX0-119" fmla="*/ 0 w 901862"/>
              <a:gd name="connsiteY0-120" fmla="*/ 90518 h 307754"/>
              <a:gd name="connsiteX1-121" fmla="*/ 60498 w 901862"/>
              <a:gd name="connsiteY1-122" fmla="*/ 0 h 307754"/>
              <a:gd name="connsiteX2-123" fmla="*/ 446920 w 901862"/>
              <a:gd name="connsiteY2-124" fmla="*/ 129387 h 307754"/>
              <a:gd name="connsiteX3-125" fmla="*/ 858414 w 901862"/>
              <a:gd name="connsiteY3-126" fmla="*/ 47070 h 307754"/>
              <a:gd name="connsiteX4-127" fmla="*/ 901862 w 901862"/>
              <a:gd name="connsiteY4-128" fmla="*/ 90518 h 307754"/>
              <a:gd name="connsiteX5-129" fmla="*/ 901862 w 901862"/>
              <a:gd name="connsiteY5-130" fmla="*/ 264306 h 307754"/>
              <a:gd name="connsiteX6-131" fmla="*/ 858414 w 901862"/>
              <a:gd name="connsiteY6-132" fmla="*/ 307754 h 307754"/>
              <a:gd name="connsiteX7-133" fmla="*/ 43448 w 901862"/>
              <a:gd name="connsiteY7-134" fmla="*/ 307754 h 307754"/>
              <a:gd name="connsiteX8-135" fmla="*/ 0 w 901862"/>
              <a:gd name="connsiteY8-136" fmla="*/ 264306 h 307754"/>
              <a:gd name="connsiteX9-137" fmla="*/ 0 w 901862"/>
              <a:gd name="connsiteY9-138" fmla="*/ 90518 h 307754"/>
              <a:gd name="connsiteX0-139" fmla="*/ 0 w 901862"/>
              <a:gd name="connsiteY0-140" fmla="*/ 90518 h 307754"/>
              <a:gd name="connsiteX1-141" fmla="*/ 60498 w 901862"/>
              <a:gd name="connsiteY1-142" fmla="*/ 0 h 307754"/>
              <a:gd name="connsiteX2-143" fmla="*/ 446920 w 901862"/>
              <a:gd name="connsiteY2-144" fmla="*/ 129387 h 307754"/>
              <a:gd name="connsiteX3-145" fmla="*/ 858414 w 901862"/>
              <a:gd name="connsiteY3-146" fmla="*/ 47070 h 307754"/>
              <a:gd name="connsiteX4-147" fmla="*/ 901862 w 901862"/>
              <a:gd name="connsiteY4-148" fmla="*/ 90518 h 307754"/>
              <a:gd name="connsiteX5-149" fmla="*/ 901862 w 901862"/>
              <a:gd name="connsiteY5-150" fmla="*/ 264306 h 307754"/>
              <a:gd name="connsiteX6-151" fmla="*/ 858414 w 901862"/>
              <a:gd name="connsiteY6-152" fmla="*/ 307754 h 307754"/>
              <a:gd name="connsiteX7-153" fmla="*/ 43448 w 901862"/>
              <a:gd name="connsiteY7-154" fmla="*/ 307754 h 307754"/>
              <a:gd name="connsiteX8-155" fmla="*/ 0 w 901862"/>
              <a:gd name="connsiteY8-156" fmla="*/ 264306 h 307754"/>
              <a:gd name="connsiteX9-157" fmla="*/ 0 w 901862"/>
              <a:gd name="connsiteY9-158" fmla="*/ 90518 h 307754"/>
              <a:gd name="connsiteX0-159" fmla="*/ 0 w 901862"/>
              <a:gd name="connsiteY0-160" fmla="*/ 109063 h 326299"/>
              <a:gd name="connsiteX1-161" fmla="*/ 55530 w 901862"/>
              <a:gd name="connsiteY1-162" fmla="*/ 0 h 326299"/>
              <a:gd name="connsiteX2-163" fmla="*/ 446920 w 901862"/>
              <a:gd name="connsiteY2-164" fmla="*/ 147932 h 326299"/>
              <a:gd name="connsiteX3-165" fmla="*/ 858414 w 901862"/>
              <a:gd name="connsiteY3-166" fmla="*/ 65615 h 326299"/>
              <a:gd name="connsiteX4-167" fmla="*/ 901862 w 901862"/>
              <a:gd name="connsiteY4-168" fmla="*/ 109063 h 326299"/>
              <a:gd name="connsiteX5-169" fmla="*/ 901862 w 901862"/>
              <a:gd name="connsiteY5-170" fmla="*/ 282851 h 326299"/>
              <a:gd name="connsiteX6-171" fmla="*/ 858414 w 901862"/>
              <a:gd name="connsiteY6-172" fmla="*/ 326299 h 326299"/>
              <a:gd name="connsiteX7-173" fmla="*/ 43448 w 901862"/>
              <a:gd name="connsiteY7-174" fmla="*/ 326299 h 326299"/>
              <a:gd name="connsiteX8-175" fmla="*/ 0 w 901862"/>
              <a:gd name="connsiteY8-176" fmla="*/ 282851 h 326299"/>
              <a:gd name="connsiteX9-177" fmla="*/ 0 w 901862"/>
              <a:gd name="connsiteY9-178" fmla="*/ 109063 h 326299"/>
              <a:gd name="connsiteX0-179" fmla="*/ 0 w 901862"/>
              <a:gd name="connsiteY0-180" fmla="*/ 109063 h 326299"/>
              <a:gd name="connsiteX1-181" fmla="*/ 55530 w 901862"/>
              <a:gd name="connsiteY1-182" fmla="*/ 0 h 326299"/>
              <a:gd name="connsiteX2-183" fmla="*/ 446920 w 901862"/>
              <a:gd name="connsiteY2-184" fmla="*/ 147932 h 326299"/>
              <a:gd name="connsiteX3-185" fmla="*/ 858414 w 901862"/>
              <a:gd name="connsiteY3-186" fmla="*/ 65615 h 326299"/>
              <a:gd name="connsiteX4-187" fmla="*/ 901862 w 901862"/>
              <a:gd name="connsiteY4-188" fmla="*/ 109063 h 326299"/>
              <a:gd name="connsiteX5-189" fmla="*/ 901862 w 901862"/>
              <a:gd name="connsiteY5-190" fmla="*/ 282851 h 326299"/>
              <a:gd name="connsiteX6-191" fmla="*/ 858414 w 901862"/>
              <a:gd name="connsiteY6-192" fmla="*/ 326299 h 326299"/>
              <a:gd name="connsiteX7-193" fmla="*/ 43448 w 901862"/>
              <a:gd name="connsiteY7-194" fmla="*/ 326299 h 326299"/>
              <a:gd name="connsiteX8-195" fmla="*/ 0 w 901862"/>
              <a:gd name="connsiteY8-196" fmla="*/ 282851 h 326299"/>
              <a:gd name="connsiteX9-197" fmla="*/ 0 w 901862"/>
              <a:gd name="connsiteY9-198" fmla="*/ 109063 h 326299"/>
              <a:gd name="connsiteX0-199" fmla="*/ 0 w 901862"/>
              <a:gd name="connsiteY0-200" fmla="*/ 109063 h 326299"/>
              <a:gd name="connsiteX1-201" fmla="*/ 55530 w 901862"/>
              <a:gd name="connsiteY1-202" fmla="*/ 0 h 326299"/>
              <a:gd name="connsiteX2-203" fmla="*/ 446920 w 901862"/>
              <a:gd name="connsiteY2-204" fmla="*/ 147932 h 326299"/>
              <a:gd name="connsiteX3-205" fmla="*/ 858414 w 901862"/>
              <a:gd name="connsiteY3-206" fmla="*/ 65615 h 326299"/>
              <a:gd name="connsiteX4-207" fmla="*/ 901862 w 901862"/>
              <a:gd name="connsiteY4-208" fmla="*/ 109063 h 326299"/>
              <a:gd name="connsiteX5-209" fmla="*/ 901862 w 901862"/>
              <a:gd name="connsiteY5-210" fmla="*/ 282851 h 326299"/>
              <a:gd name="connsiteX6-211" fmla="*/ 858414 w 901862"/>
              <a:gd name="connsiteY6-212" fmla="*/ 326299 h 326299"/>
              <a:gd name="connsiteX7-213" fmla="*/ 43448 w 901862"/>
              <a:gd name="connsiteY7-214" fmla="*/ 326299 h 326299"/>
              <a:gd name="connsiteX8-215" fmla="*/ 0 w 901862"/>
              <a:gd name="connsiteY8-216" fmla="*/ 282851 h 326299"/>
              <a:gd name="connsiteX9-217" fmla="*/ 0 w 901862"/>
              <a:gd name="connsiteY9-218" fmla="*/ 109063 h 326299"/>
              <a:gd name="connsiteX0-219" fmla="*/ 0 w 901862"/>
              <a:gd name="connsiteY0-220" fmla="*/ 109063 h 326299"/>
              <a:gd name="connsiteX1-221" fmla="*/ 55530 w 901862"/>
              <a:gd name="connsiteY1-222" fmla="*/ 0 h 326299"/>
              <a:gd name="connsiteX2-223" fmla="*/ 446920 w 901862"/>
              <a:gd name="connsiteY2-224" fmla="*/ 147932 h 326299"/>
              <a:gd name="connsiteX3-225" fmla="*/ 858414 w 901862"/>
              <a:gd name="connsiteY3-226" fmla="*/ 65615 h 326299"/>
              <a:gd name="connsiteX4-227" fmla="*/ 901862 w 901862"/>
              <a:gd name="connsiteY4-228" fmla="*/ 109063 h 326299"/>
              <a:gd name="connsiteX5-229" fmla="*/ 901862 w 901862"/>
              <a:gd name="connsiteY5-230" fmla="*/ 282851 h 326299"/>
              <a:gd name="connsiteX6-231" fmla="*/ 858414 w 901862"/>
              <a:gd name="connsiteY6-232" fmla="*/ 326299 h 326299"/>
              <a:gd name="connsiteX7-233" fmla="*/ 43448 w 901862"/>
              <a:gd name="connsiteY7-234" fmla="*/ 326299 h 326299"/>
              <a:gd name="connsiteX8-235" fmla="*/ 0 w 901862"/>
              <a:gd name="connsiteY8-236" fmla="*/ 282851 h 326299"/>
              <a:gd name="connsiteX9-237" fmla="*/ 0 w 901862"/>
              <a:gd name="connsiteY9-238" fmla="*/ 109063 h 326299"/>
              <a:gd name="connsiteX0-239" fmla="*/ 0 w 901862"/>
              <a:gd name="connsiteY0-240" fmla="*/ 109063 h 326299"/>
              <a:gd name="connsiteX1-241" fmla="*/ 55530 w 901862"/>
              <a:gd name="connsiteY1-242" fmla="*/ 0 h 326299"/>
              <a:gd name="connsiteX2-243" fmla="*/ 446920 w 901862"/>
              <a:gd name="connsiteY2-244" fmla="*/ 147932 h 326299"/>
              <a:gd name="connsiteX3-245" fmla="*/ 858414 w 901862"/>
              <a:gd name="connsiteY3-246" fmla="*/ 65615 h 326299"/>
              <a:gd name="connsiteX4-247" fmla="*/ 901862 w 901862"/>
              <a:gd name="connsiteY4-248" fmla="*/ 109063 h 326299"/>
              <a:gd name="connsiteX5-249" fmla="*/ 901862 w 901862"/>
              <a:gd name="connsiteY5-250" fmla="*/ 282851 h 326299"/>
              <a:gd name="connsiteX6-251" fmla="*/ 858414 w 901862"/>
              <a:gd name="connsiteY6-252" fmla="*/ 326299 h 326299"/>
              <a:gd name="connsiteX7-253" fmla="*/ 43448 w 901862"/>
              <a:gd name="connsiteY7-254" fmla="*/ 326299 h 326299"/>
              <a:gd name="connsiteX8-255" fmla="*/ 0 w 901862"/>
              <a:gd name="connsiteY8-256" fmla="*/ 282851 h 326299"/>
              <a:gd name="connsiteX9-257" fmla="*/ 0 w 901862"/>
              <a:gd name="connsiteY9-258" fmla="*/ 109063 h 326299"/>
              <a:gd name="connsiteX0-259" fmla="*/ 0 w 901862"/>
              <a:gd name="connsiteY0-260" fmla="*/ 109063 h 326299"/>
              <a:gd name="connsiteX1-261" fmla="*/ 55530 w 901862"/>
              <a:gd name="connsiteY1-262" fmla="*/ 0 h 326299"/>
              <a:gd name="connsiteX2-263" fmla="*/ 408216 w 901862"/>
              <a:gd name="connsiteY2-264" fmla="*/ 142707 h 326299"/>
              <a:gd name="connsiteX3-265" fmla="*/ 858414 w 901862"/>
              <a:gd name="connsiteY3-266" fmla="*/ 65615 h 326299"/>
              <a:gd name="connsiteX4-267" fmla="*/ 901862 w 901862"/>
              <a:gd name="connsiteY4-268" fmla="*/ 109063 h 326299"/>
              <a:gd name="connsiteX5-269" fmla="*/ 901862 w 901862"/>
              <a:gd name="connsiteY5-270" fmla="*/ 282851 h 326299"/>
              <a:gd name="connsiteX6-271" fmla="*/ 858414 w 901862"/>
              <a:gd name="connsiteY6-272" fmla="*/ 326299 h 326299"/>
              <a:gd name="connsiteX7-273" fmla="*/ 43448 w 901862"/>
              <a:gd name="connsiteY7-274" fmla="*/ 326299 h 326299"/>
              <a:gd name="connsiteX8-275" fmla="*/ 0 w 901862"/>
              <a:gd name="connsiteY8-276" fmla="*/ 282851 h 326299"/>
              <a:gd name="connsiteX9-277" fmla="*/ 0 w 901862"/>
              <a:gd name="connsiteY9-278" fmla="*/ 109063 h 326299"/>
              <a:gd name="connsiteX0-279" fmla="*/ 0 w 901862"/>
              <a:gd name="connsiteY0-280" fmla="*/ 109063 h 326299"/>
              <a:gd name="connsiteX1-281" fmla="*/ 55530 w 901862"/>
              <a:gd name="connsiteY1-282" fmla="*/ 0 h 326299"/>
              <a:gd name="connsiteX2-283" fmla="*/ 408216 w 901862"/>
              <a:gd name="connsiteY2-284" fmla="*/ 142707 h 326299"/>
              <a:gd name="connsiteX3-285" fmla="*/ 856799 w 901862"/>
              <a:gd name="connsiteY3-286" fmla="*/ 50453 h 326299"/>
              <a:gd name="connsiteX4-287" fmla="*/ 901862 w 901862"/>
              <a:gd name="connsiteY4-288" fmla="*/ 109063 h 326299"/>
              <a:gd name="connsiteX5-289" fmla="*/ 901862 w 901862"/>
              <a:gd name="connsiteY5-290" fmla="*/ 282851 h 326299"/>
              <a:gd name="connsiteX6-291" fmla="*/ 858414 w 901862"/>
              <a:gd name="connsiteY6-292" fmla="*/ 326299 h 326299"/>
              <a:gd name="connsiteX7-293" fmla="*/ 43448 w 901862"/>
              <a:gd name="connsiteY7-294" fmla="*/ 326299 h 326299"/>
              <a:gd name="connsiteX8-295" fmla="*/ 0 w 901862"/>
              <a:gd name="connsiteY8-296" fmla="*/ 282851 h 326299"/>
              <a:gd name="connsiteX9-297" fmla="*/ 0 w 901862"/>
              <a:gd name="connsiteY9-298" fmla="*/ 109063 h 326299"/>
              <a:gd name="connsiteX0-299" fmla="*/ 0 w 901862"/>
              <a:gd name="connsiteY0-300" fmla="*/ 109063 h 326299"/>
              <a:gd name="connsiteX1-301" fmla="*/ 55530 w 901862"/>
              <a:gd name="connsiteY1-302" fmla="*/ 0 h 326299"/>
              <a:gd name="connsiteX2-303" fmla="*/ 408216 w 901862"/>
              <a:gd name="connsiteY2-304" fmla="*/ 142707 h 326299"/>
              <a:gd name="connsiteX3-305" fmla="*/ 856799 w 901862"/>
              <a:gd name="connsiteY3-306" fmla="*/ 50453 h 326299"/>
              <a:gd name="connsiteX4-307" fmla="*/ 901862 w 901862"/>
              <a:gd name="connsiteY4-308" fmla="*/ 109063 h 326299"/>
              <a:gd name="connsiteX5-309" fmla="*/ 901862 w 901862"/>
              <a:gd name="connsiteY5-310" fmla="*/ 282851 h 326299"/>
              <a:gd name="connsiteX6-311" fmla="*/ 858414 w 901862"/>
              <a:gd name="connsiteY6-312" fmla="*/ 326299 h 326299"/>
              <a:gd name="connsiteX7-313" fmla="*/ 43448 w 901862"/>
              <a:gd name="connsiteY7-314" fmla="*/ 326299 h 326299"/>
              <a:gd name="connsiteX8-315" fmla="*/ 0 w 901862"/>
              <a:gd name="connsiteY8-316" fmla="*/ 282851 h 326299"/>
              <a:gd name="connsiteX9-317" fmla="*/ 0 w 901862"/>
              <a:gd name="connsiteY9-318" fmla="*/ 109063 h 326299"/>
              <a:gd name="connsiteX0-319" fmla="*/ 0 w 901862"/>
              <a:gd name="connsiteY0-320" fmla="*/ 109063 h 326299"/>
              <a:gd name="connsiteX1-321" fmla="*/ 55530 w 901862"/>
              <a:gd name="connsiteY1-322" fmla="*/ 0 h 326299"/>
              <a:gd name="connsiteX2-323" fmla="*/ 408216 w 901862"/>
              <a:gd name="connsiteY2-324" fmla="*/ 142707 h 326299"/>
              <a:gd name="connsiteX3-325" fmla="*/ 803023 w 901862"/>
              <a:gd name="connsiteY3-326" fmla="*/ 26637 h 326299"/>
              <a:gd name="connsiteX4-327" fmla="*/ 901862 w 901862"/>
              <a:gd name="connsiteY4-328" fmla="*/ 109063 h 326299"/>
              <a:gd name="connsiteX5-329" fmla="*/ 901862 w 901862"/>
              <a:gd name="connsiteY5-330" fmla="*/ 282851 h 326299"/>
              <a:gd name="connsiteX6-331" fmla="*/ 858414 w 901862"/>
              <a:gd name="connsiteY6-332" fmla="*/ 326299 h 326299"/>
              <a:gd name="connsiteX7-333" fmla="*/ 43448 w 901862"/>
              <a:gd name="connsiteY7-334" fmla="*/ 326299 h 326299"/>
              <a:gd name="connsiteX8-335" fmla="*/ 0 w 901862"/>
              <a:gd name="connsiteY8-336" fmla="*/ 282851 h 326299"/>
              <a:gd name="connsiteX9-337" fmla="*/ 0 w 901862"/>
              <a:gd name="connsiteY9-338" fmla="*/ 109063 h 326299"/>
              <a:gd name="connsiteX0-339" fmla="*/ 0 w 901862"/>
              <a:gd name="connsiteY0-340" fmla="*/ 109063 h 326299"/>
              <a:gd name="connsiteX1-341" fmla="*/ 55530 w 901862"/>
              <a:gd name="connsiteY1-342" fmla="*/ 0 h 326299"/>
              <a:gd name="connsiteX2-343" fmla="*/ 408216 w 901862"/>
              <a:gd name="connsiteY2-344" fmla="*/ 142707 h 326299"/>
              <a:gd name="connsiteX3-345" fmla="*/ 809712 w 901862"/>
              <a:gd name="connsiteY3-346" fmla="*/ 36769 h 326299"/>
              <a:gd name="connsiteX4-347" fmla="*/ 901862 w 901862"/>
              <a:gd name="connsiteY4-348" fmla="*/ 109063 h 326299"/>
              <a:gd name="connsiteX5-349" fmla="*/ 901862 w 901862"/>
              <a:gd name="connsiteY5-350" fmla="*/ 282851 h 326299"/>
              <a:gd name="connsiteX6-351" fmla="*/ 858414 w 901862"/>
              <a:gd name="connsiteY6-352" fmla="*/ 326299 h 326299"/>
              <a:gd name="connsiteX7-353" fmla="*/ 43448 w 901862"/>
              <a:gd name="connsiteY7-354" fmla="*/ 326299 h 326299"/>
              <a:gd name="connsiteX8-355" fmla="*/ 0 w 901862"/>
              <a:gd name="connsiteY8-356" fmla="*/ 282851 h 326299"/>
              <a:gd name="connsiteX9-357" fmla="*/ 0 w 901862"/>
              <a:gd name="connsiteY9-358" fmla="*/ 109063 h 326299"/>
              <a:gd name="connsiteX0-359" fmla="*/ 0 w 901862"/>
              <a:gd name="connsiteY0-360" fmla="*/ 109063 h 326299"/>
              <a:gd name="connsiteX1-361" fmla="*/ 55530 w 901862"/>
              <a:gd name="connsiteY1-362" fmla="*/ 0 h 326299"/>
              <a:gd name="connsiteX2-363" fmla="*/ 408216 w 901862"/>
              <a:gd name="connsiteY2-364" fmla="*/ 142707 h 326299"/>
              <a:gd name="connsiteX3-365" fmla="*/ 809712 w 901862"/>
              <a:gd name="connsiteY3-366" fmla="*/ 36769 h 326299"/>
              <a:gd name="connsiteX4-367" fmla="*/ 901862 w 901862"/>
              <a:gd name="connsiteY4-368" fmla="*/ 109063 h 326299"/>
              <a:gd name="connsiteX5-369" fmla="*/ 901862 w 901862"/>
              <a:gd name="connsiteY5-370" fmla="*/ 282851 h 326299"/>
              <a:gd name="connsiteX6-371" fmla="*/ 858414 w 901862"/>
              <a:gd name="connsiteY6-372" fmla="*/ 326299 h 326299"/>
              <a:gd name="connsiteX7-373" fmla="*/ 43448 w 901862"/>
              <a:gd name="connsiteY7-374" fmla="*/ 326299 h 326299"/>
              <a:gd name="connsiteX8-375" fmla="*/ 0 w 901862"/>
              <a:gd name="connsiteY8-376" fmla="*/ 282851 h 326299"/>
              <a:gd name="connsiteX9-377" fmla="*/ 0 w 901862"/>
              <a:gd name="connsiteY9-378" fmla="*/ 109063 h 326299"/>
              <a:gd name="connsiteX0-379" fmla="*/ 0 w 901862"/>
              <a:gd name="connsiteY0-380" fmla="*/ 109063 h 326299"/>
              <a:gd name="connsiteX1-381" fmla="*/ 55530 w 901862"/>
              <a:gd name="connsiteY1-382" fmla="*/ 0 h 326299"/>
              <a:gd name="connsiteX2-383" fmla="*/ 408216 w 901862"/>
              <a:gd name="connsiteY2-384" fmla="*/ 142707 h 326299"/>
              <a:gd name="connsiteX3-385" fmla="*/ 792935 w 901862"/>
              <a:gd name="connsiteY3-386" fmla="*/ 23223 h 326299"/>
              <a:gd name="connsiteX4-387" fmla="*/ 901862 w 901862"/>
              <a:gd name="connsiteY4-388" fmla="*/ 109063 h 326299"/>
              <a:gd name="connsiteX5-389" fmla="*/ 901862 w 901862"/>
              <a:gd name="connsiteY5-390" fmla="*/ 282851 h 326299"/>
              <a:gd name="connsiteX6-391" fmla="*/ 858414 w 901862"/>
              <a:gd name="connsiteY6-392" fmla="*/ 326299 h 326299"/>
              <a:gd name="connsiteX7-393" fmla="*/ 43448 w 901862"/>
              <a:gd name="connsiteY7-394" fmla="*/ 326299 h 326299"/>
              <a:gd name="connsiteX8-395" fmla="*/ 0 w 901862"/>
              <a:gd name="connsiteY8-396" fmla="*/ 282851 h 326299"/>
              <a:gd name="connsiteX9-397" fmla="*/ 0 w 901862"/>
              <a:gd name="connsiteY9-398" fmla="*/ 109063 h 326299"/>
              <a:gd name="connsiteX0-399" fmla="*/ 0 w 901862"/>
              <a:gd name="connsiteY0-400" fmla="*/ 109063 h 326299"/>
              <a:gd name="connsiteX1-401" fmla="*/ 55530 w 901862"/>
              <a:gd name="connsiteY1-402" fmla="*/ 0 h 326299"/>
              <a:gd name="connsiteX2-403" fmla="*/ 408216 w 901862"/>
              <a:gd name="connsiteY2-404" fmla="*/ 142707 h 326299"/>
              <a:gd name="connsiteX3-405" fmla="*/ 792935 w 901862"/>
              <a:gd name="connsiteY3-406" fmla="*/ 23223 h 326299"/>
              <a:gd name="connsiteX4-407" fmla="*/ 901862 w 901862"/>
              <a:gd name="connsiteY4-408" fmla="*/ 109063 h 326299"/>
              <a:gd name="connsiteX5-409" fmla="*/ 901862 w 901862"/>
              <a:gd name="connsiteY5-410" fmla="*/ 282851 h 326299"/>
              <a:gd name="connsiteX6-411" fmla="*/ 858414 w 901862"/>
              <a:gd name="connsiteY6-412" fmla="*/ 326299 h 326299"/>
              <a:gd name="connsiteX7-413" fmla="*/ 43448 w 901862"/>
              <a:gd name="connsiteY7-414" fmla="*/ 326299 h 326299"/>
              <a:gd name="connsiteX8-415" fmla="*/ 0 w 901862"/>
              <a:gd name="connsiteY8-416" fmla="*/ 282851 h 326299"/>
              <a:gd name="connsiteX9-417" fmla="*/ 0 w 901862"/>
              <a:gd name="connsiteY9-418" fmla="*/ 109063 h 326299"/>
              <a:gd name="connsiteX0-419" fmla="*/ 0 w 901862"/>
              <a:gd name="connsiteY0-420" fmla="*/ 156254 h 373490"/>
              <a:gd name="connsiteX1-421" fmla="*/ 45639 w 901862"/>
              <a:gd name="connsiteY1-422" fmla="*/ 0 h 373490"/>
              <a:gd name="connsiteX2-423" fmla="*/ 408216 w 901862"/>
              <a:gd name="connsiteY2-424" fmla="*/ 189898 h 373490"/>
              <a:gd name="connsiteX3-425" fmla="*/ 792935 w 901862"/>
              <a:gd name="connsiteY3-426" fmla="*/ 70414 h 373490"/>
              <a:gd name="connsiteX4-427" fmla="*/ 901862 w 901862"/>
              <a:gd name="connsiteY4-428" fmla="*/ 156254 h 373490"/>
              <a:gd name="connsiteX5-429" fmla="*/ 901862 w 901862"/>
              <a:gd name="connsiteY5-430" fmla="*/ 330042 h 373490"/>
              <a:gd name="connsiteX6-431" fmla="*/ 858414 w 901862"/>
              <a:gd name="connsiteY6-432" fmla="*/ 373490 h 373490"/>
              <a:gd name="connsiteX7-433" fmla="*/ 43448 w 901862"/>
              <a:gd name="connsiteY7-434" fmla="*/ 373490 h 373490"/>
              <a:gd name="connsiteX8-435" fmla="*/ 0 w 901862"/>
              <a:gd name="connsiteY8-436" fmla="*/ 330042 h 373490"/>
              <a:gd name="connsiteX9-437" fmla="*/ 0 w 901862"/>
              <a:gd name="connsiteY9-438" fmla="*/ 156254 h 373490"/>
              <a:gd name="connsiteX0-439" fmla="*/ 0 w 901862"/>
              <a:gd name="connsiteY0-440" fmla="*/ 156254 h 373784"/>
              <a:gd name="connsiteX1-441" fmla="*/ 45639 w 901862"/>
              <a:gd name="connsiteY1-442" fmla="*/ 0 h 373784"/>
              <a:gd name="connsiteX2-443" fmla="*/ 408216 w 901862"/>
              <a:gd name="connsiteY2-444" fmla="*/ 189898 h 373784"/>
              <a:gd name="connsiteX3-445" fmla="*/ 792935 w 901862"/>
              <a:gd name="connsiteY3-446" fmla="*/ 70414 h 373784"/>
              <a:gd name="connsiteX4-447" fmla="*/ 901862 w 901862"/>
              <a:gd name="connsiteY4-448" fmla="*/ 156254 h 373784"/>
              <a:gd name="connsiteX5-449" fmla="*/ 901862 w 901862"/>
              <a:gd name="connsiteY5-450" fmla="*/ 330042 h 373784"/>
              <a:gd name="connsiteX6-451" fmla="*/ 858414 w 901862"/>
              <a:gd name="connsiteY6-452" fmla="*/ 373490 h 373784"/>
              <a:gd name="connsiteX7-453" fmla="*/ 486526 w 901862"/>
              <a:gd name="connsiteY7-454" fmla="*/ 373784 h 373784"/>
              <a:gd name="connsiteX8-455" fmla="*/ 43448 w 901862"/>
              <a:gd name="connsiteY8-456" fmla="*/ 373490 h 373784"/>
              <a:gd name="connsiteX9-457" fmla="*/ 0 w 901862"/>
              <a:gd name="connsiteY9-458" fmla="*/ 330042 h 373784"/>
              <a:gd name="connsiteX10" fmla="*/ 0 w 901862"/>
              <a:gd name="connsiteY10" fmla="*/ 156254 h 373784"/>
              <a:gd name="connsiteX0-459" fmla="*/ 0 w 901862"/>
              <a:gd name="connsiteY0-460" fmla="*/ 156254 h 373490"/>
              <a:gd name="connsiteX1-461" fmla="*/ 45639 w 901862"/>
              <a:gd name="connsiteY1-462" fmla="*/ 0 h 373490"/>
              <a:gd name="connsiteX2-463" fmla="*/ 408216 w 901862"/>
              <a:gd name="connsiteY2-464" fmla="*/ 189898 h 373490"/>
              <a:gd name="connsiteX3-465" fmla="*/ 792935 w 901862"/>
              <a:gd name="connsiteY3-466" fmla="*/ 70414 h 373490"/>
              <a:gd name="connsiteX4-467" fmla="*/ 901862 w 901862"/>
              <a:gd name="connsiteY4-468" fmla="*/ 156254 h 373490"/>
              <a:gd name="connsiteX5-469" fmla="*/ 901862 w 901862"/>
              <a:gd name="connsiteY5-470" fmla="*/ 330042 h 373490"/>
              <a:gd name="connsiteX6-471" fmla="*/ 858414 w 901862"/>
              <a:gd name="connsiteY6-472" fmla="*/ 373490 h 373490"/>
              <a:gd name="connsiteX7-473" fmla="*/ 471864 w 901862"/>
              <a:gd name="connsiteY7-474" fmla="*/ 264269 h 373490"/>
              <a:gd name="connsiteX8-475" fmla="*/ 43448 w 901862"/>
              <a:gd name="connsiteY8-476" fmla="*/ 373490 h 373490"/>
              <a:gd name="connsiteX9-477" fmla="*/ 0 w 901862"/>
              <a:gd name="connsiteY9-478" fmla="*/ 330042 h 373490"/>
              <a:gd name="connsiteX10-479" fmla="*/ 0 w 901862"/>
              <a:gd name="connsiteY10-480" fmla="*/ 156254 h 373490"/>
              <a:gd name="connsiteX0-481" fmla="*/ 0 w 901862"/>
              <a:gd name="connsiteY0-482" fmla="*/ 156254 h 373490"/>
              <a:gd name="connsiteX1-483" fmla="*/ 45639 w 901862"/>
              <a:gd name="connsiteY1-484" fmla="*/ 0 h 373490"/>
              <a:gd name="connsiteX2-485" fmla="*/ 408216 w 901862"/>
              <a:gd name="connsiteY2-486" fmla="*/ 189898 h 373490"/>
              <a:gd name="connsiteX3-487" fmla="*/ 792935 w 901862"/>
              <a:gd name="connsiteY3-488" fmla="*/ 70414 h 373490"/>
              <a:gd name="connsiteX4-489" fmla="*/ 901862 w 901862"/>
              <a:gd name="connsiteY4-490" fmla="*/ 156254 h 373490"/>
              <a:gd name="connsiteX5-491" fmla="*/ 901862 w 901862"/>
              <a:gd name="connsiteY5-492" fmla="*/ 330042 h 373490"/>
              <a:gd name="connsiteX6-493" fmla="*/ 858414 w 901862"/>
              <a:gd name="connsiteY6-494" fmla="*/ 373490 h 373490"/>
              <a:gd name="connsiteX7-495" fmla="*/ 459752 w 901862"/>
              <a:gd name="connsiteY7-496" fmla="*/ 336619 h 373490"/>
              <a:gd name="connsiteX8-497" fmla="*/ 43448 w 901862"/>
              <a:gd name="connsiteY8-498" fmla="*/ 373490 h 373490"/>
              <a:gd name="connsiteX9-499" fmla="*/ 0 w 901862"/>
              <a:gd name="connsiteY9-500" fmla="*/ 330042 h 373490"/>
              <a:gd name="connsiteX10-501" fmla="*/ 0 w 901862"/>
              <a:gd name="connsiteY10-502" fmla="*/ 156254 h 373490"/>
              <a:gd name="connsiteX0-503" fmla="*/ 0 w 901862"/>
              <a:gd name="connsiteY0-504" fmla="*/ 156254 h 373507"/>
              <a:gd name="connsiteX1-505" fmla="*/ 45639 w 901862"/>
              <a:gd name="connsiteY1-506" fmla="*/ 0 h 373507"/>
              <a:gd name="connsiteX2-507" fmla="*/ 408216 w 901862"/>
              <a:gd name="connsiteY2-508" fmla="*/ 189898 h 373507"/>
              <a:gd name="connsiteX3-509" fmla="*/ 792935 w 901862"/>
              <a:gd name="connsiteY3-510" fmla="*/ 70414 h 373507"/>
              <a:gd name="connsiteX4-511" fmla="*/ 901862 w 901862"/>
              <a:gd name="connsiteY4-512" fmla="*/ 156254 h 373507"/>
              <a:gd name="connsiteX5-513" fmla="*/ 901862 w 901862"/>
              <a:gd name="connsiteY5-514" fmla="*/ 330042 h 373507"/>
              <a:gd name="connsiteX6-515" fmla="*/ 858414 w 901862"/>
              <a:gd name="connsiteY6-516" fmla="*/ 373490 h 373507"/>
              <a:gd name="connsiteX7-517" fmla="*/ 459752 w 901862"/>
              <a:gd name="connsiteY7-518" fmla="*/ 336619 h 373507"/>
              <a:gd name="connsiteX8-519" fmla="*/ 43448 w 901862"/>
              <a:gd name="connsiteY8-520" fmla="*/ 373490 h 373507"/>
              <a:gd name="connsiteX9-521" fmla="*/ 0 w 901862"/>
              <a:gd name="connsiteY9-522" fmla="*/ 330042 h 373507"/>
              <a:gd name="connsiteX10-523" fmla="*/ 0 w 901862"/>
              <a:gd name="connsiteY10-524" fmla="*/ 156254 h 373507"/>
              <a:gd name="connsiteX0-525" fmla="*/ 0 w 901862"/>
              <a:gd name="connsiteY0-526" fmla="*/ 156254 h 420677"/>
              <a:gd name="connsiteX1-527" fmla="*/ 45639 w 901862"/>
              <a:gd name="connsiteY1-528" fmla="*/ 0 h 420677"/>
              <a:gd name="connsiteX2-529" fmla="*/ 408216 w 901862"/>
              <a:gd name="connsiteY2-530" fmla="*/ 189898 h 420677"/>
              <a:gd name="connsiteX3-531" fmla="*/ 792935 w 901862"/>
              <a:gd name="connsiteY3-532" fmla="*/ 70414 h 420677"/>
              <a:gd name="connsiteX4-533" fmla="*/ 901862 w 901862"/>
              <a:gd name="connsiteY4-534" fmla="*/ 156254 h 420677"/>
              <a:gd name="connsiteX5-535" fmla="*/ 901862 w 901862"/>
              <a:gd name="connsiteY5-536" fmla="*/ 330042 h 420677"/>
              <a:gd name="connsiteX6-537" fmla="*/ 858414 w 901862"/>
              <a:gd name="connsiteY6-538" fmla="*/ 373490 h 420677"/>
              <a:gd name="connsiteX7-539" fmla="*/ 459752 w 901862"/>
              <a:gd name="connsiteY7-540" fmla="*/ 336619 h 420677"/>
              <a:gd name="connsiteX8-541" fmla="*/ 49971 w 901862"/>
              <a:gd name="connsiteY8-542" fmla="*/ 420666 h 420677"/>
              <a:gd name="connsiteX9-543" fmla="*/ 0 w 901862"/>
              <a:gd name="connsiteY9-544" fmla="*/ 330042 h 420677"/>
              <a:gd name="connsiteX10-545" fmla="*/ 0 w 901862"/>
              <a:gd name="connsiteY10-546" fmla="*/ 156254 h 420677"/>
              <a:gd name="connsiteX0-547" fmla="*/ 0 w 901862"/>
              <a:gd name="connsiteY0-548" fmla="*/ 156254 h 460941"/>
              <a:gd name="connsiteX1-549" fmla="*/ 45639 w 901862"/>
              <a:gd name="connsiteY1-550" fmla="*/ 0 h 460941"/>
              <a:gd name="connsiteX2-551" fmla="*/ 408216 w 901862"/>
              <a:gd name="connsiteY2-552" fmla="*/ 189898 h 460941"/>
              <a:gd name="connsiteX3-553" fmla="*/ 792935 w 901862"/>
              <a:gd name="connsiteY3-554" fmla="*/ 70414 h 460941"/>
              <a:gd name="connsiteX4-555" fmla="*/ 901862 w 901862"/>
              <a:gd name="connsiteY4-556" fmla="*/ 156254 h 460941"/>
              <a:gd name="connsiteX5-557" fmla="*/ 901862 w 901862"/>
              <a:gd name="connsiteY5-558" fmla="*/ 330042 h 460941"/>
              <a:gd name="connsiteX6-559" fmla="*/ 834446 w 901862"/>
              <a:gd name="connsiteY6-560" fmla="*/ 460941 h 460941"/>
              <a:gd name="connsiteX7-561" fmla="*/ 459752 w 901862"/>
              <a:gd name="connsiteY7-562" fmla="*/ 336619 h 460941"/>
              <a:gd name="connsiteX8-563" fmla="*/ 49971 w 901862"/>
              <a:gd name="connsiteY8-564" fmla="*/ 420666 h 460941"/>
              <a:gd name="connsiteX9-565" fmla="*/ 0 w 901862"/>
              <a:gd name="connsiteY9-566" fmla="*/ 330042 h 460941"/>
              <a:gd name="connsiteX10-567" fmla="*/ 0 w 901862"/>
              <a:gd name="connsiteY10-568" fmla="*/ 156254 h 460941"/>
              <a:gd name="connsiteX0-569" fmla="*/ 0 w 901862"/>
              <a:gd name="connsiteY0-570" fmla="*/ 156254 h 460941"/>
              <a:gd name="connsiteX1-571" fmla="*/ 45639 w 901862"/>
              <a:gd name="connsiteY1-572" fmla="*/ 0 h 460941"/>
              <a:gd name="connsiteX2-573" fmla="*/ 408216 w 901862"/>
              <a:gd name="connsiteY2-574" fmla="*/ 189898 h 460941"/>
              <a:gd name="connsiteX3-575" fmla="*/ 792935 w 901862"/>
              <a:gd name="connsiteY3-576" fmla="*/ 70414 h 460941"/>
              <a:gd name="connsiteX4-577" fmla="*/ 901862 w 901862"/>
              <a:gd name="connsiteY4-578" fmla="*/ 156254 h 460941"/>
              <a:gd name="connsiteX5-579" fmla="*/ 901862 w 901862"/>
              <a:gd name="connsiteY5-580" fmla="*/ 330042 h 460941"/>
              <a:gd name="connsiteX6-581" fmla="*/ 834446 w 901862"/>
              <a:gd name="connsiteY6-582" fmla="*/ 460941 h 460941"/>
              <a:gd name="connsiteX7-583" fmla="*/ 459752 w 901862"/>
              <a:gd name="connsiteY7-584" fmla="*/ 336619 h 460941"/>
              <a:gd name="connsiteX8-585" fmla="*/ 49971 w 901862"/>
              <a:gd name="connsiteY8-586" fmla="*/ 420666 h 460941"/>
              <a:gd name="connsiteX9-587" fmla="*/ 0 w 901862"/>
              <a:gd name="connsiteY9-588" fmla="*/ 330042 h 460941"/>
              <a:gd name="connsiteX10-589" fmla="*/ 0 w 901862"/>
              <a:gd name="connsiteY10-590" fmla="*/ 156254 h 460941"/>
              <a:gd name="connsiteX0-591" fmla="*/ 0 w 901862"/>
              <a:gd name="connsiteY0-592" fmla="*/ 156254 h 518129"/>
              <a:gd name="connsiteX1-593" fmla="*/ 45639 w 901862"/>
              <a:gd name="connsiteY1-594" fmla="*/ 0 h 518129"/>
              <a:gd name="connsiteX2-595" fmla="*/ 408216 w 901862"/>
              <a:gd name="connsiteY2-596" fmla="*/ 189898 h 518129"/>
              <a:gd name="connsiteX3-597" fmla="*/ 792935 w 901862"/>
              <a:gd name="connsiteY3-598" fmla="*/ 70414 h 518129"/>
              <a:gd name="connsiteX4-599" fmla="*/ 901862 w 901862"/>
              <a:gd name="connsiteY4-600" fmla="*/ 156254 h 518129"/>
              <a:gd name="connsiteX5-601" fmla="*/ 901862 w 901862"/>
              <a:gd name="connsiteY5-602" fmla="*/ 330042 h 518129"/>
              <a:gd name="connsiteX6-603" fmla="*/ 820718 w 901862"/>
              <a:gd name="connsiteY6-604" fmla="*/ 518129 h 518129"/>
              <a:gd name="connsiteX7-605" fmla="*/ 459752 w 901862"/>
              <a:gd name="connsiteY7-606" fmla="*/ 336619 h 518129"/>
              <a:gd name="connsiteX8-607" fmla="*/ 49971 w 901862"/>
              <a:gd name="connsiteY8-608" fmla="*/ 420666 h 518129"/>
              <a:gd name="connsiteX9-609" fmla="*/ 0 w 901862"/>
              <a:gd name="connsiteY9-610" fmla="*/ 330042 h 518129"/>
              <a:gd name="connsiteX10-611" fmla="*/ 0 w 901862"/>
              <a:gd name="connsiteY10-612" fmla="*/ 156254 h 518129"/>
              <a:gd name="connsiteX0-613" fmla="*/ 0 w 901862"/>
              <a:gd name="connsiteY0-614" fmla="*/ 156254 h 518129"/>
              <a:gd name="connsiteX1-615" fmla="*/ 45639 w 901862"/>
              <a:gd name="connsiteY1-616" fmla="*/ 0 h 518129"/>
              <a:gd name="connsiteX2-617" fmla="*/ 408216 w 901862"/>
              <a:gd name="connsiteY2-618" fmla="*/ 189898 h 518129"/>
              <a:gd name="connsiteX3-619" fmla="*/ 792935 w 901862"/>
              <a:gd name="connsiteY3-620" fmla="*/ 70414 h 518129"/>
              <a:gd name="connsiteX4-621" fmla="*/ 901862 w 901862"/>
              <a:gd name="connsiteY4-622" fmla="*/ 156254 h 518129"/>
              <a:gd name="connsiteX5-623" fmla="*/ 901862 w 901862"/>
              <a:gd name="connsiteY5-624" fmla="*/ 330042 h 518129"/>
              <a:gd name="connsiteX6-625" fmla="*/ 820718 w 901862"/>
              <a:gd name="connsiteY6-626" fmla="*/ 518129 h 518129"/>
              <a:gd name="connsiteX7-627" fmla="*/ 459752 w 901862"/>
              <a:gd name="connsiteY7-628" fmla="*/ 336619 h 518129"/>
              <a:gd name="connsiteX8-629" fmla="*/ 49971 w 901862"/>
              <a:gd name="connsiteY8-630" fmla="*/ 420666 h 518129"/>
              <a:gd name="connsiteX9-631" fmla="*/ 0 w 901862"/>
              <a:gd name="connsiteY9-632" fmla="*/ 330042 h 518129"/>
              <a:gd name="connsiteX10-633" fmla="*/ 0 w 901862"/>
              <a:gd name="connsiteY10-634" fmla="*/ 156254 h 518129"/>
              <a:gd name="connsiteX0-635" fmla="*/ 0 w 901862"/>
              <a:gd name="connsiteY0-636" fmla="*/ 156254 h 518129"/>
              <a:gd name="connsiteX1-637" fmla="*/ 45639 w 901862"/>
              <a:gd name="connsiteY1-638" fmla="*/ 0 h 518129"/>
              <a:gd name="connsiteX2-639" fmla="*/ 408216 w 901862"/>
              <a:gd name="connsiteY2-640" fmla="*/ 189898 h 518129"/>
              <a:gd name="connsiteX3-641" fmla="*/ 792935 w 901862"/>
              <a:gd name="connsiteY3-642" fmla="*/ 70414 h 518129"/>
              <a:gd name="connsiteX4-643" fmla="*/ 901862 w 901862"/>
              <a:gd name="connsiteY4-644" fmla="*/ 156254 h 518129"/>
              <a:gd name="connsiteX5-645" fmla="*/ 901862 w 901862"/>
              <a:gd name="connsiteY5-646" fmla="*/ 330042 h 518129"/>
              <a:gd name="connsiteX6-647" fmla="*/ 820718 w 901862"/>
              <a:gd name="connsiteY6-648" fmla="*/ 518129 h 518129"/>
              <a:gd name="connsiteX7-649" fmla="*/ 449618 w 901862"/>
              <a:gd name="connsiteY7-650" fmla="*/ 343309 h 518129"/>
              <a:gd name="connsiteX8-651" fmla="*/ 49971 w 901862"/>
              <a:gd name="connsiteY8-652" fmla="*/ 420666 h 518129"/>
              <a:gd name="connsiteX9-653" fmla="*/ 0 w 901862"/>
              <a:gd name="connsiteY9-654" fmla="*/ 330042 h 518129"/>
              <a:gd name="connsiteX10-655" fmla="*/ 0 w 901862"/>
              <a:gd name="connsiteY10-656" fmla="*/ 156254 h 518129"/>
              <a:gd name="connsiteX0-657" fmla="*/ 0 w 901862"/>
              <a:gd name="connsiteY0-658" fmla="*/ 156254 h 518129"/>
              <a:gd name="connsiteX1-659" fmla="*/ 45639 w 901862"/>
              <a:gd name="connsiteY1-660" fmla="*/ 0 h 518129"/>
              <a:gd name="connsiteX2-661" fmla="*/ 408216 w 901862"/>
              <a:gd name="connsiteY2-662" fmla="*/ 189898 h 518129"/>
              <a:gd name="connsiteX3-663" fmla="*/ 792935 w 901862"/>
              <a:gd name="connsiteY3-664" fmla="*/ 70414 h 518129"/>
              <a:gd name="connsiteX4-665" fmla="*/ 901862 w 901862"/>
              <a:gd name="connsiteY4-666" fmla="*/ 156254 h 518129"/>
              <a:gd name="connsiteX5-667" fmla="*/ 901862 w 901862"/>
              <a:gd name="connsiteY5-668" fmla="*/ 330042 h 518129"/>
              <a:gd name="connsiteX6-669" fmla="*/ 820718 w 901862"/>
              <a:gd name="connsiteY6-670" fmla="*/ 518129 h 518129"/>
              <a:gd name="connsiteX7-671" fmla="*/ 449618 w 901862"/>
              <a:gd name="connsiteY7-672" fmla="*/ 343309 h 518129"/>
              <a:gd name="connsiteX8-673" fmla="*/ 53233 w 901862"/>
              <a:gd name="connsiteY8-674" fmla="*/ 444254 h 518129"/>
              <a:gd name="connsiteX9-675" fmla="*/ 0 w 901862"/>
              <a:gd name="connsiteY9-676" fmla="*/ 330042 h 518129"/>
              <a:gd name="connsiteX10-677" fmla="*/ 0 w 901862"/>
              <a:gd name="connsiteY10-678" fmla="*/ 156254 h 518129"/>
              <a:gd name="connsiteX0-679" fmla="*/ 0 w 901862"/>
              <a:gd name="connsiteY0-680" fmla="*/ 156254 h 518129"/>
              <a:gd name="connsiteX1-681" fmla="*/ 45639 w 901862"/>
              <a:gd name="connsiteY1-682" fmla="*/ 0 h 518129"/>
              <a:gd name="connsiteX2-683" fmla="*/ 408216 w 901862"/>
              <a:gd name="connsiteY2-684" fmla="*/ 189898 h 518129"/>
              <a:gd name="connsiteX3-685" fmla="*/ 792935 w 901862"/>
              <a:gd name="connsiteY3-686" fmla="*/ 70414 h 518129"/>
              <a:gd name="connsiteX4-687" fmla="*/ 901862 w 901862"/>
              <a:gd name="connsiteY4-688" fmla="*/ 156254 h 518129"/>
              <a:gd name="connsiteX5-689" fmla="*/ 901862 w 901862"/>
              <a:gd name="connsiteY5-690" fmla="*/ 330042 h 518129"/>
              <a:gd name="connsiteX6-691" fmla="*/ 820718 w 901862"/>
              <a:gd name="connsiteY6-692" fmla="*/ 518129 h 518129"/>
              <a:gd name="connsiteX7-693" fmla="*/ 449618 w 901862"/>
              <a:gd name="connsiteY7-694" fmla="*/ 343309 h 518129"/>
              <a:gd name="connsiteX8-695" fmla="*/ 53233 w 901862"/>
              <a:gd name="connsiteY8-696" fmla="*/ 444254 h 518129"/>
              <a:gd name="connsiteX9-697" fmla="*/ 0 w 901862"/>
              <a:gd name="connsiteY9-698" fmla="*/ 330042 h 518129"/>
              <a:gd name="connsiteX10-699" fmla="*/ 0 w 901862"/>
              <a:gd name="connsiteY10-700" fmla="*/ 156254 h 518129"/>
              <a:gd name="connsiteX0-701" fmla="*/ 0 w 901862"/>
              <a:gd name="connsiteY0-702" fmla="*/ 156254 h 518129"/>
              <a:gd name="connsiteX1-703" fmla="*/ 45639 w 901862"/>
              <a:gd name="connsiteY1-704" fmla="*/ 0 h 518129"/>
              <a:gd name="connsiteX2-705" fmla="*/ 408216 w 901862"/>
              <a:gd name="connsiteY2-706" fmla="*/ 189898 h 518129"/>
              <a:gd name="connsiteX3-707" fmla="*/ 792935 w 901862"/>
              <a:gd name="connsiteY3-708" fmla="*/ 70414 h 518129"/>
              <a:gd name="connsiteX4-709" fmla="*/ 901862 w 901862"/>
              <a:gd name="connsiteY4-710" fmla="*/ 156254 h 518129"/>
              <a:gd name="connsiteX5-711" fmla="*/ 901862 w 901862"/>
              <a:gd name="connsiteY5-712" fmla="*/ 330042 h 518129"/>
              <a:gd name="connsiteX6-713" fmla="*/ 820718 w 901862"/>
              <a:gd name="connsiteY6-714" fmla="*/ 518129 h 518129"/>
              <a:gd name="connsiteX7-715" fmla="*/ 449618 w 901862"/>
              <a:gd name="connsiteY7-716" fmla="*/ 343309 h 518129"/>
              <a:gd name="connsiteX8-717" fmla="*/ 53233 w 901862"/>
              <a:gd name="connsiteY8-718" fmla="*/ 444254 h 518129"/>
              <a:gd name="connsiteX9-719" fmla="*/ 0 w 901862"/>
              <a:gd name="connsiteY9-720" fmla="*/ 330042 h 518129"/>
              <a:gd name="connsiteX10-721" fmla="*/ 0 w 901862"/>
              <a:gd name="connsiteY10-722" fmla="*/ 156254 h 518129"/>
              <a:gd name="connsiteX0-723" fmla="*/ 0 w 901862"/>
              <a:gd name="connsiteY0-724" fmla="*/ 156254 h 518129"/>
              <a:gd name="connsiteX1-725" fmla="*/ 45639 w 901862"/>
              <a:gd name="connsiteY1-726" fmla="*/ 0 h 518129"/>
              <a:gd name="connsiteX2-727" fmla="*/ 408216 w 901862"/>
              <a:gd name="connsiteY2-728" fmla="*/ 189898 h 518129"/>
              <a:gd name="connsiteX3-729" fmla="*/ 792935 w 901862"/>
              <a:gd name="connsiteY3-730" fmla="*/ 70414 h 518129"/>
              <a:gd name="connsiteX4-731" fmla="*/ 901862 w 901862"/>
              <a:gd name="connsiteY4-732" fmla="*/ 156254 h 518129"/>
              <a:gd name="connsiteX5-733" fmla="*/ 901862 w 901862"/>
              <a:gd name="connsiteY5-734" fmla="*/ 330042 h 518129"/>
              <a:gd name="connsiteX6-735" fmla="*/ 820718 w 901862"/>
              <a:gd name="connsiteY6-736" fmla="*/ 518129 h 518129"/>
              <a:gd name="connsiteX7-737" fmla="*/ 449618 w 901862"/>
              <a:gd name="connsiteY7-738" fmla="*/ 343309 h 518129"/>
              <a:gd name="connsiteX8-739" fmla="*/ 53233 w 901862"/>
              <a:gd name="connsiteY8-740" fmla="*/ 444254 h 518129"/>
              <a:gd name="connsiteX9-741" fmla="*/ 0 w 901862"/>
              <a:gd name="connsiteY9-742" fmla="*/ 330042 h 518129"/>
              <a:gd name="connsiteX10-743" fmla="*/ 0 w 901862"/>
              <a:gd name="connsiteY10-744" fmla="*/ 156254 h 518129"/>
              <a:gd name="connsiteX0-745" fmla="*/ 0 w 901862"/>
              <a:gd name="connsiteY0-746" fmla="*/ 156254 h 518129"/>
              <a:gd name="connsiteX1-747" fmla="*/ 45639 w 901862"/>
              <a:gd name="connsiteY1-748" fmla="*/ 0 h 518129"/>
              <a:gd name="connsiteX2-749" fmla="*/ 408216 w 901862"/>
              <a:gd name="connsiteY2-750" fmla="*/ 189898 h 518129"/>
              <a:gd name="connsiteX3-751" fmla="*/ 792935 w 901862"/>
              <a:gd name="connsiteY3-752" fmla="*/ 70414 h 518129"/>
              <a:gd name="connsiteX4-753" fmla="*/ 901862 w 901862"/>
              <a:gd name="connsiteY4-754" fmla="*/ 156254 h 518129"/>
              <a:gd name="connsiteX5-755" fmla="*/ 901862 w 901862"/>
              <a:gd name="connsiteY5-756" fmla="*/ 330042 h 518129"/>
              <a:gd name="connsiteX6-757" fmla="*/ 820718 w 901862"/>
              <a:gd name="connsiteY6-758" fmla="*/ 518129 h 518129"/>
              <a:gd name="connsiteX7-759" fmla="*/ 449618 w 901862"/>
              <a:gd name="connsiteY7-760" fmla="*/ 343309 h 518129"/>
              <a:gd name="connsiteX8-761" fmla="*/ 53233 w 901862"/>
              <a:gd name="connsiteY8-762" fmla="*/ 444254 h 518129"/>
              <a:gd name="connsiteX9-763" fmla="*/ 0 w 901862"/>
              <a:gd name="connsiteY9-764" fmla="*/ 330042 h 518129"/>
              <a:gd name="connsiteX10-765" fmla="*/ 0 w 901862"/>
              <a:gd name="connsiteY10-766" fmla="*/ 156254 h 518129"/>
              <a:gd name="connsiteX0-767" fmla="*/ 0 w 901862"/>
              <a:gd name="connsiteY0-768" fmla="*/ 171490 h 533365"/>
              <a:gd name="connsiteX1-769" fmla="*/ 27185 w 901862"/>
              <a:gd name="connsiteY1-770" fmla="*/ 0 h 533365"/>
              <a:gd name="connsiteX2-771" fmla="*/ 408216 w 901862"/>
              <a:gd name="connsiteY2-772" fmla="*/ 205134 h 533365"/>
              <a:gd name="connsiteX3-773" fmla="*/ 792935 w 901862"/>
              <a:gd name="connsiteY3-774" fmla="*/ 85650 h 533365"/>
              <a:gd name="connsiteX4-775" fmla="*/ 901862 w 901862"/>
              <a:gd name="connsiteY4-776" fmla="*/ 171490 h 533365"/>
              <a:gd name="connsiteX5-777" fmla="*/ 901862 w 901862"/>
              <a:gd name="connsiteY5-778" fmla="*/ 345278 h 533365"/>
              <a:gd name="connsiteX6-779" fmla="*/ 820718 w 901862"/>
              <a:gd name="connsiteY6-780" fmla="*/ 533365 h 533365"/>
              <a:gd name="connsiteX7-781" fmla="*/ 449618 w 901862"/>
              <a:gd name="connsiteY7-782" fmla="*/ 358545 h 533365"/>
              <a:gd name="connsiteX8-783" fmla="*/ 53233 w 901862"/>
              <a:gd name="connsiteY8-784" fmla="*/ 459490 h 533365"/>
              <a:gd name="connsiteX9-785" fmla="*/ 0 w 901862"/>
              <a:gd name="connsiteY9-786" fmla="*/ 345278 h 533365"/>
              <a:gd name="connsiteX10-787" fmla="*/ 0 w 901862"/>
              <a:gd name="connsiteY10-788" fmla="*/ 171490 h 53336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 ang="0">
                <a:pos x="connsiteX10-479" y="connsiteY10-480"/>
              </a:cxn>
            </a:cxnLst>
            <a:rect l="l" t="t" r="r" b="b"/>
            <a:pathLst>
              <a:path w="901862" h="533365">
                <a:moveTo>
                  <a:pt x="0" y="171490"/>
                </a:moveTo>
                <a:cubicBezTo>
                  <a:pt x="0" y="147494"/>
                  <a:pt x="3189" y="0"/>
                  <a:pt x="27185" y="0"/>
                </a:cubicBezTo>
                <a:cubicBezTo>
                  <a:pt x="108606" y="96799"/>
                  <a:pt x="280591" y="190859"/>
                  <a:pt x="408216" y="205134"/>
                </a:cubicBezTo>
                <a:cubicBezTo>
                  <a:pt x="535841" y="219409"/>
                  <a:pt x="638523" y="203937"/>
                  <a:pt x="792935" y="85650"/>
                </a:cubicBezTo>
                <a:cubicBezTo>
                  <a:pt x="816931" y="85650"/>
                  <a:pt x="901862" y="147494"/>
                  <a:pt x="901862" y="171490"/>
                </a:cubicBezTo>
                <a:lnTo>
                  <a:pt x="901862" y="345278"/>
                </a:lnTo>
                <a:cubicBezTo>
                  <a:pt x="901862" y="369274"/>
                  <a:pt x="844714" y="533365"/>
                  <a:pt x="820718" y="533365"/>
                </a:cubicBezTo>
                <a:cubicBezTo>
                  <a:pt x="658038" y="406441"/>
                  <a:pt x="577532" y="370857"/>
                  <a:pt x="449618" y="358545"/>
                </a:cubicBezTo>
                <a:cubicBezTo>
                  <a:pt x="321704" y="346233"/>
                  <a:pt x="129858" y="460586"/>
                  <a:pt x="53233" y="459490"/>
                </a:cubicBezTo>
                <a:cubicBezTo>
                  <a:pt x="29237" y="459490"/>
                  <a:pt x="0" y="369274"/>
                  <a:pt x="0" y="345278"/>
                </a:cubicBezTo>
                <a:lnTo>
                  <a:pt x="0" y="171490"/>
                </a:lnTo>
                <a:close/>
              </a:path>
            </a:pathLst>
          </a:custGeom>
          <a:solidFill>
            <a:srgbClr val="007E5D"/>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21" name="圆角矩形 17"/>
          <p:cNvSpPr/>
          <p:nvPr/>
        </p:nvSpPr>
        <p:spPr>
          <a:xfrm rot="18884533">
            <a:off x="7169248" y="1584396"/>
            <a:ext cx="642868" cy="380174"/>
          </a:xfrm>
          <a:custGeom>
            <a:avLst/>
            <a:gdLst>
              <a:gd name="connsiteX0" fmla="*/ 0 w 901862"/>
              <a:gd name="connsiteY0" fmla="*/ 43448 h 260684"/>
              <a:gd name="connsiteX1" fmla="*/ 43448 w 901862"/>
              <a:gd name="connsiteY1" fmla="*/ 0 h 260684"/>
              <a:gd name="connsiteX2" fmla="*/ 858414 w 901862"/>
              <a:gd name="connsiteY2" fmla="*/ 0 h 260684"/>
              <a:gd name="connsiteX3" fmla="*/ 901862 w 901862"/>
              <a:gd name="connsiteY3" fmla="*/ 43448 h 260684"/>
              <a:gd name="connsiteX4" fmla="*/ 901862 w 901862"/>
              <a:gd name="connsiteY4" fmla="*/ 217236 h 260684"/>
              <a:gd name="connsiteX5" fmla="*/ 858414 w 901862"/>
              <a:gd name="connsiteY5" fmla="*/ 260684 h 260684"/>
              <a:gd name="connsiteX6" fmla="*/ 43448 w 901862"/>
              <a:gd name="connsiteY6" fmla="*/ 260684 h 260684"/>
              <a:gd name="connsiteX7" fmla="*/ 0 w 901862"/>
              <a:gd name="connsiteY7" fmla="*/ 217236 h 260684"/>
              <a:gd name="connsiteX8" fmla="*/ 0 w 901862"/>
              <a:gd name="connsiteY8" fmla="*/ 43448 h 260684"/>
              <a:gd name="connsiteX0-1" fmla="*/ 0 w 901862"/>
              <a:gd name="connsiteY0-2" fmla="*/ 43539 h 260775"/>
              <a:gd name="connsiteX1-3" fmla="*/ 43448 w 901862"/>
              <a:gd name="connsiteY1-4" fmla="*/ 91 h 260775"/>
              <a:gd name="connsiteX2-5" fmla="*/ 469179 w 901862"/>
              <a:gd name="connsiteY2-6" fmla="*/ 0 h 260775"/>
              <a:gd name="connsiteX3-7" fmla="*/ 858414 w 901862"/>
              <a:gd name="connsiteY3-8" fmla="*/ 91 h 260775"/>
              <a:gd name="connsiteX4-9" fmla="*/ 901862 w 901862"/>
              <a:gd name="connsiteY4-10" fmla="*/ 43539 h 260775"/>
              <a:gd name="connsiteX5-11" fmla="*/ 901862 w 901862"/>
              <a:gd name="connsiteY5-12" fmla="*/ 217327 h 260775"/>
              <a:gd name="connsiteX6-13" fmla="*/ 858414 w 901862"/>
              <a:gd name="connsiteY6-14" fmla="*/ 260775 h 260775"/>
              <a:gd name="connsiteX7-15" fmla="*/ 43448 w 901862"/>
              <a:gd name="connsiteY7-16" fmla="*/ 260775 h 260775"/>
              <a:gd name="connsiteX8-17" fmla="*/ 0 w 901862"/>
              <a:gd name="connsiteY8-18" fmla="*/ 217327 h 260775"/>
              <a:gd name="connsiteX9" fmla="*/ 0 w 901862"/>
              <a:gd name="connsiteY9" fmla="*/ 43539 h 260775"/>
              <a:gd name="connsiteX0-19" fmla="*/ 0 w 901862"/>
              <a:gd name="connsiteY0-20" fmla="*/ 43448 h 260684"/>
              <a:gd name="connsiteX1-21" fmla="*/ 43448 w 901862"/>
              <a:gd name="connsiteY1-22" fmla="*/ 0 h 260684"/>
              <a:gd name="connsiteX2-23" fmla="*/ 441588 w 901862"/>
              <a:gd name="connsiteY2-24" fmla="*/ 144593 h 260684"/>
              <a:gd name="connsiteX3-25" fmla="*/ 858414 w 901862"/>
              <a:gd name="connsiteY3-26" fmla="*/ 0 h 260684"/>
              <a:gd name="connsiteX4-27" fmla="*/ 901862 w 901862"/>
              <a:gd name="connsiteY4-28" fmla="*/ 43448 h 260684"/>
              <a:gd name="connsiteX5-29" fmla="*/ 901862 w 901862"/>
              <a:gd name="connsiteY5-30" fmla="*/ 217236 h 260684"/>
              <a:gd name="connsiteX6-31" fmla="*/ 858414 w 901862"/>
              <a:gd name="connsiteY6-32" fmla="*/ 260684 h 260684"/>
              <a:gd name="connsiteX7-33" fmla="*/ 43448 w 901862"/>
              <a:gd name="connsiteY7-34" fmla="*/ 260684 h 260684"/>
              <a:gd name="connsiteX8-35" fmla="*/ 0 w 901862"/>
              <a:gd name="connsiteY8-36" fmla="*/ 217236 h 260684"/>
              <a:gd name="connsiteX9-37" fmla="*/ 0 w 901862"/>
              <a:gd name="connsiteY9-38" fmla="*/ 43448 h 260684"/>
              <a:gd name="connsiteX0-39" fmla="*/ 0 w 901862"/>
              <a:gd name="connsiteY0-40" fmla="*/ 43448 h 260684"/>
              <a:gd name="connsiteX1-41" fmla="*/ 43448 w 901862"/>
              <a:gd name="connsiteY1-42" fmla="*/ 0 h 260684"/>
              <a:gd name="connsiteX2-43" fmla="*/ 446920 w 901862"/>
              <a:gd name="connsiteY2-44" fmla="*/ 82317 h 260684"/>
              <a:gd name="connsiteX3-45" fmla="*/ 858414 w 901862"/>
              <a:gd name="connsiteY3-46" fmla="*/ 0 h 260684"/>
              <a:gd name="connsiteX4-47" fmla="*/ 901862 w 901862"/>
              <a:gd name="connsiteY4-48" fmla="*/ 43448 h 260684"/>
              <a:gd name="connsiteX5-49" fmla="*/ 901862 w 901862"/>
              <a:gd name="connsiteY5-50" fmla="*/ 217236 h 260684"/>
              <a:gd name="connsiteX6-51" fmla="*/ 858414 w 901862"/>
              <a:gd name="connsiteY6-52" fmla="*/ 260684 h 260684"/>
              <a:gd name="connsiteX7-53" fmla="*/ 43448 w 901862"/>
              <a:gd name="connsiteY7-54" fmla="*/ 260684 h 260684"/>
              <a:gd name="connsiteX8-55" fmla="*/ 0 w 901862"/>
              <a:gd name="connsiteY8-56" fmla="*/ 217236 h 260684"/>
              <a:gd name="connsiteX9-57" fmla="*/ 0 w 901862"/>
              <a:gd name="connsiteY9-58" fmla="*/ 43448 h 260684"/>
              <a:gd name="connsiteX0-59" fmla="*/ 0 w 901862"/>
              <a:gd name="connsiteY0-60" fmla="*/ 43448 h 260684"/>
              <a:gd name="connsiteX1-61" fmla="*/ 43448 w 901862"/>
              <a:gd name="connsiteY1-62" fmla="*/ 0 h 260684"/>
              <a:gd name="connsiteX2-63" fmla="*/ 446920 w 901862"/>
              <a:gd name="connsiteY2-64" fmla="*/ 82317 h 260684"/>
              <a:gd name="connsiteX3-65" fmla="*/ 858414 w 901862"/>
              <a:gd name="connsiteY3-66" fmla="*/ 0 h 260684"/>
              <a:gd name="connsiteX4-67" fmla="*/ 901862 w 901862"/>
              <a:gd name="connsiteY4-68" fmla="*/ 43448 h 260684"/>
              <a:gd name="connsiteX5-69" fmla="*/ 901862 w 901862"/>
              <a:gd name="connsiteY5-70" fmla="*/ 217236 h 260684"/>
              <a:gd name="connsiteX6-71" fmla="*/ 858414 w 901862"/>
              <a:gd name="connsiteY6-72" fmla="*/ 260684 h 260684"/>
              <a:gd name="connsiteX7-73" fmla="*/ 43448 w 901862"/>
              <a:gd name="connsiteY7-74" fmla="*/ 260684 h 260684"/>
              <a:gd name="connsiteX8-75" fmla="*/ 0 w 901862"/>
              <a:gd name="connsiteY8-76" fmla="*/ 217236 h 260684"/>
              <a:gd name="connsiteX9-77" fmla="*/ 0 w 901862"/>
              <a:gd name="connsiteY9-78" fmla="*/ 43448 h 260684"/>
              <a:gd name="connsiteX0-79" fmla="*/ 0 w 901862"/>
              <a:gd name="connsiteY0-80" fmla="*/ 43448 h 260684"/>
              <a:gd name="connsiteX1-81" fmla="*/ 43448 w 901862"/>
              <a:gd name="connsiteY1-82" fmla="*/ 0 h 260684"/>
              <a:gd name="connsiteX2-83" fmla="*/ 446920 w 901862"/>
              <a:gd name="connsiteY2-84" fmla="*/ 82317 h 260684"/>
              <a:gd name="connsiteX3-85" fmla="*/ 858414 w 901862"/>
              <a:gd name="connsiteY3-86" fmla="*/ 0 h 260684"/>
              <a:gd name="connsiteX4-87" fmla="*/ 901862 w 901862"/>
              <a:gd name="connsiteY4-88" fmla="*/ 43448 h 260684"/>
              <a:gd name="connsiteX5-89" fmla="*/ 901862 w 901862"/>
              <a:gd name="connsiteY5-90" fmla="*/ 217236 h 260684"/>
              <a:gd name="connsiteX6-91" fmla="*/ 858414 w 901862"/>
              <a:gd name="connsiteY6-92" fmla="*/ 260684 h 260684"/>
              <a:gd name="connsiteX7-93" fmla="*/ 43448 w 901862"/>
              <a:gd name="connsiteY7-94" fmla="*/ 260684 h 260684"/>
              <a:gd name="connsiteX8-95" fmla="*/ 0 w 901862"/>
              <a:gd name="connsiteY8-96" fmla="*/ 217236 h 260684"/>
              <a:gd name="connsiteX9-97" fmla="*/ 0 w 901862"/>
              <a:gd name="connsiteY9-98" fmla="*/ 43448 h 260684"/>
              <a:gd name="connsiteX0-99" fmla="*/ 0 w 901862"/>
              <a:gd name="connsiteY0-100" fmla="*/ 90518 h 307754"/>
              <a:gd name="connsiteX1-101" fmla="*/ 60498 w 901862"/>
              <a:gd name="connsiteY1-102" fmla="*/ 0 h 307754"/>
              <a:gd name="connsiteX2-103" fmla="*/ 446920 w 901862"/>
              <a:gd name="connsiteY2-104" fmla="*/ 129387 h 307754"/>
              <a:gd name="connsiteX3-105" fmla="*/ 858414 w 901862"/>
              <a:gd name="connsiteY3-106" fmla="*/ 47070 h 307754"/>
              <a:gd name="connsiteX4-107" fmla="*/ 901862 w 901862"/>
              <a:gd name="connsiteY4-108" fmla="*/ 90518 h 307754"/>
              <a:gd name="connsiteX5-109" fmla="*/ 901862 w 901862"/>
              <a:gd name="connsiteY5-110" fmla="*/ 264306 h 307754"/>
              <a:gd name="connsiteX6-111" fmla="*/ 858414 w 901862"/>
              <a:gd name="connsiteY6-112" fmla="*/ 307754 h 307754"/>
              <a:gd name="connsiteX7-113" fmla="*/ 43448 w 901862"/>
              <a:gd name="connsiteY7-114" fmla="*/ 307754 h 307754"/>
              <a:gd name="connsiteX8-115" fmla="*/ 0 w 901862"/>
              <a:gd name="connsiteY8-116" fmla="*/ 264306 h 307754"/>
              <a:gd name="connsiteX9-117" fmla="*/ 0 w 901862"/>
              <a:gd name="connsiteY9-118" fmla="*/ 90518 h 307754"/>
              <a:gd name="connsiteX0-119" fmla="*/ 0 w 901862"/>
              <a:gd name="connsiteY0-120" fmla="*/ 90518 h 307754"/>
              <a:gd name="connsiteX1-121" fmla="*/ 60498 w 901862"/>
              <a:gd name="connsiteY1-122" fmla="*/ 0 h 307754"/>
              <a:gd name="connsiteX2-123" fmla="*/ 446920 w 901862"/>
              <a:gd name="connsiteY2-124" fmla="*/ 129387 h 307754"/>
              <a:gd name="connsiteX3-125" fmla="*/ 858414 w 901862"/>
              <a:gd name="connsiteY3-126" fmla="*/ 47070 h 307754"/>
              <a:gd name="connsiteX4-127" fmla="*/ 901862 w 901862"/>
              <a:gd name="connsiteY4-128" fmla="*/ 90518 h 307754"/>
              <a:gd name="connsiteX5-129" fmla="*/ 901862 w 901862"/>
              <a:gd name="connsiteY5-130" fmla="*/ 264306 h 307754"/>
              <a:gd name="connsiteX6-131" fmla="*/ 858414 w 901862"/>
              <a:gd name="connsiteY6-132" fmla="*/ 307754 h 307754"/>
              <a:gd name="connsiteX7-133" fmla="*/ 43448 w 901862"/>
              <a:gd name="connsiteY7-134" fmla="*/ 307754 h 307754"/>
              <a:gd name="connsiteX8-135" fmla="*/ 0 w 901862"/>
              <a:gd name="connsiteY8-136" fmla="*/ 264306 h 307754"/>
              <a:gd name="connsiteX9-137" fmla="*/ 0 w 901862"/>
              <a:gd name="connsiteY9-138" fmla="*/ 90518 h 307754"/>
              <a:gd name="connsiteX0-139" fmla="*/ 0 w 901862"/>
              <a:gd name="connsiteY0-140" fmla="*/ 90518 h 307754"/>
              <a:gd name="connsiteX1-141" fmla="*/ 60498 w 901862"/>
              <a:gd name="connsiteY1-142" fmla="*/ 0 h 307754"/>
              <a:gd name="connsiteX2-143" fmla="*/ 446920 w 901862"/>
              <a:gd name="connsiteY2-144" fmla="*/ 129387 h 307754"/>
              <a:gd name="connsiteX3-145" fmla="*/ 858414 w 901862"/>
              <a:gd name="connsiteY3-146" fmla="*/ 47070 h 307754"/>
              <a:gd name="connsiteX4-147" fmla="*/ 901862 w 901862"/>
              <a:gd name="connsiteY4-148" fmla="*/ 90518 h 307754"/>
              <a:gd name="connsiteX5-149" fmla="*/ 901862 w 901862"/>
              <a:gd name="connsiteY5-150" fmla="*/ 264306 h 307754"/>
              <a:gd name="connsiteX6-151" fmla="*/ 858414 w 901862"/>
              <a:gd name="connsiteY6-152" fmla="*/ 307754 h 307754"/>
              <a:gd name="connsiteX7-153" fmla="*/ 43448 w 901862"/>
              <a:gd name="connsiteY7-154" fmla="*/ 307754 h 307754"/>
              <a:gd name="connsiteX8-155" fmla="*/ 0 w 901862"/>
              <a:gd name="connsiteY8-156" fmla="*/ 264306 h 307754"/>
              <a:gd name="connsiteX9-157" fmla="*/ 0 w 901862"/>
              <a:gd name="connsiteY9-158" fmla="*/ 90518 h 307754"/>
              <a:gd name="connsiteX0-159" fmla="*/ 0 w 901862"/>
              <a:gd name="connsiteY0-160" fmla="*/ 109063 h 326299"/>
              <a:gd name="connsiteX1-161" fmla="*/ 55530 w 901862"/>
              <a:gd name="connsiteY1-162" fmla="*/ 0 h 326299"/>
              <a:gd name="connsiteX2-163" fmla="*/ 446920 w 901862"/>
              <a:gd name="connsiteY2-164" fmla="*/ 147932 h 326299"/>
              <a:gd name="connsiteX3-165" fmla="*/ 858414 w 901862"/>
              <a:gd name="connsiteY3-166" fmla="*/ 65615 h 326299"/>
              <a:gd name="connsiteX4-167" fmla="*/ 901862 w 901862"/>
              <a:gd name="connsiteY4-168" fmla="*/ 109063 h 326299"/>
              <a:gd name="connsiteX5-169" fmla="*/ 901862 w 901862"/>
              <a:gd name="connsiteY5-170" fmla="*/ 282851 h 326299"/>
              <a:gd name="connsiteX6-171" fmla="*/ 858414 w 901862"/>
              <a:gd name="connsiteY6-172" fmla="*/ 326299 h 326299"/>
              <a:gd name="connsiteX7-173" fmla="*/ 43448 w 901862"/>
              <a:gd name="connsiteY7-174" fmla="*/ 326299 h 326299"/>
              <a:gd name="connsiteX8-175" fmla="*/ 0 w 901862"/>
              <a:gd name="connsiteY8-176" fmla="*/ 282851 h 326299"/>
              <a:gd name="connsiteX9-177" fmla="*/ 0 w 901862"/>
              <a:gd name="connsiteY9-178" fmla="*/ 109063 h 326299"/>
              <a:gd name="connsiteX0-179" fmla="*/ 0 w 901862"/>
              <a:gd name="connsiteY0-180" fmla="*/ 109063 h 326299"/>
              <a:gd name="connsiteX1-181" fmla="*/ 55530 w 901862"/>
              <a:gd name="connsiteY1-182" fmla="*/ 0 h 326299"/>
              <a:gd name="connsiteX2-183" fmla="*/ 446920 w 901862"/>
              <a:gd name="connsiteY2-184" fmla="*/ 147932 h 326299"/>
              <a:gd name="connsiteX3-185" fmla="*/ 858414 w 901862"/>
              <a:gd name="connsiteY3-186" fmla="*/ 65615 h 326299"/>
              <a:gd name="connsiteX4-187" fmla="*/ 901862 w 901862"/>
              <a:gd name="connsiteY4-188" fmla="*/ 109063 h 326299"/>
              <a:gd name="connsiteX5-189" fmla="*/ 901862 w 901862"/>
              <a:gd name="connsiteY5-190" fmla="*/ 282851 h 326299"/>
              <a:gd name="connsiteX6-191" fmla="*/ 858414 w 901862"/>
              <a:gd name="connsiteY6-192" fmla="*/ 326299 h 326299"/>
              <a:gd name="connsiteX7-193" fmla="*/ 43448 w 901862"/>
              <a:gd name="connsiteY7-194" fmla="*/ 326299 h 326299"/>
              <a:gd name="connsiteX8-195" fmla="*/ 0 w 901862"/>
              <a:gd name="connsiteY8-196" fmla="*/ 282851 h 326299"/>
              <a:gd name="connsiteX9-197" fmla="*/ 0 w 901862"/>
              <a:gd name="connsiteY9-198" fmla="*/ 109063 h 326299"/>
              <a:gd name="connsiteX0-199" fmla="*/ 0 w 901862"/>
              <a:gd name="connsiteY0-200" fmla="*/ 109063 h 326299"/>
              <a:gd name="connsiteX1-201" fmla="*/ 55530 w 901862"/>
              <a:gd name="connsiteY1-202" fmla="*/ 0 h 326299"/>
              <a:gd name="connsiteX2-203" fmla="*/ 446920 w 901862"/>
              <a:gd name="connsiteY2-204" fmla="*/ 147932 h 326299"/>
              <a:gd name="connsiteX3-205" fmla="*/ 858414 w 901862"/>
              <a:gd name="connsiteY3-206" fmla="*/ 65615 h 326299"/>
              <a:gd name="connsiteX4-207" fmla="*/ 901862 w 901862"/>
              <a:gd name="connsiteY4-208" fmla="*/ 109063 h 326299"/>
              <a:gd name="connsiteX5-209" fmla="*/ 901862 w 901862"/>
              <a:gd name="connsiteY5-210" fmla="*/ 282851 h 326299"/>
              <a:gd name="connsiteX6-211" fmla="*/ 858414 w 901862"/>
              <a:gd name="connsiteY6-212" fmla="*/ 326299 h 326299"/>
              <a:gd name="connsiteX7-213" fmla="*/ 43448 w 901862"/>
              <a:gd name="connsiteY7-214" fmla="*/ 326299 h 326299"/>
              <a:gd name="connsiteX8-215" fmla="*/ 0 w 901862"/>
              <a:gd name="connsiteY8-216" fmla="*/ 282851 h 326299"/>
              <a:gd name="connsiteX9-217" fmla="*/ 0 w 901862"/>
              <a:gd name="connsiteY9-218" fmla="*/ 109063 h 326299"/>
              <a:gd name="connsiteX0-219" fmla="*/ 0 w 901862"/>
              <a:gd name="connsiteY0-220" fmla="*/ 109063 h 326299"/>
              <a:gd name="connsiteX1-221" fmla="*/ 55530 w 901862"/>
              <a:gd name="connsiteY1-222" fmla="*/ 0 h 326299"/>
              <a:gd name="connsiteX2-223" fmla="*/ 446920 w 901862"/>
              <a:gd name="connsiteY2-224" fmla="*/ 147932 h 326299"/>
              <a:gd name="connsiteX3-225" fmla="*/ 858414 w 901862"/>
              <a:gd name="connsiteY3-226" fmla="*/ 65615 h 326299"/>
              <a:gd name="connsiteX4-227" fmla="*/ 901862 w 901862"/>
              <a:gd name="connsiteY4-228" fmla="*/ 109063 h 326299"/>
              <a:gd name="connsiteX5-229" fmla="*/ 901862 w 901862"/>
              <a:gd name="connsiteY5-230" fmla="*/ 282851 h 326299"/>
              <a:gd name="connsiteX6-231" fmla="*/ 858414 w 901862"/>
              <a:gd name="connsiteY6-232" fmla="*/ 326299 h 326299"/>
              <a:gd name="connsiteX7-233" fmla="*/ 43448 w 901862"/>
              <a:gd name="connsiteY7-234" fmla="*/ 326299 h 326299"/>
              <a:gd name="connsiteX8-235" fmla="*/ 0 w 901862"/>
              <a:gd name="connsiteY8-236" fmla="*/ 282851 h 326299"/>
              <a:gd name="connsiteX9-237" fmla="*/ 0 w 901862"/>
              <a:gd name="connsiteY9-238" fmla="*/ 109063 h 326299"/>
              <a:gd name="connsiteX0-239" fmla="*/ 0 w 901862"/>
              <a:gd name="connsiteY0-240" fmla="*/ 109063 h 326299"/>
              <a:gd name="connsiteX1-241" fmla="*/ 55530 w 901862"/>
              <a:gd name="connsiteY1-242" fmla="*/ 0 h 326299"/>
              <a:gd name="connsiteX2-243" fmla="*/ 446920 w 901862"/>
              <a:gd name="connsiteY2-244" fmla="*/ 147932 h 326299"/>
              <a:gd name="connsiteX3-245" fmla="*/ 858414 w 901862"/>
              <a:gd name="connsiteY3-246" fmla="*/ 65615 h 326299"/>
              <a:gd name="connsiteX4-247" fmla="*/ 901862 w 901862"/>
              <a:gd name="connsiteY4-248" fmla="*/ 109063 h 326299"/>
              <a:gd name="connsiteX5-249" fmla="*/ 901862 w 901862"/>
              <a:gd name="connsiteY5-250" fmla="*/ 282851 h 326299"/>
              <a:gd name="connsiteX6-251" fmla="*/ 858414 w 901862"/>
              <a:gd name="connsiteY6-252" fmla="*/ 326299 h 326299"/>
              <a:gd name="connsiteX7-253" fmla="*/ 43448 w 901862"/>
              <a:gd name="connsiteY7-254" fmla="*/ 326299 h 326299"/>
              <a:gd name="connsiteX8-255" fmla="*/ 0 w 901862"/>
              <a:gd name="connsiteY8-256" fmla="*/ 282851 h 326299"/>
              <a:gd name="connsiteX9-257" fmla="*/ 0 w 901862"/>
              <a:gd name="connsiteY9-258" fmla="*/ 109063 h 326299"/>
              <a:gd name="connsiteX0-259" fmla="*/ 0 w 901862"/>
              <a:gd name="connsiteY0-260" fmla="*/ 109063 h 326299"/>
              <a:gd name="connsiteX1-261" fmla="*/ 55530 w 901862"/>
              <a:gd name="connsiteY1-262" fmla="*/ 0 h 326299"/>
              <a:gd name="connsiteX2-263" fmla="*/ 408216 w 901862"/>
              <a:gd name="connsiteY2-264" fmla="*/ 142707 h 326299"/>
              <a:gd name="connsiteX3-265" fmla="*/ 858414 w 901862"/>
              <a:gd name="connsiteY3-266" fmla="*/ 65615 h 326299"/>
              <a:gd name="connsiteX4-267" fmla="*/ 901862 w 901862"/>
              <a:gd name="connsiteY4-268" fmla="*/ 109063 h 326299"/>
              <a:gd name="connsiteX5-269" fmla="*/ 901862 w 901862"/>
              <a:gd name="connsiteY5-270" fmla="*/ 282851 h 326299"/>
              <a:gd name="connsiteX6-271" fmla="*/ 858414 w 901862"/>
              <a:gd name="connsiteY6-272" fmla="*/ 326299 h 326299"/>
              <a:gd name="connsiteX7-273" fmla="*/ 43448 w 901862"/>
              <a:gd name="connsiteY7-274" fmla="*/ 326299 h 326299"/>
              <a:gd name="connsiteX8-275" fmla="*/ 0 w 901862"/>
              <a:gd name="connsiteY8-276" fmla="*/ 282851 h 326299"/>
              <a:gd name="connsiteX9-277" fmla="*/ 0 w 901862"/>
              <a:gd name="connsiteY9-278" fmla="*/ 109063 h 326299"/>
              <a:gd name="connsiteX0-279" fmla="*/ 0 w 901862"/>
              <a:gd name="connsiteY0-280" fmla="*/ 109063 h 326299"/>
              <a:gd name="connsiteX1-281" fmla="*/ 55530 w 901862"/>
              <a:gd name="connsiteY1-282" fmla="*/ 0 h 326299"/>
              <a:gd name="connsiteX2-283" fmla="*/ 408216 w 901862"/>
              <a:gd name="connsiteY2-284" fmla="*/ 142707 h 326299"/>
              <a:gd name="connsiteX3-285" fmla="*/ 856799 w 901862"/>
              <a:gd name="connsiteY3-286" fmla="*/ 50453 h 326299"/>
              <a:gd name="connsiteX4-287" fmla="*/ 901862 w 901862"/>
              <a:gd name="connsiteY4-288" fmla="*/ 109063 h 326299"/>
              <a:gd name="connsiteX5-289" fmla="*/ 901862 w 901862"/>
              <a:gd name="connsiteY5-290" fmla="*/ 282851 h 326299"/>
              <a:gd name="connsiteX6-291" fmla="*/ 858414 w 901862"/>
              <a:gd name="connsiteY6-292" fmla="*/ 326299 h 326299"/>
              <a:gd name="connsiteX7-293" fmla="*/ 43448 w 901862"/>
              <a:gd name="connsiteY7-294" fmla="*/ 326299 h 326299"/>
              <a:gd name="connsiteX8-295" fmla="*/ 0 w 901862"/>
              <a:gd name="connsiteY8-296" fmla="*/ 282851 h 326299"/>
              <a:gd name="connsiteX9-297" fmla="*/ 0 w 901862"/>
              <a:gd name="connsiteY9-298" fmla="*/ 109063 h 326299"/>
              <a:gd name="connsiteX0-299" fmla="*/ 0 w 901862"/>
              <a:gd name="connsiteY0-300" fmla="*/ 109063 h 326299"/>
              <a:gd name="connsiteX1-301" fmla="*/ 55530 w 901862"/>
              <a:gd name="connsiteY1-302" fmla="*/ 0 h 326299"/>
              <a:gd name="connsiteX2-303" fmla="*/ 408216 w 901862"/>
              <a:gd name="connsiteY2-304" fmla="*/ 142707 h 326299"/>
              <a:gd name="connsiteX3-305" fmla="*/ 856799 w 901862"/>
              <a:gd name="connsiteY3-306" fmla="*/ 50453 h 326299"/>
              <a:gd name="connsiteX4-307" fmla="*/ 901862 w 901862"/>
              <a:gd name="connsiteY4-308" fmla="*/ 109063 h 326299"/>
              <a:gd name="connsiteX5-309" fmla="*/ 901862 w 901862"/>
              <a:gd name="connsiteY5-310" fmla="*/ 282851 h 326299"/>
              <a:gd name="connsiteX6-311" fmla="*/ 858414 w 901862"/>
              <a:gd name="connsiteY6-312" fmla="*/ 326299 h 326299"/>
              <a:gd name="connsiteX7-313" fmla="*/ 43448 w 901862"/>
              <a:gd name="connsiteY7-314" fmla="*/ 326299 h 326299"/>
              <a:gd name="connsiteX8-315" fmla="*/ 0 w 901862"/>
              <a:gd name="connsiteY8-316" fmla="*/ 282851 h 326299"/>
              <a:gd name="connsiteX9-317" fmla="*/ 0 w 901862"/>
              <a:gd name="connsiteY9-318" fmla="*/ 109063 h 326299"/>
              <a:gd name="connsiteX0-319" fmla="*/ 0 w 901862"/>
              <a:gd name="connsiteY0-320" fmla="*/ 109063 h 326299"/>
              <a:gd name="connsiteX1-321" fmla="*/ 55530 w 901862"/>
              <a:gd name="connsiteY1-322" fmla="*/ 0 h 326299"/>
              <a:gd name="connsiteX2-323" fmla="*/ 408216 w 901862"/>
              <a:gd name="connsiteY2-324" fmla="*/ 142707 h 326299"/>
              <a:gd name="connsiteX3-325" fmla="*/ 803023 w 901862"/>
              <a:gd name="connsiteY3-326" fmla="*/ 26637 h 326299"/>
              <a:gd name="connsiteX4-327" fmla="*/ 901862 w 901862"/>
              <a:gd name="connsiteY4-328" fmla="*/ 109063 h 326299"/>
              <a:gd name="connsiteX5-329" fmla="*/ 901862 w 901862"/>
              <a:gd name="connsiteY5-330" fmla="*/ 282851 h 326299"/>
              <a:gd name="connsiteX6-331" fmla="*/ 858414 w 901862"/>
              <a:gd name="connsiteY6-332" fmla="*/ 326299 h 326299"/>
              <a:gd name="connsiteX7-333" fmla="*/ 43448 w 901862"/>
              <a:gd name="connsiteY7-334" fmla="*/ 326299 h 326299"/>
              <a:gd name="connsiteX8-335" fmla="*/ 0 w 901862"/>
              <a:gd name="connsiteY8-336" fmla="*/ 282851 h 326299"/>
              <a:gd name="connsiteX9-337" fmla="*/ 0 w 901862"/>
              <a:gd name="connsiteY9-338" fmla="*/ 109063 h 326299"/>
              <a:gd name="connsiteX0-339" fmla="*/ 0 w 901862"/>
              <a:gd name="connsiteY0-340" fmla="*/ 109063 h 326299"/>
              <a:gd name="connsiteX1-341" fmla="*/ 55530 w 901862"/>
              <a:gd name="connsiteY1-342" fmla="*/ 0 h 326299"/>
              <a:gd name="connsiteX2-343" fmla="*/ 408216 w 901862"/>
              <a:gd name="connsiteY2-344" fmla="*/ 142707 h 326299"/>
              <a:gd name="connsiteX3-345" fmla="*/ 809712 w 901862"/>
              <a:gd name="connsiteY3-346" fmla="*/ 36769 h 326299"/>
              <a:gd name="connsiteX4-347" fmla="*/ 901862 w 901862"/>
              <a:gd name="connsiteY4-348" fmla="*/ 109063 h 326299"/>
              <a:gd name="connsiteX5-349" fmla="*/ 901862 w 901862"/>
              <a:gd name="connsiteY5-350" fmla="*/ 282851 h 326299"/>
              <a:gd name="connsiteX6-351" fmla="*/ 858414 w 901862"/>
              <a:gd name="connsiteY6-352" fmla="*/ 326299 h 326299"/>
              <a:gd name="connsiteX7-353" fmla="*/ 43448 w 901862"/>
              <a:gd name="connsiteY7-354" fmla="*/ 326299 h 326299"/>
              <a:gd name="connsiteX8-355" fmla="*/ 0 w 901862"/>
              <a:gd name="connsiteY8-356" fmla="*/ 282851 h 326299"/>
              <a:gd name="connsiteX9-357" fmla="*/ 0 w 901862"/>
              <a:gd name="connsiteY9-358" fmla="*/ 109063 h 326299"/>
              <a:gd name="connsiteX0-359" fmla="*/ 0 w 901862"/>
              <a:gd name="connsiteY0-360" fmla="*/ 109063 h 326299"/>
              <a:gd name="connsiteX1-361" fmla="*/ 55530 w 901862"/>
              <a:gd name="connsiteY1-362" fmla="*/ 0 h 326299"/>
              <a:gd name="connsiteX2-363" fmla="*/ 408216 w 901862"/>
              <a:gd name="connsiteY2-364" fmla="*/ 142707 h 326299"/>
              <a:gd name="connsiteX3-365" fmla="*/ 809712 w 901862"/>
              <a:gd name="connsiteY3-366" fmla="*/ 36769 h 326299"/>
              <a:gd name="connsiteX4-367" fmla="*/ 901862 w 901862"/>
              <a:gd name="connsiteY4-368" fmla="*/ 109063 h 326299"/>
              <a:gd name="connsiteX5-369" fmla="*/ 901862 w 901862"/>
              <a:gd name="connsiteY5-370" fmla="*/ 282851 h 326299"/>
              <a:gd name="connsiteX6-371" fmla="*/ 858414 w 901862"/>
              <a:gd name="connsiteY6-372" fmla="*/ 326299 h 326299"/>
              <a:gd name="connsiteX7-373" fmla="*/ 43448 w 901862"/>
              <a:gd name="connsiteY7-374" fmla="*/ 326299 h 326299"/>
              <a:gd name="connsiteX8-375" fmla="*/ 0 w 901862"/>
              <a:gd name="connsiteY8-376" fmla="*/ 282851 h 326299"/>
              <a:gd name="connsiteX9-377" fmla="*/ 0 w 901862"/>
              <a:gd name="connsiteY9-378" fmla="*/ 109063 h 326299"/>
              <a:gd name="connsiteX0-379" fmla="*/ 0 w 901862"/>
              <a:gd name="connsiteY0-380" fmla="*/ 109063 h 326299"/>
              <a:gd name="connsiteX1-381" fmla="*/ 55530 w 901862"/>
              <a:gd name="connsiteY1-382" fmla="*/ 0 h 326299"/>
              <a:gd name="connsiteX2-383" fmla="*/ 408216 w 901862"/>
              <a:gd name="connsiteY2-384" fmla="*/ 142707 h 326299"/>
              <a:gd name="connsiteX3-385" fmla="*/ 792935 w 901862"/>
              <a:gd name="connsiteY3-386" fmla="*/ 23223 h 326299"/>
              <a:gd name="connsiteX4-387" fmla="*/ 901862 w 901862"/>
              <a:gd name="connsiteY4-388" fmla="*/ 109063 h 326299"/>
              <a:gd name="connsiteX5-389" fmla="*/ 901862 w 901862"/>
              <a:gd name="connsiteY5-390" fmla="*/ 282851 h 326299"/>
              <a:gd name="connsiteX6-391" fmla="*/ 858414 w 901862"/>
              <a:gd name="connsiteY6-392" fmla="*/ 326299 h 326299"/>
              <a:gd name="connsiteX7-393" fmla="*/ 43448 w 901862"/>
              <a:gd name="connsiteY7-394" fmla="*/ 326299 h 326299"/>
              <a:gd name="connsiteX8-395" fmla="*/ 0 w 901862"/>
              <a:gd name="connsiteY8-396" fmla="*/ 282851 h 326299"/>
              <a:gd name="connsiteX9-397" fmla="*/ 0 w 901862"/>
              <a:gd name="connsiteY9-398" fmla="*/ 109063 h 326299"/>
              <a:gd name="connsiteX0-399" fmla="*/ 0 w 901862"/>
              <a:gd name="connsiteY0-400" fmla="*/ 109063 h 326299"/>
              <a:gd name="connsiteX1-401" fmla="*/ 55530 w 901862"/>
              <a:gd name="connsiteY1-402" fmla="*/ 0 h 326299"/>
              <a:gd name="connsiteX2-403" fmla="*/ 408216 w 901862"/>
              <a:gd name="connsiteY2-404" fmla="*/ 142707 h 326299"/>
              <a:gd name="connsiteX3-405" fmla="*/ 792935 w 901862"/>
              <a:gd name="connsiteY3-406" fmla="*/ 23223 h 326299"/>
              <a:gd name="connsiteX4-407" fmla="*/ 901862 w 901862"/>
              <a:gd name="connsiteY4-408" fmla="*/ 109063 h 326299"/>
              <a:gd name="connsiteX5-409" fmla="*/ 901862 w 901862"/>
              <a:gd name="connsiteY5-410" fmla="*/ 282851 h 326299"/>
              <a:gd name="connsiteX6-411" fmla="*/ 858414 w 901862"/>
              <a:gd name="connsiteY6-412" fmla="*/ 326299 h 326299"/>
              <a:gd name="connsiteX7-413" fmla="*/ 43448 w 901862"/>
              <a:gd name="connsiteY7-414" fmla="*/ 326299 h 326299"/>
              <a:gd name="connsiteX8-415" fmla="*/ 0 w 901862"/>
              <a:gd name="connsiteY8-416" fmla="*/ 282851 h 326299"/>
              <a:gd name="connsiteX9-417" fmla="*/ 0 w 901862"/>
              <a:gd name="connsiteY9-418" fmla="*/ 109063 h 326299"/>
              <a:gd name="connsiteX0-419" fmla="*/ 0 w 901862"/>
              <a:gd name="connsiteY0-420" fmla="*/ 156254 h 373490"/>
              <a:gd name="connsiteX1-421" fmla="*/ 45639 w 901862"/>
              <a:gd name="connsiteY1-422" fmla="*/ 0 h 373490"/>
              <a:gd name="connsiteX2-423" fmla="*/ 408216 w 901862"/>
              <a:gd name="connsiteY2-424" fmla="*/ 189898 h 373490"/>
              <a:gd name="connsiteX3-425" fmla="*/ 792935 w 901862"/>
              <a:gd name="connsiteY3-426" fmla="*/ 70414 h 373490"/>
              <a:gd name="connsiteX4-427" fmla="*/ 901862 w 901862"/>
              <a:gd name="connsiteY4-428" fmla="*/ 156254 h 373490"/>
              <a:gd name="connsiteX5-429" fmla="*/ 901862 w 901862"/>
              <a:gd name="connsiteY5-430" fmla="*/ 330042 h 373490"/>
              <a:gd name="connsiteX6-431" fmla="*/ 858414 w 901862"/>
              <a:gd name="connsiteY6-432" fmla="*/ 373490 h 373490"/>
              <a:gd name="connsiteX7-433" fmla="*/ 43448 w 901862"/>
              <a:gd name="connsiteY7-434" fmla="*/ 373490 h 373490"/>
              <a:gd name="connsiteX8-435" fmla="*/ 0 w 901862"/>
              <a:gd name="connsiteY8-436" fmla="*/ 330042 h 373490"/>
              <a:gd name="connsiteX9-437" fmla="*/ 0 w 901862"/>
              <a:gd name="connsiteY9-438" fmla="*/ 156254 h 373490"/>
              <a:gd name="connsiteX0-439" fmla="*/ 0 w 901862"/>
              <a:gd name="connsiteY0-440" fmla="*/ 156254 h 373784"/>
              <a:gd name="connsiteX1-441" fmla="*/ 45639 w 901862"/>
              <a:gd name="connsiteY1-442" fmla="*/ 0 h 373784"/>
              <a:gd name="connsiteX2-443" fmla="*/ 408216 w 901862"/>
              <a:gd name="connsiteY2-444" fmla="*/ 189898 h 373784"/>
              <a:gd name="connsiteX3-445" fmla="*/ 792935 w 901862"/>
              <a:gd name="connsiteY3-446" fmla="*/ 70414 h 373784"/>
              <a:gd name="connsiteX4-447" fmla="*/ 901862 w 901862"/>
              <a:gd name="connsiteY4-448" fmla="*/ 156254 h 373784"/>
              <a:gd name="connsiteX5-449" fmla="*/ 901862 w 901862"/>
              <a:gd name="connsiteY5-450" fmla="*/ 330042 h 373784"/>
              <a:gd name="connsiteX6-451" fmla="*/ 858414 w 901862"/>
              <a:gd name="connsiteY6-452" fmla="*/ 373490 h 373784"/>
              <a:gd name="connsiteX7-453" fmla="*/ 486526 w 901862"/>
              <a:gd name="connsiteY7-454" fmla="*/ 373784 h 373784"/>
              <a:gd name="connsiteX8-455" fmla="*/ 43448 w 901862"/>
              <a:gd name="connsiteY8-456" fmla="*/ 373490 h 373784"/>
              <a:gd name="connsiteX9-457" fmla="*/ 0 w 901862"/>
              <a:gd name="connsiteY9-458" fmla="*/ 330042 h 373784"/>
              <a:gd name="connsiteX10" fmla="*/ 0 w 901862"/>
              <a:gd name="connsiteY10" fmla="*/ 156254 h 373784"/>
              <a:gd name="connsiteX0-459" fmla="*/ 0 w 901862"/>
              <a:gd name="connsiteY0-460" fmla="*/ 156254 h 373490"/>
              <a:gd name="connsiteX1-461" fmla="*/ 45639 w 901862"/>
              <a:gd name="connsiteY1-462" fmla="*/ 0 h 373490"/>
              <a:gd name="connsiteX2-463" fmla="*/ 408216 w 901862"/>
              <a:gd name="connsiteY2-464" fmla="*/ 189898 h 373490"/>
              <a:gd name="connsiteX3-465" fmla="*/ 792935 w 901862"/>
              <a:gd name="connsiteY3-466" fmla="*/ 70414 h 373490"/>
              <a:gd name="connsiteX4-467" fmla="*/ 901862 w 901862"/>
              <a:gd name="connsiteY4-468" fmla="*/ 156254 h 373490"/>
              <a:gd name="connsiteX5-469" fmla="*/ 901862 w 901862"/>
              <a:gd name="connsiteY5-470" fmla="*/ 330042 h 373490"/>
              <a:gd name="connsiteX6-471" fmla="*/ 858414 w 901862"/>
              <a:gd name="connsiteY6-472" fmla="*/ 373490 h 373490"/>
              <a:gd name="connsiteX7-473" fmla="*/ 471864 w 901862"/>
              <a:gd name="connsiteY7-474" fmla="*/ 264269 h 373490"/>
              <a:gd name="connsiteX8-475" fmla="*/ 43448 w 901862"/>
              <a:gd name="connsiteY8-476" fmla="*/ 373490 h 373490"/>
              <a:gd name="connsiteX9-477" fmla="*/ 0 w 901862"/>
              <a:gd name="connsiteY9-478" fmla="*/ 330042 h 373490"/>
              <a:gd name="connsiteX10-479" fmla="*/ 0 w 901862"/>
              <a:gd name="connsiteY10-480" fmla="*/ 156254 h 373490"/>
              <a:gd name="connsiteX0-481" fmla="*/ 0 w 901862"/>
              <a:gd name="connsiteY0-482" fmla="*/ 156254 h 373490"/>
              <a:gd name="connsiteX1-483" fmla="*/ 45639 w 901862"/>
              <a:gd name="connsiteY1-484" fmla="*/ 0 h 373490"/>
              <a:gd name="connsiteX2-485" fmla="*/ 408216 w 901862"/>
              <a:gd name="connsiteY2-486" fmla="*/ 189898 h 373490"/>
              <a:gd name="connsiteX3-487" fmla="*/ 792935 w 901862"/>
              <a:gd name="connsiteY3-488" fmla="*/ 70414 h 373490"/>
              <a:gd name="connsiteX4-489" fmla="*/ 901862 w 901862"/>
              <a:gd name="connsiteY4-490" fmla="*/ 156254 h 373490"/>
              <a:gd name="connsiteX5-491" fmla="*/ 901862 w 901862"/>
              <a:gd name="connsiteY5-492" fmla="*/ 330042 h 373490"/>
              <a:gd name="connsiteX6-493" fmla="*/ 858414 w 901862"/>
              <a:gd name="connsiteY6-494" fmla="*/ 373490 h 373490"/>
              <a:gd name="connsiteX7-495" fmla="*/ 459752 w 901862"/>
              <a:gd name="connsiteY7-496" fmla="*/ 336619 h 373490"/>
              <a:gd name="connsiteX8-497" fmla="*/ 43448 w 901862"/>
              <a:gd name="connsiteY8-498" fmla="*/ 373490 h 373490"/>
              <a:gd name="connsiteX9-499" fmla="*/ 0 w 901862"/>
              <a:gd name="connsiteY9-500" fmla="*/ 330042 h 373490"/>
              <a:gd name="connsiteX10-501" fmla="*/ 0 w 901862"/>
              <a:gd name="connsiteY10-502" fmla="*/ 156254 h 373490"/>
              <a:gd name="connsiteX0-503" fmla="*/ 0 w 901862"/>
              <a:gd name="connsiteY0-504" fmla="*/ 156254 h 373507"/>
              <a:gd name="connsiteX1-505" fmla="*/ 45639 w 901862"/>
              <a:gd name="connsiteY1-506" fmla="*/ 0 h 373507"/>
              <a:gd name="connsiteX2-507" fmla="*/ 408216 w 901862"/>
              <a:gd name="connsiteY2-508" fmla="*/ 189898 h 373507"/>
              <a:gd name="connsiteX3-509" fmla="*/ 792935 w 901862"/>
              <a:gd name="connsiteY3-510" fmla="*/ 70414 h 373507"/>
              <a:gd name="connsiteX4-511" fmla="*/ 901862 w 901862"/>
              <a:gd name="connsiteY4-512" fmla="*/ 156254 h 373507"/>
              <a:gd name="connsiteX5-513" fmla="*/ 901862 w 901862"/>
              <a:gd name="connsiteY5-514" fmla="*/ 330042 h 373507"/>
              <a:gd name="connsiteX6-515" fmla="*/ 858414 w 901862"/>
              <a:gd name="connsiteY6-516" fmla="*/ 373490 h 373507"/>
              <a:gd name="connsiteX7-517" fmla="*/ 459752 w 901862"/>
              <a:gd name="connsiteY7-518" fmla="*/ 336619 h 373507"/>
              <a:gd name="connsiteX8-519" fmla="*/ 43448 w 901862"/>
              <a:gd name="connsiteY8-520" fmla="*/ 373490 h 373507"/>
              <a:gd name="connsiteX9-521" fmla="*/ 0 w 901862"/>
              <a:gd name="connsiteY9-522" fmla="*/ 330042 h 373507"/>
              <a:gd name="connsiteX10-523" fmla="*/ 0 w 901862"/>
              <a:gd name="connsiteY10-524" fmla="*/ 156254 h 373507"/>
              <a:gd name="connsiteX0-525" fmla="*/ 0 w 901862"/>
              <a:gd name="connsiteY0-526" fmla="*/ 156254 h 420677"/>
              <a:gd name="connsiteX1-527" fmla="*/ 45639 w 901862"/>
              <a:gd name="connsiteY1-528" fmla="*/ 0 h 420677"/>
              <a:gd name="connsiteX2-529" fmla="*/ 408216 w 901862"/>
              <a:gd name="connsiteY2-530" fmla="*/ 189898 h 420677"/>
              <a:gd name="connsiteX3-531" fmla="*/ 792935 w 901862"/>
              <a:gd name="connsiteY3-532" fmla="*/ 70414 h 420677"/>
              <a:gd name="connsiteX4-533" fmla="*/ 901862 w 901862"/>
              <a:gd name="connsiteY4-534" fmla="*/ 156254 h 420677"/>
              <a:gd name="connsiteX5-535" fmla="*/ 901862 w 901862"/>
              <a:gd name="connsiteY5-536" fmla="*/ 330042 h 420677"/>
              <a:gd name="connsiteX6-537" fmla="*/ 858414 w 901862"/>
              <a:gd name="connsiteY6-538" fmla="*/ 373490 h 420677"/>
              <a:gd name="connsiteX7-539" fmla="*/ 459752 w 901862"/>
              <a:gd name="connsiteY7-540" fmla="*/ 336619 h 420677"/>
              <a:gd name="connsiteX8-541" fmla="*/ 49971 w 901862"/>
              <a:gd name="connsiteY8-542" fmla="*/ 420666 h 420677"/>
              <a:gd name="connsiteX9-543" fmla="*/ 0 w 901862"/>
              <a:gd name="connsiteY9-544" fmla="*/ 330042 h 420677"/>
              <a:gd name="connsiteX10-545" fmla="*/ 0 w 901862"/>
              <a:gd name="connsiteY10-546" fmla="*/ 156254 h 420677"/>
              <a:gd name="connsiteX0-547" fmla="*/ 0 w 901862"/>
              <a:gd name="connsiteY0-548" fmla="*/ 156254 h 460941"/>
              <a:gd name="connsiteX1-549" fmla="*/ 45639 w 901862"/>
              <a:gd name="connsiteY1-550" fmla="*/ 0 h 460941"/>
              <a:gd name="connsiteX2-551" fmla="*/ 408216 w 901862"/>
              <a:gd name="connsiteY2-552" fmla="*/ 189898 h 460941"/>
              <a:gd name="connsiteX3-553" fmla="*/ 792935 w 901862"/>
              <a:gd name="connsiteY3-554" fmla="*/ 70414 h 460941"/>
              <a:gd name="connsiteX4-555" fmla="*/ 901862 w 901862"/>
              <a:gd name="connsiteY4-556" fmla="*/ 156254 h 460941"/>
              <a:gd name="connsiteX5-557" fmla="*/ 901862 w 901862"/>
              <a:gd name="connsiteY5-558" fmla="*/ 330042 h 460941"/>
              <a:gd name="connsiteX6-559" fmla="*/ 834446 w 901862"/>
              <a:gd name="connsiteY6-560" fmla="*/ 460941 h 460941"/>
              <a:gd name="connsiteX7-561" fmla="*/ 459752 w 901862"/>
              <a:gd name="connsiteY7-562" fmla="*/ 336619 h 460941"/>
              <a:gd name="connsiteX8-563" fmla="*/ 49971 w 901862"/>
              <a:gd name="connsiteY8-564" fmla="*/ 420666 h 460941"/>
              <a:gd name="connsiteX9-565" fmla="*/ 0 w 901862"/>
              <a:gd name="connsiteY9-566" fmla="*/ 330042 h 460941"/>
              <a:gd name="connsiteX10-567" fmla="*/ 0 w 901862"/>
              <a:gd name="connsiteY10-568" fmla="*/ 156254 h 460941"/>
              <a:gd name="connsiteX0-569" fmla="*/ 0 w 901862"/>
              <a:gd name="connsiteY0-570" fmla="*/ 156254 h 460941"/>
              <a:gd name="connsiteX1-571" fmla="*/ 45639 w 901862"/>
              <a:gd name="connsiteY1-572" fmla="*/ 0 h 460941"/>
              <a:gd name="connsiteX2-573" fmla="*/ 408216 w 901862"/>
              <a:gd name="connsiteY2-574" fmla="*/ 189898 h 460941"/>
              <a:gd name="connsiteX3-575" fmla="*/ 792935 w 901862"/>
              <a:gd name="connsiteY3-576" fmla="*/ 70414 h 460941"/>
              <a:gd name="connsiteX4-577" fmla="*/ 901862 w 901862"/>
              <a:gd name="connsiteY4-578" fmla="*/ 156254 h 460941"/>
              <a:gd name="connsiteX5-579" fmla="*/ 901862 w 901862"/>
              <a:gd name="connsiteY5-580" fmla="*/ 330042 h 460941"/>
              <a:gd name="connsiteX6-581" fmla="*/ 834446 w 901862"/>
              <a:gd name="connsiteY6-582" fmla="*/ 460941 h 460941"/>
              <a:gd name="connsiteX7-583" fmla="*/ 459752 w 901862"/>
              <a:gd name="connsiteY7-584" fmla="*/ 336619 h 460941"/>
              <a:gd name="connsiteX8-585" fmla="*/ 49971 w 901862"/>
              <a:gd name="connsiteY8-586" fmla="*/ 420666 h 460941"/>
              <a:gd name="connsiteX9-587" fmla="*/ 0 w 901862"/>
              <a:gd name="connsiteY9-588" fmla="*/ 330042 h 460941"/>
              <a:gd name="connsiteX10-589" fmla="*/ 0 w 901862"/>
              <a:gd name="connsiteY10-590" fmla="*/ 156254 h 460941"/>
              <a:gd name="connsiteX0-591" fmla="*/ 0 w 901862"/>
              <a:gd name="connsiteY0-592" fmla="*/ 156254 h 518129"/>
              <a:gd name="connsiteX1-593" fmla="*/ 45639 w 901862"/>
              <a:gd name="connsiteY1-594" fmla="*/ 0 h 518129"/>
              <a:gd name="connsiteX2-595" fmla="*/ 408216 w 901862"/>
              <a:gd name="connsiteY2-596" fmla="*/ 189898 h 518129"/>
              <a:gd name="connsiteX3-597" fmla="*/ 792935 w 901862"/>
              <a:gd name="connsiteY3-598" fmla="*/ 70414 h 518129"/>
              <a:gd name="connsiteX4-599" fmla="*/ 901862 w 901862"/>
              <a:gd name="connsiteY4-600" fmla="*/ 156254 h 518129"/>
              <a:gd name="connsiteX5-601" fmla="*/ 901862 w 901862"/>
              <a:gd name="connsiteY5-602" fmla="*/ 330042 h 518129"/>
              <a:gd name="connsiteX6-603" fmla="*/ 820718 w 901862"/>
              <a:gd name="connsiteY6-604" fmla="*/ 518129 h 518129"/>
              <a:gd name="connsiteX7-605" fmla="*/ 459752 w 901862"/>
              <a:gd name="connsiteY7-606" fmla="*/ 336619 h 518129"/>
              <a:gd name="connsiteX8-607" fmla="*/ 49971 w 901862"/>
              <a:gd name="connsiteY8-608" fmla="*/ 420666 h 518129"/>
              <a:gd name="connsiteX9-609" fmla="*/ 0 w 901862"/>
              <a:gd name="connsiteY9-610" fmla="*/ 330042 h 518129"/>
              <a:gd name="connsiteX10-611" fmla="*/ 0 w 901862"/>
              <a:gd name="connsiteY10-612" fmla="*/ 156254 h 518129"/>
              <a:gd name="connsiteX0-613" fmla="*/ 0 w 901862"/>
              <a:gd name="connsiteY0-614" fmla="*/ 156254 h 518129"/>
              <a:gd name="connsiteX1-615" fmla="*/ 45639 w 901862"/>
              <a:gd name="connsiteY1-616" fmla="*/ 0 h 518129"/>
              <a:gd name="connsiteX2-617" fmla="*/ 408216 w 901862"/>
              <a:gd name="connsiteY2-618" fmla="*/ 189898 h 518129"/>
              <a:gd name="connsiteX3-619" fmla="*/ 792935 w 901862"/>
              <a:gd name="connsiteY3-620" fmla="*/ 70414 h 518129"/>
              <a:gd name="connsiteX4-621" fmla="*/ 901862 w 901862"/>
              <a:gd name="connsiteY4-622" fmla="*/ 156254 h 518129"/>
              <a:gd name="connsiteX5-623" fmla="*/ 901862 w 901862"/>
              <a:gd name="connsiteY5-624" fmla="*/ 330042 h 518129"/>
              <a:gd name="connsiteX6-625" fmla="*/ 820718 w 901862"/>
              <a:gd name="connsiteY6-626" fmla="*/ 518129 h 518129"/>
              <a:gd name="connsiteX7-627" fmla="*/ 459752 w 901862"/>
              <a:gd name="connsiteY7-628" fmla="*/ 336619 h 518129"/>
              <a:gd name="connsiteX8-629" fmla="*/ 49971 w 901862"/>
              <a:gd name="connsiteY8-630" fmla="*/ 420666 h 518129"/>
              <a:gd name="connsiteX9-631" fmla="*/ 0 w 901862"/>
              <a:gd name="connsiteY9-632" fmla="*/ 330042 h 518129"/>
              <a:gd name="connsiteX10-633" fmla="*/ 0 w 901862"/>
              <a:gd name="connsiteY10-634" fmla="*/ 156254 h 518129"/>
              <a:gd name="connsiteX0-635" fmla="*/ 0 w 901862"/>
              <a:gd name="connsiteY0-636" fmla="*/ 156254 h 518129"/>
              <a:gd name="connsiteX1-637" fmla="*/ 45639 w 901862"/>
              <a:gd name="connsiteY1-638" fmla="*/ 0 h 518129"/>
              <a:gd name="connsiteX2-639" fmla="*/ 408216 w 901862"/>
              <a:gd name="connsiteY2-640" fmla="*/ 189898 h 518129"/>
              <a:gd name="connsiteX3-641" fmla="*/ 792935 w 901862"/>
              <a:gd name="connsiteY3-642" fmla="*/ 70414 h 518129"/>
              <a:gd name="connsiteX4-643" fmla="*/ 901862 w 901862"/>
              <a:gd name="connsiteY4-644" fmla="*/ 156254 h 518129"/>
              <a:gd name="connsiteX5-645" fmla="*/ 901862 w 901862"/>
              <a:gd name="connsiteY5-646" fmla="*/ 330042 h 518129"/>
              <a:gd name="connsiteX6-647" fmla="*/ 820718 w 901862"/>
              <a:gd name="connsiteY6-648" fmla="*/ 518129 h 518129"/>
              <a:gd name="connsiteX7-649" fmla="*/ 449618 w 901862"/>
              <a:gd name="connsiteY7-650" fmla="*/ 343309 h 518129"/>
              <a:gd name="connsiteX8-651" fmla="*/ 49971 w 901862"/>
              <a:gd name="connsiteY8-652" fmla="*/ 420666 h 518129"/>
              <a:gd name="connsiteX9-653" fmla="*/ 0 w 901862"/>
              <a:gd name="connsiteY9-654" fmla="*/ 330042 h 518129"/>
              <a:gd name="connsiteX10-655" fmla="*/ 0 w 901862"/>
              <a:gd name="connsiteY10-656" fmla="*/ 156254 h 518129"/>
              <a:gd name="connsiteX0-657" fmla="*/ 0 w 901862"/>
              <a:gd name="connsiteY0-658" fmla="*/ 156254 h 518129"/>
              <a:gd name="connsiteX1-659" fmla="*/ 45639 w 901862"/>
              <a:gd name="connsiteY1-660" fmla="*/ 0 h 518129"/>
              <a:gd name="connsiteX2-661" fmla="*/ 408216 w 901862"/>
              <a:gd name="connsiteY2-662" fmla="*/ 189898 h 518129"/>
              <a:gd name="connsiteX3-663" fmla="*/ 792935 w 901862"/>
              <a:gd name="connsiteY3-664" fmla="*/ 70414 h 518129"/>
              <a:gd name="connsiteX4-665" fmla="*/ 901862 w 901862"/>
              <a:gd name="connsiteY4-666" fmla="*/ 156254 h 518129"/>
              <a:gd name="connsiteX5-667" fmla="*/ 901862 w 901862"/>
              <a:gd name="connsiteY5-668" fmla="*/ 330042 h 518129"/>
              <a:gd name="connsiteX6-669" fmla="*/ 820718 w 901862"/>
              <a:gd name="connsiteY6-670" fmla="*/ 518129 h 518129"/>
              <a:gd name="connsiteX7-671" fmla="*/ 449618 w 901862"/>
              <a:gd name="connsiteY7-672" fmla="*/ 343309 h 518129"/>
              <a:gd name="connsiteX8-673" fmla="*/ 53233 w 901862"/>
              <a:gd name="connsiteY8-674" fmla="*/ 444254 h 518129"/>
              <a:gd name="connsiteX9-675" fmla="*/ 0 w 901862"/>
              <a:gd name="connsiteY9-676" fmla="*/ 330042 h 518129"/>
              <a:gd name="connsiteX10-677" fmla="*/ 0 w 901862"/>
              <a:gd name="connsiteY10-678" fmla="*/ 156254 h 518129"/>
              <a:gd name="connsiteX0-679" fmla="*/ 0 w 901862"/>
              <a:gd name="connsiteY0-680" fmla="*/ 156254 h 518129"/>
              <a:gd name="connsiteX1-681" fmla="*/ 45639 w 901862"/>
              <a:gd name="connsiteY1-682" fmla="*/ 0 h 518129"/>
              <a:gd name="connsiteX2-683" fmla="*/ 408216 w 901862"/>
              <a:gd name="connsiteY2-684" fmla="*/ 189898 h 518129"/>
              <a:gd name="connsiteX3-685" fmla="*/ 792935 w 901862"/>
              <a:gd name="connsiteY3-686" fmla="*/ 70414 h 518129"/>
              <a:gd name="connsiteX4-687" fmla="*/ 901862 w 901862"/>
              <a:gd name="connsiteY4-688" fmla="*/ 156254 h 518129"/>
              <a:gd name="connsiteX5-689" fmla="*/ 901862 w 901862"/>
              <a:gd name="connsiteY5-690" fmla="*/ 330042 h 518129"/>
              <a:gd name="connsiteX6-691" fmla="*/ 820718 w 901862"/>
              <a:gd name="connsiteY6-692" fmla="*/ 518129 h 518129"/>
              <a:gd name="connsiteX7-693" fmla="*/ 449618 w 901862"/>
              <a:gd name="connsiteY7-694" fmla="*/ 343309 h 518129"/>
              <a:gd name="connsiteX8-695" fmla="*/ 53233 w 901862"/>
              <a:gd name="connsiteY8-696" fmla="*/ 444254 h 518129"/>
              <a:gd name="connsiteX9-697" fmla="*/ 0 w 901862"/>
              <a:gd name="connsiteY9-698" fmla="*/ 330042 h 518129"/>
              <a:gd name="connsiteX10-699" fmla="*/ 0 w 901862"/>
              <a:gd name="connsiteY10-700" fmla="*/ 156254 h 518129"/>
              <a:gd name="connsiteX0-701" fmla="*/ 0 w 901862"/>
              <a:gd name="connsiteY0-702" fmla="*/ 156254 h 518129"/>
              <a:gd name="connsiteX1-703" fmla="*/ 45639 w 901862"/>
              <a:gd name="connsiteY1-704" fmla="*/ 0 h 518129"/>
              <a:gd name="connsiteX2-705" fmla="*/ 408216 w 901862"/>
              <a:gd name="connsiteY2-706" fmla="*/ 189898 h 518129"/>
              <a:gd name="connsiteX3-707" fmla="*/ 792935 w 901862"/>
              <a:gd name="connsiteY3-708" fmla="*/ 70414 h 518129"/>
              <a:gd name="connsiteX4-709" fmla="*/ 901862 w 901862"/>
              <a:gd name="connsiteY4-710" fmla="*/ 156254 h 518129"/>
              <a:gd name="connsiteX5-711" fmla="*/ 901862 w 901862"/>
              <a:gd name="connsiteY5-712" fmla="*/ 330042 h 518129"/>
              <a:gd name="connsiteX6-713" fmla="*/ 820718 w 901862"/>
              <a:gd name="connsiteY6-714" fmla="*/ 518129 h 518129"/>
              <a:gd name="connsiteX7-715" fmla="*/ 449618 w 901862"/>
              <a:gd name="connsiteY7-716" fmla="*/ 343309 h 518129"/>
              <a:gd name="connsiteX8-717" fmla="*/ 53233 w 901862"/>
              <a:gd name="connsiteY8-718" fmla="*/ 444254 h 518129"/>
              <a:gd name="connsiteX9-719" fmla="*/ 0 w 901862"/>
              <a:gd name="connsiteY9-720" fmla="*/ 330042 h 518129"/>
              <a:gd name="connsiteX10-721" fmla="*/ 0 w 901862"/>
              <a:gd name="connsiteY10-722" fmla="*/ 156254 h 518129"/>
              <a:gd name="connsiteX0-723" fmla="*/ 0 w 901862"/>
              <a:gd name="connsiteY0-724" fmla="*/ 156254 h 518129"/>
              <a:gd name="connsiteX1-725" fmla="*/ 45639 w 901862"/>
              <a:gd name="connsiteY1-726" fmla="*/ 0 h 518129"/>
              <a:gd name="connsiteX2-727" fmla="*/ 408216 w 901862"/>
              <a:gd name="connsiteY2-728" fmla="*/ 189898 h 518129"/>
              <a:gd name="connsiteX3-729" fmla="*/ 792935 w 901862"/>
              <a:gd name="connsiteY3-730" fmla="*/ 70414 h 518129"/>
              <a:gd name="connsiteX4-731" fmla="*/ 901862 w 901862"/>
              <a:gd name="connsiteY4-732" fmla="*/ 156254 h 518129"/>
              <a:gd name="connsiteX5-733" fmla="*/ 901862 w 901862"/>
              <a:gd name="connsiteY5-734" fmla="*/ 330042 h 518129"/>
              <a:gd name="connsiteX6-735" fmla="*/ 820718 w 901862"/>
              <a:gd name="connsiteY6-736" fmla="*/ 518129 h 518129"/>
              <a:gd name="connsiteX7-737" fmla="*/ 449618 w 901862"/>
              <a:gd name="connsiteY7-738" fmla="*/ 343309 h 518129"/>
              <a:gd name="connsiteX8-739" fmla="*/ 53233 w 901862"/>
              <a:gd name="connsiteY8-740" fmla="*/ 444254 h 518129"/>
              <a:gd name="connsiteX9-741" fmla="*/ 0 w 901862"/>
              <a:gd name="connsiteY9-742" fmla="*/ 330042 h 518129"/>
              <a:gd name="connsiteX10-743" fmla="*/ 0 w 901862"/>
              <a:gd name="connsiteY10-744" fmla="*/ 156254 h 518129"/>
              <a:gd name="connsiteX0-745" fmla="*/ 0 w 901862"/>
              <a:gd name="connsiteY0-746" fmla="*/ 156254 h 518129"/>
              <a:gd name="connsiteX1-747" fmla="*/ 45639 w 901862"/>
              <a:gd name="connsiteY1-748" fmla="*/ 0 h 518129"/>
              <a:gd name="connsiteX2-749" fmla="*/ 408216 w 901862"/>
              <a:gd name="connsiteY2-750" fmla="*/ 189898 h 518129"/>
              <a:gd name="connsiteX3-751" fmla="*/ 792935 w 901862"/>
              <a:gd name="connsiteY3-752" fmla="*/ 70414 h 518129"/>
              <a:gd name="connsiteX4-753" fmla="*/ 901862 w 901862"/>
              <a:gd name="connsiteY4-754" fmla="*/ 156254 h 518129"/>
              <a:gd name="connsiteX5-755" fmla="*/ 901862 w 901862"/>
              <a:gd name="connsiteY5-756" fmla="*/ 330042 h 518129"/>
              <a:gd name="connsiteX6-757" fmla="*/ 820718 w 901862"/>
              <a:gd name="connsiteY6-758" fmla="*/ 518129 h 518129"/>
              <a:gd name="connsiteX7-759" fmla="*/ 449618 w 901862"/>
              <a:gd name="connsiteY7-760" fmla="*/ 343309 h 518129"/>
              <a:gd name="connsiteX8-761" fmla="*/ 53233 w 901862"/>
              <a:gd name="connsiteY8-762" fmla="*/ 444254 h 518129"/>
              <a:gd name="connsiteX9-763" fmla="*/ 0 w 901862"/>
              <a:gd name="connsiteY9-764" fmla="*/ 330042 h 518129"/>
              <a:gd name="connsiteX10-765" fmla="*/ 0 w 901862"/>
              <a:gd name="connsiteY10-766" fmla="*/ 156254 h 518129"/>
              <a:gd name="connsiteX0-767" fmla="*/ 0 w 901862"/>
              <a:gd name="connsiteY0-768" fmla="*/ 171490 h 533365"/>
              <a:gd name="connsiteX1-769" fmla="*/ 27185 w 901862"/>
              <a:gd name="connsiteY1-770" fmla="*/ 0 h 533365"/>
              <a:gd name="connsiteX2-771" fmla="*/ 408216 w 901862"/>
              <a:gd name="connsiteY2-772" fmla="*/ 205134 h 533365"/>
              <a:gd name="connsiteX3-773" fmla="*/ 792935 w 901862"/>
              <a:gd name="connsiteY3-774" fmla="*/ 85650 h 533365"/>
              <a:gd name="connsiteX4-775" fmla="*/ 901862 w 901862"/>
              <a:gd name="connsiteY4-776" fmla="*/ 171490 h 533365"/>
              <a:gd name="connsiteX5-777" fmla="*/ 901862 w 901862"/>
              <a:gd name="connsiteY5-778" fmla="*/ 345278 h 533365"/>
              <a:gd name="connsiteX6-779" fmla="*/ 820718 w 901862"/>
              <a:gd name="connsiteY6-780" fmla="*/ 533365 h 533365"/>
              <a:gd name="connsiteX7-781" fmla="*/ 449618 w 901862"/>
              <a:gd name="connsiteY7-782" fmla="*/ 358545 h 533365"/>
              <a:gd name="connsiteX8-783" fmla="*/ 53233 w 901862"/>
              <a:gd name="connsiteY8-784" fmla="*/ 459490 h 533365"/>
              <a:gd name="connsiteX9-785" fmla="*/ 0 w 901862"/>
              <a:gd name="connsiteY9-786" fmla="*/ 345278 h 533365"/>
              <a:gd name="connsiteX10-787" fmla="*/ 0 w 901862"/>
              <a:gd name="connsiteY10-788" fmla="*/ 171490 h 53336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 ang="0">
                <a:pos x="connsiteX10-479" y="connsiteY10-480"/>
              </a:cxn>
            </a:cxnLst>
            <a:rect l="l" t="t" r="r" b="b"/>
            <a:pathLst>
              <a:path w="901862" h="533365">
                <a:moveTo>
                  <a:pt x="0" y="171490"/>
                </a:moveTo>
                <a:cubicBezTo>
                  <a:pt x="0" y="147494"/>
                  <a:pt x="3189" y="0"/>
                  <a:pt x="27185" y="0"/>
                </a:cubicBezTo>
                <a:cubicBezTo>
                  <a:pt x="108606" y="96799"/>
                  <a:pt x="280591" y="190859"/>
                  <a:pt x="408216" y="205134"/>
                </a:cubicBezTo>
                <a:cubicBezTo>
                  <a:pt x="535841" y="219409"/>
                  <a:pt x="638523" y="203937"/>
                  <a:pt x="792935" y="85650"/>
                </a:cubicBezTo>
                <a:cubicBezTo>
                  <a:pt x="816931" y="85650"/>
                  <a:pt x="901862" y="147494"/>
                  <a:pt x="901862" y="171490"/>
                </a:cubicBezTo>
                <a:lnTo>
                  <a:pt x="901862" y="345278"/>
                </a:lnTo>
                <a:cubicBezTo>
                  <a:pt x="901862" y="369274"/>
                  <a:pt x="844714" y="533365"/>
                  <a:pt x="820718" y="533365"/>
                </a:cubicBezTo>
                <a:cubicBezTo>
                  <a:pt x="658038" y="406441"/>
                  <a:pt x="577532" y="370857"/>
                  <a:pt x="449618" y="358545"/>
                </a:cubicBezTo>
                <a:cubicBezTo>
                  <a:pt x="321704" y="346233"/>
                  <a:pt x="129858" y="460586"/>
                  <a:pt x="53233" y="459490"/>
                </a:cubicBezTo>
                <a:cubicBezTo>
                  <a:pt x="29237" y="459490"/>
                  <a:pt x="0" y="369274"/>
                  <a:pt x="0" y="345278"/>
                </a:cubicBezTo>
                <a:lnTo>
                  <a:pt x="0" y="171490"/>
                </a:lnTo>
                <a:close/>
              </a:path>
            </a:pathLst>
          </a:custGeom>
          <a:solidFill>
            <a:srgbClr val="007E5D"/>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22" name="圆角矩形 21"/>
          <p:cNvSpPr/>
          <p:nvPr/>
        </p:nvSpPr>
        <p:spPr>
          <a:xfrm>
            <a:off x="7546997" y="1849177"/>
            <a:ext cx="1031970" cy="706123"/>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p>
            <a:pPr algn="ctr"/>
            <a:endParaRPr lang="zh-CN" altLang="en-US">
              <a:solidFill>
                <a:prstClr val="white"/>
              </a:solidFill>
            </a:endParaRPr>
          </a:p>
        </p:txBody>
      </p:sp>
      <p:sp>
        <p:nvSpPr>
          <p:cNvPr id="23" name="圆角矩形 22"/>
          <p:cNvSpPr/>
          <p:nvPr/>
        </p:nvSpPr>
        <p:spPr>
          <a:xfrm>
            <a:off x="7546431" y="3467375"/>
            <a:ext cx="1031970" cy="706123"/>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p>
            <a:pPr algn="ctr"/>
            <a:endParaRPr lang="zh-CN" altLang="en-US">
              <a:solidFill>
                <a:prstClr val="white"/>
              </a:solidFill>
            </a:endParaRPr>
          </a:p>
        </p:txBody>
      </p:sp>
      <p:sp>
        <p:nvSpPr>
          <p:cNvPr id="24" name="圆角矩形 23"/>
          <p:cNvSpPr/>
          <p:nvPr/>
        </p:nvSpPr>
        <p:spPr>
          <a:xfrm>
            <a:off x="6423373" y="2645828"/>
            <a:ext cx="1031970" cy="706123"/>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p>
            <a:pPr algn="ctr"/>
            <a:endParaRPr lang="zh-CN" altLang="en-US">
              <a:solidFill>
                <a:prstClr val="white"/>
              </a:solidFill>
            </a:endParaRPr>
          </a:p>
        </p:txBody>
      </p:sp>
      <p:sp>
        <p:nvSpPr>
          <p:cNvPr id="25" name="圆角矩形 17"/>
          <p:cNvSpPr/>
          <p:nvPr/>
        </p:nvSpPr>
        <p:spPr>
          <a:xfrm rot="18884533">
            <a:off x="7169248" y="2412124"/>
            <a:ext cx="642868" cy="317523"/>
          </a:xfrm>
          <a:custGeom>
            <a:avLst/>
            <a:gdLst>
              <a:gd name="connsiteX0" fmla="*/ 0 w 901862"/>
              <a:gd name="connsiteY0" fmla="*/ 43448 h 260684"/>
              <a:gd name="connsiteX1" fmla="*/ 43448 w 901862"/>
              <a:gd name="connsiteY1" fmla="*/ 0 h 260684"/>
              <a:gd name="connsiteX2" fmla="*/ 858414 w 901862"/>
              <a:gd name="connsiteY2" fmla="*/ 0 h 260684"/>
              <a:gd name="connsiteX3" fmla="*/ 901862 w 901862"/>
              <a:gd name="connsiteY3" fmla="*/ 43448 h 260684"/>
              <a:gd name="connsiteX4" fmla="*/ 901862 w 901862"/>
              <a:gd name="connsiteY4" fmla="*/ 217236 h 260684"/>
              <a:gd name="connsiteX5" fmla="*/ 858414 w 901862"/>
              <a:gd name="connsiteY5" fmla="*/ 260684 h 260684"/>
              <a:gd name="connsiteX6" fmla="*/ 43448 w 901862"/>
              <a:gd name="connsiteY6" fmla="*/ 260684 h 260684"/>
              <a:gd name="connsiteX7" fmla="*/ 0 w 901862"/>
              <a:gd name="connsiteY7" fmla="*/ 217236 h 260684"/>
              <a:gd name="connsiteX8" fmla="*/ 0 w 901862"/>
              <a:gd name="connsiteY8" fmla="*/ 43448 h 260684"/>
              <a:gd name="connsiteX0-1" fmla="*/ 0 w 901862"/>
              <a:gd name="connsiteY0-2" fmla="*/ 43539 h 260775"/>
              <a:gd name="connsiteX1-3" fmla="*/ 43448 w 901862"/>
              <a:gd name="connsiteY1-4" fmla="*/ 91 h 260775"/>
              <a:gd name="connsiteX2-5" fmla="*/ 469179 w 901862"/>
              <a:gd name="connsiteY2-6" fmla="*/ 0 h 260775"/>
              <a:gd name="connsiteX3-7" fmla="*/ 858414 w 901862"/>
              <a:gd name="connsiteY3-8" fmla="*/ 91 h 260775"/>
              <a:gd name="connsiteX4-9" fmla="*/ 901862 w 901862"/>
              <a:gd name="connsiteY4-10" fmla="*/ 43539 h 260775"/>
              <a:gd name="connsiteX5-11" fmla="*/ 901862 w 901862"/>
              <a:gd name="connsiteY5-12" fmla="*/ 217327 h 260775"/>
              <a:gd name="connsiteX6-13" fmla="*/ 858414 w 901862"/>
              <a:gd name="connsiteY6-14" fmla="*/ 260775 h 260775"/>
              <a:gd name="connsiteX7-15" fmla="*/ 43448 w 901862"/>
              <a:gd name="connsiteY7-16" fmla="*/ 260775 h 260775"/>
              <a:gd name="connsiteX8-17" fmla="*/ 0 w 901862"/>
              <a:gd name="connsiteY8-18" fmla="*/ 217327 h 260775"/>
              <a:gd name="connsiteX9" fmla="*/ 0 w 901862"/>
              <a:gd name="connsiteY9" fmla="*/ 43539 h 260775"/>
              <a:gd name="connsiteX0-19" fmla="*/ 0 w 901862"/>
              <a:gd name="connsiteY0-20" fmla="*/ 43448 h 260684"/>
              <a:gd name="connsiteX1-21" fmla="*/ 43448 w 901862"/>
              <a:gd name="connsiteY1-22" fmla="*/ 0 h 260684"/>
              <a:gd name="connsiteX2-23" fmla="*/ 441588 w 901862"/>
              <a:gd name="connsiteY2-24" fmla="*/ 144593 h 260684"/>
              <a:gd name="connsiteX3-25" fmla="*/ 858414 w 901862"/>
              <a:gd name="connsiteY3-26" fmla="*/ 0 h 260684"/>
              <a:gd name="connsiteX4-27" fmla="*/ 901862 w 901862"/>
              <a:gd name="connsiteY4-28" fmla="*/ 43448 h 260684"/>
              <a:gd name="connsiteX5-29" fmla="*/ 901862 w 901862"/>
              <a:gd name="connsiteY5-30" fmla="*/ 217236 h 260684"/>
              <a:gd name="connsiteX6-31" fmla="*/ 858414 w 901862"/>
              <a:gd name="connsiteY6-32" fmla="*/ 260684 h 260684"/>
              <a:gd name="connsiteX7-33" fmla="*/ 43448 w 901862"/>
              <a:gd name="connsiteY7-34" fmla="*/ 260684 h 260684"/>
              <a:gd name="connsiteX8-35" fmla="*/ 0 w 901862"/>
              <a:gd name="connsiteY8-36" fmla="*/ 217236 h 260684"/>
              <a:gd name="connsiteX9-37" fmla="*/ 0 w 901862"/>
              <a:gd name="connsiteY9-38" fmla="*/ 43448 h 260684"/>
              <a:gd name="connsiteX0-39" fmla="*/ 0 w 901862"/>
              <a:gd name="connsiteY0-40" fmla="*/ 43448 h 260684"/>
              <a:gd name="connsiteX1-41" fmla="*/ 43448 w 901862"/>
              <a:gd name="connsiteY1-42" fmla="*/ 0 h 260684"/>
              <a:gd name="connsiteX2-43" fmla="*/ 446920 w 901862"/>
              <a:gd name="connsiteY2-44" fmla="*/ 82317 h 260684"/>
              <a:gd name="connsiteX3-45" fmla="*/ 858414 w 901862"/>
              <a:gd name="connsiteY3-46" fmla="*/ 0 h 260684"/>
              <a:gd name="connsiteX4-47" fmla="*/ 901862 w 901862"/>
              <a:gd name="connsiteY4-48" fmla="*/ 43448 h 260684"/>
              <a:gd name="connsiteX5-49" fmla="*/ 901862 w 901862"/>
              <a:gd name="connsiteY5-50" fmla="*/ 217236 h 260684"/>
              <a:gd name="connsiteX6-51" fmla="*/ 858414 w 901862"/>
              <a:gd name="connsiteY6-52" fmla="*/ 260684 h 260684"/>
              <a:gd name="connsiteX7-53" fmla="*/ 43448 w 901862"/>
              <a:gd name="connsiteY7-54" fmla="*/ 260684 h 260684"/>
              <a:gd name="connsiteX8-55" fmla="*/ 0 w 901862"/>
              <a:gd name="connsiteY8-56" fmla="*/ 217236 h 260684"/>
              <a:gd name="connsiteX9-57" fmla="*/ 0 w 901862"/>
              <a:gd name="connsiteY9-58" fmla="*/ 43448 h 260684"/>
              <a:gd name="connsiteX0-59" fmla="*/ 0 w 901862"/>
              <a:gd name="connsiteY0-60" fmla="*/ 43448 h 260684"/>
              <a:gd name="connsiteX1-61" fmla="*/ 43448 w 901862"/>
              <a:gd name="connsiteY1-62" fmla="*/ 0 h 260684"/>
              <a:gd name="connsiteX2-63" fmla="*/ 446920 w 901862"/>
              <a:gd name="connsiteY2-64" fmla="*/ 82317 h 260684"/>
              <a:gd name="connsiteX3-65" fmla="*/ 858414 w 901862"/>
              <a:gd name="connsiteY3-66" fmla="*/ 0 h 260684"/>
              <a:gd name="connsiteX4-67" fmla="*/ 901862 w 901862"/>
              <a:gd name="connsiteY4-68" fmla="*/ 43448 h 260684"/>
              <a:gd name="connsiteX5-69" fmla="*/ 901862 w 901862"/>
              <a:gd name="connsiteY5-70" fmla="*/ 217236 h 260684"/>
              <a:gd name="connsiteX6-71" fmla="*/ 858414 w 901862"/>
              <a:gd name="connsiteY6-72" fmla="*/ 260684 h 260684"/>
              <a:gd name="connsiteX7-73" fmla="*/ 43448 w 901862"/>
              <a:gd name="connsiteY7-74" fmla="*/ 260684 h 260684"/>
              <a:gd name="connsiteX8-75" fmla="*/ 0 w 901862"/>
              <a:gd name="connsiteY8-76" fmla="*/ 217236 h 260684"/>
              <a:gd name="connsiteX9-77" fmla="*/ 0 w 901862"/>
              <a:gd name="connsiteY9-78" fmla="*/ 43448 h 260684"/>
              <a:gd name="connsiteX0-79" fmla="*/ 0 w 901862"/>
              <a:gd name="connsiteY0-80" fmla="*/ 43448 h 260684"/>
              <a:gd name="connsiteX1-81" fmla="*/ 43448 w 901862"/>
              <a:gd name="connsiteY1-82" fmla="*/ 0 h 260684"/>
              <a:gd name="connsiteX2-83" fmla="*/ 446920 w 901862"/>
              <a:gd name="connsiteY2-84" fmla="*/ 82317 h 260684"/>
              <a:gd name="connsiteX3-85" fmla="*/ 858414 w 901862"/>
              <a:gd name="connsiteY3-86" fmla="*/ 0 h 260684"/>
              <a:gd name="connsiteX4-87" fmla="*/ 901862 w 901862"/>
              <a:gd name="connsiteY4-88" fmla="*/ 43448 h 260684"/>
              <a:gd name="connsiteX5-89" fmla="*/ 901862 w 901862"/>
              <a:gd name="connsiteY5-90" fmla="*/ 217236 h 260684"/>
              <a:gd name="connsiteX6-91" fmla="*/ 858414 w 901862"/>
              <a:gd name="connsiteY6-92" fmla="*/ 260684 h 260684"/>
              <a:gd name="connsiteX7-93" fmla="*/ 43448 w 901862"/>
              <a:gd name="connsiteY7-94" fmla="*/ 260684 h 260684"/>
              <a:gd name="connsiteX8-95" fmla="*/ 0 w 901862"/>
              <a:gd name="connsiteY8-96" fmla="*/ 217236 h 260684"/>
              <a:gd name="connsiteX9-97" fmla="*/ 0 w 901862"/>
              <a:gd name="connsiteY9-98" fmla="*/ 43448 h 260684"/>
              <a:gd name="connsiteX0-99" fmla="*/ 0 w 901862"/>
              <a:gd name="connsiteY0-100" fmla="*/ 90518 h 307754"/>
              <a:gd name="connsiteX1-101" fmla="*/ 60498 w 901862"/>
              <a:gd name="connsiteY1-102" fmla="*/ 0 h 307754"/>
              <a:gd name="connsiteX2-103" fmla="*/ 446920 w 901862"/>
              <a:gd name="connsiteY2-104" fmla="*/ 129387 h 307754"/>
              <a:gd name="connsiteX3-105" fmla="*/ 858414 w 901862"/>
              <a:gd name="connsiteY3-106" fmla="*/ 47070 h 307754"/>
              <a:gd name="connsiteX4-107" fmla="*/ 901862 w 901862"/>
              <a:gd name="connsiteY4-108" fmla="*/ 90518 h 307754"/>
              <a:gd name="connsiteX5-109" fmla="*/ 901862 w 901862"/>
              <a:gd name="connsiteY5-110" fmla="*/ 264306 h 307754"/>
              <a:gd name="connsiteX6-111" fmla="*/ 858414 w 901862"/>
              <a:gd name="connsiteY6-112" fmla="*/ 307754 h 307754"/>
              <a:gd name="connsiteX7-113" fmla="*/ 43448 w 901862"/>
              <a:gd name="connsiteY7-114" fmla="*/ 307754 h 307754"/>
              <a:gd name="connsiteX8-115" fmla="*/ 0 w 901862"/>
              <a:gd name="connsiteY8-116" fmla="*/ 264306 h 307754"/>
              <a:gd name="connsiteX9-117" fmla="*/ 0 w 901862"/>
              <a:gd name="connsiteY9-118" fmla="*/ 90518 h 307754"/>
              <a:gd name="connsiteX0-119" fmla="*/ 0 w 901862"/>
              <a:gd name="connsiteY0-120" fmla="*/ 90518 h 307754"/>
              <a:gd name="connsiteX1-121" fmla="*/ 60498 w 901862"/>
              <a:gd name="connsiteY1-122" fmla="*/ 0 h 307754"/>
              <a:gd name="connsiteX2-123" fmla="*/ 446920 w 901862"/>
              <a:gd name="connsiteY2-124" fmla="*/ 129387 h 307754"/>
              <a:gd name="connsiteX3-125" fmla="*/ 858414 w 901862"/>
              <a:gd name="connsiteY3-126" fmla="*/ 47070 h 307754"/>
              <a:gd name="connsiteX4-127" fmla="*/ 901862 w 901862"/>
              <a:gd name="connsiteY4-128" fmla="*/ 90518 h 307754"/>
              <a:gd name="connsiteX5-129" fmla="*/ 901862 w 901862"/>
              <a:gd name="connsiteY5-130" fmla="*/ 264306 h 307754"/>
              <a:gd name="connsiteX6-131" fmla="*/ 858414 w 901862"/>
              <a:gd name="connsiteY6-132" fmla="*/ 307754 h 307754"/>
              <a:gd name="connsiteX7-133" fmla="*/ 43448 w 901862"/>
              <a:gd name="connsiteY7-134" fmla="*/ 307754 h 307754"/>
              <a:gd name="connsiteX8-135" fmla="*/ 0 w 901862"/>
              <a:gd name="connsiteY8-136" fmla="*/ 264306 h 307754"/>
              <a:gd name="connsiteX9-137" fmla="*/ 0 w 901862"/>
              <a:gd name="connsiteY9-138" fmla="*/ 90518 h 307754"/>
              <a:gd name="connsiteX0-139" fmla="*/ 0 w 901862"/>
              <a:gd name="connsiteY0-140" fmla="*/ 90518 h 307754"/>
              <a:gd name="connsiteX1-141" fmla="*/ 60498 w 901862"/>
              <a:gd name="connsiteY1-142" fmla="*/ 0 h 307754"/>
              <a:gd name="connsiteX2-143" fmla="*/ 446920 w 901862"/>
              <a:gd name="connsiteY2-144" fmla="*/ 129387 h 307754"/>
              <a:gd name="connsiteX3-145" fmla="*/ 858414 w 901862"/>
              <a:gd name="connsiteY3-146" fmla="*/ 47070 h 307754"/>
              <a:gd name="connsiteX4-147" fmla="*/ 901862 w 901862"/>
              <a:gd name="connsiteY4-148" fmla="*/ 90518 h 307754"/>
              <a:gd name="connsiteX5-149" fmla="*/ 901862 w 901862"/>
              <a:gd name="connsiteY5-150" fmla="*/ 264306 h 307754"/>
              <a:gd name="connsiteX6-151" fmla="*/ 858414 w 901862"/>
              <a:gd name="connsiteY6-152" fmla="*/ 307754 h 307754"/>
              <a:gd name="connsiteX7-153" fmla="*/ 43448 w 901862"/>
              <a:gd name="connsiteY7-154" fmla="*/ 307754 h 307754"/>
              <a:gd name="connsiteX8-155" fmla="*/ 0 w 901862"/>
              <a:gd name="connsiteY8-156" fmla="*/ 264306 h 307754"/>
              <a:gd name="connsiteX9-157" fmla="*/ 0 w 901862"/>
              <a:gd name="connsiteY9-158" fmla="*/ 90518 h 307754"/>
              <a:gd name="connsiteX0-159" fmla="*/ 0 w 901862"/>
              <a:gd name="connsiteY0-160" fmla="*/ 109063 h 326299"/>
              <a:gd name="connsiteX1-161" fmla="*/ 55530 w 901862"/>
              <a:gd name="connsiteY1-162" fmla="*/ 0 h 326299"/>
              <a:gd name="connsiteX2-163" fmla="*/ 446920 w 901862"/>
              <a:gd name="connsiteY2-164" fmla="*/ 147932 h 326299"/>
              <a:gd name="connsiteX3-165" fmla="*/ 858414 w 901862"/>
              <a:gd name="connsiteY3-166" fmla="*/ 65615 h 326299"/>
              <a:gd name="connsiteX4-167" fmla="*/ 901862 w 901862"/>
              <a:gd name="connsiteY4-168" fmla="*/ 109063 h 326299"/>
              <a:gd name="connsiteX5-169" fmla="*/ 901862 w 901862"/>
              <a:gd name="connsiteY5-170" fmla="*/ 282851 h 326299"/>
              <a:gd name="connsiteX6-171" fmla="*/ 858414 w 901862"/>
              <a:gd name="connsiteY6-172" fmla="*/ 326299 h 326299"/>
              <a:gd name="connsiteX7-173" fmla="*/ 43448 w 901862"/>
              <a:gd name="connsiteY7-174" fmla="*/ 326299 h 326299"/>
              <a:gd name="connsiteX8-175" fmla="*/ 0 w 901862"/>
              <a:gd name="connsiteY8-176" fmla="*/ 282851 h 326299"/>
              <a:gd name="connsiteX9-177" fmla="*/ 0 w 901862"/>
              <a:gd name="connsiteY9-178" fmla="*/ 109063 h 326299"/>
              <a:gd name="connsiteX0-179" fmla="*/ 0 w 901862"/>
              <a:gd name="connsiteY0-180" fmla="*/ 109063 h 326299"/>
              <a:gd name="connsiteX1-181" fmla="*/ 55530 w 901862"/>
              <a:gd name="connsiteY1-182" fmla="*/ 0 h 326299"/>
              <a:gd name="connsiteX2-183" fmla="*/ 446920 w 901862"/>
              <a:gd name="connsiteY2-184" fmla="*/ 147932 h 326299"/>
              <a:gd name="connsiteX3-185" fmla="*/ 858414 w 901862"/>
              <a:gd name="connsiteY3-186" fmla="*/ 65615 h 326299"/>
              <a:gd name="connsiteX4-187" fmla="*/ 901862 w 901862"/>
              <a:gd name="connsiteY4-188" fmla="*/ 109063 h 326299"/>
              <a:gd name="connsiteX5-189" fmla="*/ 901862 w 901862"/>
              <a:gd name="connsiteY5-190" fmla="*/ 282851 h 326299"/>
              <a:gd name="connsiteX6-191" fmla="*/ 858414 w 901862"/>
              <a:gd name="connsiteY6-192" fmla="*/ 326299 h 326299"/>
              <a:gd name="connsiteX7-193" fmla="*/ 43448 w 901862"/>
              <a:gd name="connsiteY7-194" fmla="*/ 326299 h 326299"/>
              <a:gd name="connsiteX8-195" fmla="*/ 0 w 901862"/>
              <a:gd name="connsiteY8-196" fmla="*/ 282851 h 326299"/>
              <a:gd name="connsiteX9-197" fmla="*/ 0 w 901862"/>
              <a:gd name="connsiteY9-198" fmla="*/ 109063 h 326299"/>
              <a:gd name="connsiteX0-199" fmla="*/ 0 w 901862"/>
              <a:gd name="connsiteY0-200" fmla="*/ 109063 h 326299"/>
              <a:gd name="connsiteX1-201" fmla="*/ 55530 w 901862"/>
              <a:gd name="connsiteY1-202" fmla="*/ 0 h 326299"/>
              <a:gd name="connsiteX2-203" fmla="*/ 446920 w 901862"/>
              <a:gd name="connsiteY2-204" fmla="*/ 147932 h 326299"/>
              <a:gd name="connsiteX3-205" fmla="*/ 858414 w 901862"/>
              <a:gd name="connsiteY3-206" fmla="*/ 65615 h 326299"/>
              <a:gd name="connsiteX4-207" fmla="*/ 901862 w 901862"/>
              <a:gd name="connsiteY4-208" fmla="*/ 109063 h 326299"/>
              <a:gd name="connsiteX5-209" fmla="*/ 901862 w 901862"/>
              <a:gd name="connsiteY5-210" fmla="*/ 282851 h 326299"/>
              <a:gd name="connsiteX6-211" fmla="*/ 858414 w 901862"/>
              <a:gd name="connsiteY6-212" fmla="*/ 326299 h 326299"/>
              <a:gd name="connsiteX7-213" fmla="*/ 43448 w 901862"/>
              <a:gd name="connsiteY7-214" fmla="*/ 326299 h 326299"/>
              <a:gd name="connsiteX8-215" fmla="*/ 0 w 901862"/>
              <a:gd name="connsiteY8-216" fmla="*/ 282851 h 326299"/>
              <a:gd name="connsiteX9-217" fmla="*/ 0 w 901862"/>
              <a:gd name="connsiteY9-218" fmla="*/ 109063 h 326299"/>
              <a:gd name="connsiteX0-219" fmla="*/ 0 w 901862"/>
              <a:gd name="connsiteY0-220" fmla="*/ 109063 h 326299"/>
              <a:gd name="connsiteX1-221" fmla="*/ 55530 w 901862"/>
              <a:gd name="connsiteY1-222" fmla="*/ 0 h 326299"/>
              <a:gd name="connsiteX2-223" fmla="*/ 446920 w 901862"/>
              <a:gd name="connsiteY2-224" fmla="*/ 147932 h 326299"/>
              <a:gd name="connsiteX3-225" fmla="*/ 858414 w 901862"/>
              <a:gd name="connsiteY3-226" fmla="*/ 65615 h 326299"/>
              <a:gd name="connsiteX4-227" fmla="*/ 901862 w 901862"/>
              <a:gd name="connsiteY4-228" fmla="*/ 109063 h 326299"/>
              <a:gd name="connsiteX5-229" fmla="*/ 901862 w 901862"/>
              <a:gd name="connsiteY5-230" fmla="*/ 282851 h 326299"/>
              <a:gd name="connsiteX6-231" fmla="*/ 858414 w 901862"/>
              <a:gd name="connsiteY6-232" fmla="*/ 326299 h 326299"/>
              <a:gd name="connsiteX7-233" fmla="*/ 43448 w 901862"/>
              <a:gd name="connsiteY7-234" fmla="*/ 326299 h 326299"/>
              <a:gd name="connsiteX8-235" fmla="*/ 0 w 901862"/>
              <a:gd name="connsiteY8-236" fmla="*/ 282851 h 326299"/>
              <a:gd name="connsiteX9-237" fmla="*/ 0 w 901862"/>
              <a:gd name="connsiteY9-238" fmla="*/ 109063 h 326299"/>
              <a:gd name="connsiteX0-239" fmla="*/ 0 w 901862"/>
              <a:gd name="connsiteY0-240" fmla="*/ 109063 h 326299"/>
              <a:gd name="connsiteX1-241" fmla="*/ 55530 w 901862"/>
              <a:gd name="connsiteY1-242" fmla="*/ 0 h 326299"/>
              <a:gd name="connsiteX2-243" fmla="*/ 446920 w 901862"/>
              <a:gd name="connsiteY2-244" fmla="*/ 147932 h 326299"/>
              <a:gd name="connsiteX3-245" fmla="*/ 858414 w 901862"/>
              <a:gd name="connsiteY3-246" fmla="*/ 65615 h 326299"/>
              <a:gd name="connsiteX4-247" fmla="*/ 901862 w 901862"/>
              <a:gd name="connsiteY4-248" fmla="*/ 109063 h 326299"/>
              <a:gd name="connsiteX5-249" fmla="*/ 901862 w 901862"/>
              <a:gd name="connsiteY5-250" fmla="*/ 282851 h 326299"/>
              <a:gd name="connsiteX6-251" fmla="*/ 858414 w 901862"/>
              <a:gd name="connsiteY6-252" fmla="*/ 326299 h 326299"/>
              <a:gd name="connsiteX7-253" fmla="*/ 43448 w 901862"/>
              <a:gd name="connsiteY7-254" fmla="*/ 326299 h 326299"/>
              <a:gd name="connsiteX8-255" fmla="*/ 0 w 901862"/>
              <a:gd name="connsiteY8-256" fmla="*/ 282851 h 326299"/>
              <a:gd name="connsiteX9-257" fmla="*/ 0 w 901862"/>
              <a:gd name="connsiteY9-258" fmla="*/ 109063 h 326299"/>
              <a:gd name="connsiteX0-259" fmla="*/ 0 w 901862"/>
              <a:gd name="connsiteY0-260" fmla="*/ 109063 h 326299"/>
              <a:gd name="connsiteX1-261" fmla="*/ 55530 w 901862"/>
              <a:gd name="connsiteY1-262" fmla="*/ 0 h 326299"/>
              <a:gd name="connsiteX2-263" fmla="*/ 408216 w 901862"/>
              <a:gd name="connsiteY2-264" fmla="*/ 142707 h 326299"/>
              <a:gd name="connsiteX3-265" fmla="*/ 858414 w 901862"/>
              <a:gd name="connsiteY3-266" fmla="*/ 65615 h 326299"/>
              <a:gd name="connsiteX4-267" fmla="*/ 901862 w 901862"/>
              <a:gd name="connsiteY4-268" fmla="*/ 109063 h 326299"/>
              <a:gd name="connsiteX5-269" fmla="*/ 901862 w 901862"/>
              <a:gd name="connsiteY5-270" fmla="*/ 282851 h 326299"/>
              <a:gd name="connsiteX6-271" fmla="*/ 858414 w 901862"/>
              <a:gd name="connsiteY6-272" fmla="*/ 326299 h 326299"/>
              <a:gd name="connsiteX7-273" fmla="*/ 43448 w 901862"/>
              <a:gd name="connsiteY7-274" fmla="*/ 326299 h 326299"/>
              <a:gd name="connsiteX8-275" fmla="*/ 0 w 901862"/>
              <a:gd name="connsiteY8-276" fmla="*/ 282851 h 326299"/>
              <a:gd name="connsiteX9-277" fmla="*/ 0 w 901862"/>
              <a:gd name="connsiteY9-278" fmla="*/ 109063 h 326299"/>
              <a:gd name="connsiteX0-279" fmla="*/ 0 w 901862"/>
              <a:gd name="connsiteY0-280" fmla="*/ 109063 h 326299"/>
              <a:gd name="connsiteX1-281" fmla="*/ 55530 w 901862"/>
              <a:gd name="connsiteY1-282" fmla="*/ 0 h 326299"/>
              <a:gd name="connsiteX2-283" fmla="*/ 408216 w 901862"/>
              <a:gd name="connsiteY2-284" fmla="*/ 142707 h 326299"/>
              <a:gd name="connsiteX3-285" fmla="*/ 856799 w 901862"/>
              <a:gd name="connsiteY3-286" fmla="*/ 50453 h 326299"/>
              <a:gd name="connsiteX4-287" fmla="*/ 901862 w 901862"/>
              <a:gd name="connsiteY4-288" fmla="*/ 109063 h 326299"/>
              <a:gd name="connsiteX5-289" fmla="*/ 901862 w 901862"/>
              <a:gd name="connsiteY5-290" fmla="*/ 282851 h 326299"/>
              <a:gd name="connsiteX6-291" fmla="*/ 858414 w 901862"/>
              <a:gd name="connsiteY6-292" fmla="*/ 326299 h 326299"/>
              <a:gd name="connsiteX7-293" fmla="*/ 43448 w 901862"/>
              <a:gd name="connsiteY7-294" fmla="*/ 326299 h 326299"/>
              <a:gd name="connsiteX8-295" fmla="*/ 0 w 901862"/>
              <a:gd name="connsiteY8-296" fmla="*/ 282851 h 326299"/>
              <a:gd name="connsiteX9-297" fmla="*/ 0 w 901862"/>
              <a:gd name="connsiteY9-298" fmla="*/ 109063 h 326299"/>
              <a:gd name="connsiteX0-299" fmla="*/ 0 w 901862"/>
              <a:gd name="connsiteY0-300" fmla="*/ 109063 h 326299"/>
              <a:gd name="connsiteX1-301" fmla="*/ 55530 w 901862"/>
              <a:gd name="connsiteY1-302" fmla="*/ 0 h 326299"/>
              <a:gd name="connsiteX2-303" fmla="*/ 408216 w 901862"/>
              <a:gd name="connsiteY2-304" fmla="*/ 142707 h 326299"/>
              <a:gd name="connsiteX3-305" fmla="*/ 856799 w 901862"/>
              <a:gd name="connsiteY3-306" fmla="*/ 50453 h 326299"/>
              <a:gd name="connsiteX4-307" fmla="*/ 901862 w 901862"/>
              <a:gd name="connsiteY4-308" fmla="*/ 109063 h 326299"/>
              <a:gd name="connsiteX5-309" fmla="*/ 901862 w 901862"/>
              <a:gd name="connsiteY5-310" fmla="*/ 282851 h 326299"/>
              <a:gd name="connsiteX6-311" fmla="*/ 858414 w 901862"/>
              <a:gd name="connsiteY6-312" fmla="*/ 326299 h 326299"/>
              <a:gd name="connsiteX7-313" fmla="*/ 43448 w 901862"/>
              <a:gd name="connsiteY7-314" fmla="*/ 326299 h 326299"/>
              <a:gd name="connsiteX8-315" fmla="*/ 0 w 901862"/>
              <a:gd name="connsiteY8-316" fmla="*/ 282851 h 326299"/>
              <a:gd name="connsiteX9-317" fmla="*/ 0 w 901862"/>
              <a:gd name="connsiteY9-318" fmla="*/ 109063 h 326299"/>
              <a:gd name="connsiteX0-319" fmla="*/ 0 w 901862"/>
              <a:gd name="connsiteY0-320" fmla="*/ 109063 h 326299"/>
              <a:gd name="connsiteX1-321" fmla="*/ 55530 w 901862"/>
              <a:gd name="connsiteY1-322" fmla="*/ 0 h 326299"/>
              <a:gd name="connsiteX2-323" fmla="*/ 408216 w 901862"/>
              <a:gd name="connsiteY2-324" fmla="*/ 142707 h 326299"/>
              <a:gd name="connsiteX3-325" fmla="*/ 803023 w 901862"/>
              <a:gd name="connsiteY3-326" fmla="*/ 26637 h 326299"/>
              <a:gd name="connsiteX4-327" fmla="*/ 901862 w 901862"/>
              <a:gd name="connsiteY4-328" fmla="*/ 109063 h 326299"/>
              <a:gd name="connsiteX5-329" fmla="*/ 901862 w 901862"/>
              <a:gd name="connsiteY5-330" fmla="*/ 282851 h 326299"/>
              <a:gd name="connsiteX6-331" fmla="*/ 858414 w 901862"/>
              <a:gd name="connsiteY6-332" fmla="*/ 326299 h 326299"/>
              <a:gd name="connsiteX7-333" fmla="*/ 43448 w 901862"/>
              <a:gd name="connsiteY7-334" fmla="*/ 326299 h 326299"/>
              <a:gd name="connsiteX8-335" fmla="*/ 0 w 901862"/>
              <a:gd name="connsiteY8-336" fmla="*/ 282851 h 326299"/>
              <a:gd name="connsiteX9-337" fmla="*/ 0 w 901862"/>
              <a:gd name="connsiteY9-338" fmla="*/ 109063 h 326299"/>
              <a:gd name="connsiteX0-339" fmla="*/ 0 w 901862"/>
              <a:gd name="connsiteY0-340" fmla="*/ 109063 h 326299"/>
              <a:gd name="connsiteX1-341" fmla="*/ 55530 w 901862"/>
              <a:gd name="connsiteY1-342" fmla="*/ 0 h 326299"/>
              <a:gd name="connsiteX2-343" fmla="*/ 408216 w 901862"/>
              <a:gd name="connsiteY2-344" fmla="*/ 142707 h 326299"/>
              <a:gd name="connsiteX3-345" fmla="*/ 809712 w 901862"/>
              <a:gd name="connsiteY3-346" fmla="*/ 36769 h 326299"/>
              <a:gd name="connsiteX4-347" fmla="*/ 901862 w 901862"/>
              <a:gd name="connsiteY4-348" fmla="*/ 109063 h 326299"/>
              <a:gd name="connsiteX5-349" fmla="*/ 901862 w 901862"/>
              <a:gd name="connsiteY5-350" fmla="*/ 282851 h 326299"/>
              <a:gd name="connsiteX6-351" fmla="*/ 858414 w 901862"/>
              <a:gd name="connsiteY6-352" fmla="*/ 326299 h 326299"/>
              <a:gd name="connsiteX7-353" fmla="*/ 43448 w 901862"/>
              <a:gd name="connsiteY7-354" fmla="*/ 326299 h 326299"/>
              <a:gd name="connsiteX8-355" fmla="*/ 0 w 901862"/>
              <a:gd name="connsiteY8-356" fmla="*/ 282851 h 326299"/>
              <a:gd name="connsiteX9-357" fmla="*/ 0 w 901862"/>
              <a:gd name="connsiteY9-358" fmla="*/ 109063 h 326299"/>
              <a:gd name="connsiteX0-359" fmla="*/ 0 w 901862"/>
              <a:gd name="connsiteY0-360" fmla="*/ 109063 h 326299"/>
              <a:gd name="connsiteX1-361" fmla="*/ 55530 w 901862"/>
              <a:gd name="connsiteY1-362" fmla="*/ 0 h 326299"/>
              <a:gd name="connsiteX2-363" fmla="*/ 408216 w 901862"/>
              <a:gd name="connsiteY2-364" fmla="*/ 142707 h 326299"/>
              <a:gd name="connsiteX3-365" fmla="*/ 809712 w 901862"/>
              <a:gd name="connsiteY3-366" fmla="*/ 36769 h 326299"/>
              <a:gd name="connsiteX4-367" fmla="*/ 901862 w 901862"/>
              <a:gd name="connsiteY4-368" fmla="*/ 109063 h 326299"/>
              <a:gd name="connsiteX5-369" fmla="*/ 901862 w 901862"/>
              <a:gd name="connsiteY5-370" fmla="*/ 282851 h 326299"/>
              <a:gd name="connsiteX6-371" fmla="*/ 858414 w 901862"/>
              <a:gd name="connsiteY6-372" fmla="*/ 326299 h 326299"/>
              <a:gd name="connsiteX7-373" fmla="*/ 43448 w 901862"/>
              <a:gd name="connsiteY7-374" fmla="*/ 326299 h 326299"/>
              <a:gd name="connsiteX8-375" fmla="*/ 0 w 901862"/>
              <a:gd name="connsiteY8-376" fmla="*/ 282851 h 326299"/>
              <a:gd name="connsiteX9-377" fmla="*/ 0 w 901862"/>
              <a:gd name="connsiteY9-378" fmla="*/ 109063 h 326299"/>
              <a:gd name="connsiteX0-379" fmla="*/ 0 w 901862"/>
              <a:gd name="connsiteY0-380" fmla="*/ 109063 h 326299"/>
              <a:gd name="connsiteX1-381" fmla="*/ 55530 w 901862"/>
              <a:gd name="connsiteY1-382" fmla="*/ 0 h 326299"/>
              <a:gd name="connsiteX2-383" fmla="*/ 408216 w 901862"/>
              <a:gd name="connsiteY2-384" fmla="*/ 142707 h 326299"/>
              <a:gd name="connsiteX3-385" fmla="*/ 792935 w 901862"/>
              <a:gd name="connsiteY3-386" fmla="*/ 23223 h 326299"/>
              <a:gd name="connsiteX4-387" fmla="*/ 901862 w 901862"/>
              <a:gd name="connsiteY4-388" fmla="*/ 109063 h 326299"/>
              <a:gd name="connsiteX5-389" fmla="*/ 901862 w 901862"/>
              <a:gd name="connsiteY5-390" fmla="*/ 282851 h 326299"/>
              <a:gd name="connsiteX6-391" fmla="*/ 858414 w 901862"/>
              <a:gd name="connsiteY6-392" fmla="*/ 326299 h 326299"/>
              <a:gd name="connsiteX7-393" fmla="*/ 43448 w 901862"/>
              <a:gd name="connsiteY7-394" fmla="*/ 326299 h 326299"/>
              <a:gd name="connsiteX8-395" fmla="*/ 0 w 901862"/>
              <a:gd name="connsiteY8-396" fmla="*/ 282851 h 326299"/>
              <a:gd name="connsiteX9-397" fmla="*/ 0 w 901862"/>
              <a:gd name="connsiteY9-398" fmla="*/ 109063 h 326299"/>
              <a:gd name="connsiteX0-399" fmla="*/ 0 w 901862"/>
              <a:gd name="connsiteY0-400" fmla="*/ 109063 h 326299"/>
              <a:gd name="connsiteX1-401" fmla="*/ 55530 w 901862"/>
              <a:gd name="connsiteY1-402" fmla="*/ 0 h 326299"/>
              <a:gd name="connsiteX2-403" fmla="*/ 408216 w 901862"/>
              <a:gd name="connsiteY2-404" fmla="*/ 142707 h 326299"/>
              <a:gd name="connsiteX3-405" fmla="*/ 792935 w 901862"/>
              <a:gd name="connsiteY3-406" fmla="*/ 23223 h 326299"/>
              <a:gd name="connsiteX4-407" fmla="*/ 901862 w 901862"/>
              <a:gd name="connsiteY4-408" fmla="*/ 109063 h 326299"/>
              <a:gd name="connsiteX5-409" fmla="*/ 901862 w 901862"/>
              <a:gd name="connsiteY5-410" fmla="*/ 282851 h 326299"/>
              <a:gd name="connsiteX6-411" fmla="*/ 858414 w 901862"/>
              <a:gd name="connsiteY6-412" fmla="*/ 326299 h 326299"/>
              <a:gd name="connsiteX7-413" fmla="*/ 43448 w 901862"/>
              <a:gd name="connsiteY7-414" fmla="*/ 326299 h 326299"/>
              <a:gd name="connsiteX8-415" fmla="*/ 0 w 901862"/>
              <a:gd name="connsiteY8-416" fmla="*/ 282851 h 326299"/>
              <a:gd name="connsiteX9-417" fmla="*/ 0 w 901862"/>
              <a:gd name="connsiteY9-418" fmla="*/ 109063 h 326299"/>
              <a:gd name="connsiteX0-419" fmla="*/ 0 w 901862"/>
              <a:gd name="connsiteY0-420" fmla="*/ 156254 h 373490"/>
              <a:gd name="connsiteX1-421" fmla="*/ 45639 w 901862"/>
              <a:gd name="connsiteY1-422" fmla="*/ 0 h 373490"/>
              <a:gd name="connsiteX2-423" fmla="*/ 408216 w 901862"/>
              <a:gd name="connsiteY2-424" fmla="*/ 189898 h 373490"/>
              <a:gd name="connsiteX3-425" fmla="*/ 792935 w 901862"/>
              <a:gd name="connsiteY3-426" fmla="*/ 70414 h 373490"/>
              <a:gd name="connsiteX4-427" fmla="*/ 901862 w 901862"/>
              <a:gd name="connsiteY4-428" fmla="*/ 156254 h 373490"/>
              <a:gd name="connsiteX5-429" fmla="*/ 901862 w 901862"/>
              <a:gd name="connsiteY5-430" fmla="*/ 330042 h 373490"/>
              <a:gd name="connsiteX6-431" fmla="*/ 858414 w 901862"/>
              <a:gd name="connsiteY6-432" fmla="*/ 373490 h 373490"/>
              <a:gd name="connsiteX7-433" fmla="*/ 43448 w 901862"/>
              <a:gd name="connsiteY7-434" fmla="*/ 373490 h 373490"/>
              <a:gd name="connsiteX8-435" fmla="*/ 0 w 901862"/>
              <a:gd name="connsiteY8-436" fmla="*/ 330042 h 373490"/>
              <a:gd name="connsiteX9-437" fmla="*/ 0 w 901862"/>
              <a:gd name="connsiteY9-438" fmla="*/ 156254 h 373490"/>
              <a:gd name="connsiteX0-439" fmla="*/ 0 w 901862"/>
              <a:gd name="connsiteY0-440" fmla="*/ 156254 h 373784"/>
              <a:gd name="connsiteX1-441" fmla="*/ 45639 w 901862"/>
              <a:gd name="connsiteY1-442" fmla="*/ 0 h 373784"/>
              <a:gd name="connsiteX2-443" fmla="*/ 408216 w 901862"/>
              <a:gd name="connsiteY2-444" fmla="*/ 189898 h 373784"/>
              <a:gd name="connsiteX3-445" fmla="*/ 792935 w 901862"/>
              <a:gd name="connsiteY3-446" fmla="*/ 70414 h 373784"/>
              <a:gd name="connsiteX4-447" fmla="*/ 901862 w 901862"/>
              <a:gd name="connsiteY4-448" fmla="*/ 156254 h 373784"/>
              <a:gd name="connsiteX5-449" fmla="*/ 901862 w 901862"/>
              <a:gd name="connsiteY5-450" fmla="*/ 330042 h 373784"/>
              <a:gd name="connsiteX6-451" fmla="*/ 858414 w 901862"/>
              <a:gd name="connsiteY6-452" fmla="*/ 373490 h 373784"/>
              <a:gd name="connsiteX7-453" fmla="*/ 486526 w 901862"/>
              <a:gd name="connsiteY7-454" fmla="*/ 373784 h 373784"/>
              <a:gd name="connsiteX8-455" fmla="*/ 43448 w 901862"/>
              <a:gd name="connsiteY8-456" fmla="*/ 373490 h 373784"/>
              <a:gd name="connsiteX9-457" fmla="*/ 0 w 901862"/>
              <a:gd name="connsiteY9-458" fmla="*/ 330042 h 373784"/>
              <a:gd name="connsiteX10" fmla="*/ 0 w 901862"/>
              <a:gd name="connsiteY10" fmla="*/ 156254 h 373784"/>
              <a:gd name="connsiteX0-459" fmla="*/ 0 w 901862"/>
              <a:gd name="connsiteY0-460" fmla="*/ 156254 h 373490"/>
              <a:gd name="connsiteX1-461" fmla="*/ 45639 w 901862"/>
              <a:gd name="connsiteY1-462" fmla="*/ 0 h 373490"/>
              <a:gd name="connsiteX2-463" fmla="*/ 408216 w 901862"/>
              <a:gd name="connsiteY2-464" fmla="*/ 189898 h 373490"/>
              <a:gd name="connsiteX3-465" fmla="*/ 792935 w 901862"/>
              <a:gd name="connsiteY3-466" fmla="*/ 70414 h 373490"/>
              <a:gd name="connsiteX4-467" fmla="*/ 901862 w 901862"/>
              <a:gd name="connsiteY4-468" fmla="*/ 156254 h 373490"/>
              <a:gd name="connsiteX5-469" fmla="*/ 901862 w 901862"/>
              <a:gd name="connsiteY5-470" fmla="*/ 330042 h 373490"/>
              <a:gd name="connsiteX6-471" fmla="*/ 858414 w 901862"/>
              <a:gd name="connsiteY6-472" fmla="*/ 373490 h 373490"/>
              <a:gd name="connsiteX7-473" fmla="*/ 471864 w 901862"/>
              <a:gd name="connsiteY7-474" fmla="*/ 264269 h 373490"/>
              <a:gd name="connsiteX8-475" fmla="*/ 43448 w 901862"/>
              <a:gd name="connsiteY8-476" fmla="*/ 373490 h 373490"/>
              <a:gd name="connsiteX9-477" fmla="*/ 0 w 901862"/>
              <a:gd name="connsiteY9-478" fmla="*/ 330042 h 373490"/>
              <a:gd name="connsiteX10-479" fmla="*/ 0 w 901862"/>
              <a:gd name="connsiteY10-480" fmla="*/ 156254 h 373490"/>
              <a:gd name="connsiteX0-481" fmla="*/ 0 w 901862"/>
              <a:gd name="connsiteY0-482" fmla="*/ 156254 h 373490"/>
              <a:gd name="connsiteX1-483" fmla="*/ 45639 w 901862"/>
              <a:gd name="connsiteY1-484" fmla="*/ 0 h 373490"/>
              <a:gd name="connsiteX2-485" fmla="*/ 408216 w 901862"/>
              <a:gd name="connsiteY2-486" fmla="*/ 189898 h 373490"/>
              <a:gd name="connsiteX3-487" fmla="*/ 792935 w 901862"/>
              <a:gd name="connsiteY3-488" fmla="*/ 70414 h 373490"/>
              <a:gd name="connsiteX4-489" fmla="*/ 901862 w 901862"/>
              <a:gd name="connsiteY4-490" fmla="*/ 156254 h 373490"/>
              <a:gd name="connsiteX5-491" fmla="*/ 901862 w 901862"/>
              <a:gd name="connsiteY5-492" fmla="*/ 330042 h 373490"/>
              <a:gd name="connsiteX6-493" fmla="*/ 858414 w 901862"/>
              <a:gd name="connsiteY6-494" fmla="*/ 373490 h 373490"/>
              <a:gd name="connsiteX7-495" fmla="*/ 459752 w 901862"/>
              <a:gd name="connsiteY7-496" fmla="*/ 336619 h 373490"/>
              <a:gd name="connsiteX8-497" fmla="*/ 43448 w 901862"/>
              <a:gd name="connsiteY8-498" fmla="*/ 373490 h 373490"/>
              <a:gd name="connsiteX9-499" fmla="*/ 0 w 901862"/>
              <a:gd name="connsiteY9-500" fmla="*/ 330042 h 373490"/>
              <a:gd name="connsiteX10-501" fmla="*/ 0 w 901862"/>
              <a:gd name="connsiteY10-502" fmla="*/ 156254 h 373490"/>
              <a:gd name="connsiteX0-503" fmla="*/ 0 w 901862"/>
              <a:gd name="connsiteY0-504" fmla="*/ 156254 h 373507"/>
              <a:gd name="connsiteX1-505" fmla="*/ 45639 w 901862"/>
              <a:gd name="connsiteY1-506" fmla="*/ 0 h 373507"/>
              <a:gd name="connsiteX2-507" fmla="*/ 408216 w 901862"/>
              <a:gd name="connsiteY2-508" fmla="*/ 189898 h 373507"/>
              <a:gd name="connsiteX3-509" fmla="*/ 792935 w 901862"/>
              <a:gd name="connsiteY3-510" fmla="*/ 70414 h 373507"/>
              <a:gd name="connsiteX4-511" fmla="*/ 901862 w 901862"/>
              <a:gd name="connsiteY4-512" fmla="*/ 156254 h 373507"/>
              <a:gd name="connsiteX5-513" fmla="*/ 901862 w 901862"/>
              <a:gd name="connsiteY5-514" fmla="*/ 330042 h 373507"/>
              <a:gd name="connsiteX6-515" fmla="*/ 858414 w 901862"/>
              <a:gd name="connsiteY6-516" fmla="*/ 373490 h 373507"/>
              <a:gd name="connsiteX7-517" fmla="*/ 459752 w 901862"/>
              <a:gd name="connsiteY7-518" fmla="*/ 336619 h 373507"/>
              <a:gd name="connsiteX8-519" fmla="*/ 43448 w 901862"/>
              <a:gd name="connsiteY8-520" fmla="*/ 373490 h 373507"/>
              <a:gd name="connsiteX9-521" fmla="*/ 0 w 901862"/>
              <a:gd name="connsiteY9-522" fmla="*/ 330042 h 373507"/>
              <a:gd name="connsiteX10-523" fmla="*/ 0 w 901862"/>
              <a:gd name="connsiteY10-524" fmla="*/ 156254 h 373507"/>
              <a:gd name="connsiteX0-525" fmla="*/ 0 w 901862"/>
              <a:gd name="connsiteY0-526" fmla="*/ 156254 h 420677"/>
              <a:gd name="connsiteX1-527" fmla="*/ 45639 w 901862"/>
              <a:gd name="connsiteY1-528" fmla="*/ 0 h 420677"/>
              <a:gd name="connsiteX2-529" fmla="*/ 408216 w 901862"/>
              <a:gd name="connsiteY2-530" fmla="*/ 189898 h 420677"/>
              <a:gd name="connsiteX3-531" fmla="*/ 792935 w 901862"/>
              <a:gd name="connsiteY3-532" fmla="*/ 70414 h 420677"/>
              <a:gd name="connsiteX4-533" fmla="*/ 901862 w 901862"/>
              <a:gd name="connsiteY4-534" fmla="*/ 156254 h 420677"/>
              <a:gd name="connsiteX5-535" fmla="*/ 901862 w 901862"/>
              <a:gd name="connsiteY5-536" fmla="*/ 330042 h 420677"/>
              <a:gd name="connsiteX6-537" fmla="*/ 858414 w 901862"/>
              <a:gd name="connsiteY6-538" fmla="*/ 373490 h 420677"/>
              <a:gd name="connsiteX7-539" fmla="*/ 459752 w 901862"/>
              <a:gd name="connsiteY7-540" fmla="*/ 336619 h 420677"/>
              <a:gd name="connsiteX8-541" fmla="*/ 49971 w 901862"/>
              <a:gd name="connsiteY8-542" fmla="*/ 420666 h 420677"/>
              <a:gd name="connsiteX9-543" fmla="*/ 0 w 901862"/>
              <a:gd name="connsiteY9-544" fmla="*/ 330042 h 420677"/>
              <a:gd name="connsiteX10-545" fmla="*/ 0 w 901862"/>
              <a:gd name="connsiteY10-546" fmla="*/ 156254 h 420677"/>
              <a:gd name="connsiteX0-547" fmla="*/ 0 w 901862"/>
              <a:gd name="connsiteY0-548" fmla="*/ 156254 h 460941"/>
              <a:gd name="connsiteX1-549" fmla="*/ 45639 w 901862"/>
              <a:gd name="connsiteY1-550" fmla="*/ 0 h 460941"/>
              <a:gd name="connsiteX2-551" fmla="*/ 408216 w 901862"/>
              <a:gd name="connsiteY2-552" fmla="*/ 189898 h 460941"/>
              <a:gd name="connsiteX3-553" fmla="*/ 792935 w 901862"/>
              <a:gd name="connsiteY3-554" fmla="*/ 70414 h 460941"/>
              <a:gd name="connsiteX4-555" fmla="*/ 901862 w 901862"/>
              <a:gd name="connsiteY4-556" fmla="*/ 156254 h 460941"/>
              <a:gd name="connsiteX5-557" fmla="*/ 901862 w 901862"/>
              <a:gd name="connsiteY5-558" fmla="*/ 330042 h 460941"/>
              <a:gd name="connsiteX6-559" fmla="*/ 834446 w 901862"/>
              <a:gd name="connsiteY6-560" fmla="*/ 460941 h 460941"/>
              <a:gd name="connsiteX7-561" fmla="*/ 459752 w 901862"/>
              <a:gd name="connsiteY7-562" fmla="*/ 336619 h 460941"/>
              <a:gd name="connsiteX8-563" fmla="*/ 49971 w 901862"/>
              <a:gd name="connsiteY8-564" fmla="*/ 420666 h 460941"/>
              <a:gd name="connsiteX9-565" fmla="*/ 0 w 901862"/>
              <a:gd name="connsiteY9-566" fmla="*/ 330042 h 460941"/>
              <a:gd name="connsiteX10-567" fmla="*/ 0 w 901862"/>
              <a:gd name="connsiteY10-568" fmla="*/ 156254 h 460941"/>
              <a:gd name="connsiteX0-569" fmla="*/ 0 w 901862"/>
              <a:gd name="connsiteY0-570" fmla="*/ 156254 h 460941"/>
              <a:gd name="connsiteX1-571" fmla="*/ 45639 w 901862"/>
              <a:gd name="connsiteY1-572" fmla="*/ 0 h 460941"/>
              <a:gd name="connsiteX2-573" fmla="*/ 408216 w 901862"/>
              <a:gd name="connsiteY2-574" fmla="*/ 189898 h 460941"/>
              <a:gd name="connsiteX3-575" fmla="*/ 792935 w 901862"/>
              <a:gd name="connsiteY3-576" fmla="*/ 70414 h 460941"/>
              <a:gd name="connsiteX4-577" fmla="*/ 901862 w 901862"/>
              <a:gd name="connsiteY4-578" fmla="*/ 156254 h 460941"/>
              <a:gd name="connsiteX5-579" fmla="*/ 901862 w 901862"/>
              <a:gd name="connsiteY5-580" fmla="*/ 330042 h 460941"/>
              <a:gd name="connsiteX6-581" fmla="*/ 834446 w 901862"/>
              <a:gd name="connsiteY6-582" fmla="*/ 460941 h 460941"/>
              <a:gd name="connsiteX7-583" fmla="*/ 459752 w 901862"/>
              <a:gd name="connsiteY7-584" fmla="*/ 336619 h 460941"/>
              <a:gd name="connsiteX8-585" fmla="*/ 49971 w 901862"/>
              <a:gd name="connsiteY8-586" fmla="*/ 420666 h 460941"/>
              <a:gd name="connsiteX9-587" fmla="*/ 0 w 901862"/>
              <a:gd name="connsiteY9-588" fmla="*/ 330042 h 460941"/>
              <a:gd name="connsiteX10-589" fmla="*/ 0 w 901862"/>
              <a:gd name="connsiteY10-590" fmla="*/ 156254 h 460941"/>
              <a:gd name="connsiteX0-591" fmla="*/ 0 w 901862"/>
              <a:gd name="connsiteY0-592" fmla="*/ 156254 h 518129"/>
              <a:gd name="connsiteX1-593" fmla="*/ 45639 w 901862"/>
              <a:gd name="connsiteY1-594" fmla="*/ 0 h 518129"/>
              <a:gd name="connsiteX2-595" fmla="*/ 408216 w 901862"/>
              <a:gd name="connsiteY2-596" fmla="*/ 189898 h 518129"/>
              <a:gd name="connsiteX3-597" fmla="*/ 792935 w 901862"/>
              <a:gd name="connsiteY3-598" fmla="*/ 70414 h 518129"/>
              <a:gd name="connsiteX4-599" fmla="*/ 901862 w 901862"/>
              <a:gd name="connsiteY4-600" fmla="*/ 156254 h 518129"/>
              <a:gd name="connsiteX5-601" fmla="*/ 901862 w 901862"/>
              <a:gd name="connsiteY5-602" fmla="*/ 330042 h 518129"/>
              <a:gd name="connsiteX6-603" fmla="*/ 820718 w 901862"/>
              <a:gd name="connsiteY6-604" fmla="*/ 518129 h 518129"/>
              <a:gd name="connsiteX7-605" fmla="*/ 459752 w 901862"/>
              <a:gd name="connsiteY7-606" fmla="*/ 336619 h 518129"/>
              <a:gd name="connsiteX8-607" fmla="*/ 49971 w 901862"/>
              <a:gd name="connsiteY8-608" fmla="*/ 420666 h 518129"/>
              <a:gd name="connsiteX9-609" fmla="*/ 0 w 901862"/>
              <a:gd name="connsiteY9-610" fmla="*/ 330042 h 518129"/>
              <a:gd name="connsiteX10-611" fmla="*/ 0 w 901862"/>
              <a:gd name="connsiteY10-612" fmla="*/ 156254 h 518129"/>
              <a:gd name="connsiteX0-613" fmla="*/ 0 w 901862"/>
              <a:gd name="connsiteY0-614" fmla="*/ 156254 h 518129"/>
              <a:gd name="connsiteX1-615" fmla="*/ 45639 w 901862"/>
              <a:gd name="connsiteY1-616" fmla="*/ 0 h 518129"/>
              <a:gd name="connsiteX2-617" fmla="*/ 408216 w 901862"/>
              <a:gd name="connsiteY2-618" fmla="*/ 189898 h 518129"/>
              <a:gd name="connsiteX3-619" fmla="*/ 792935 w 901862"/>
              <a:gd name="connsiteY3-620" fmla="*/ 70414 h 518129"/>
              <a:gd name="connsiteX4-621" fmla="*/ 901862 w 901862"/>
              <a:gd name="connsiteY4-622" fmla="*/ 156254 h 518129"/>
              <a:gd name="connsiteX5-623" fmla="*/ 901862 w 901862"/>
              <a:gd name="connsiteY5-624" fmla="*/ 330042 h 518129"/>
              <a:gd name="connsiteX6-625" fmla="*/ 820718 w 901862"/>
              <a:gd name="connsiteY6-626" fmla="*/ 518129 h 518129"/>
              <a:gd name="connsiteX7-627" fmla="*/ 459752 w 901862"/>
              <a:gd name="connsiteY7-628" fmla="*/ 336619 h 518129"/>
              <a:gd name="connsiteX8-629" fmla="*/ 49971 w 901862"/>
              <a:gd name="connsiteY8-630" fmla="*/ 420666 h 518129"/>
              <a:gd name="connsiteX9-631" fmla="*/ 0 w 901862"/>
              <a:gd name="connsiteY9-632" fmla="*/ 330042 h 518129"/>
              <a:gd name="connsiteX10-633" fmla="*/ 0 w 901862"/>
              <a:gd name="connsiteY10-634" fmla="*/ 156254 h 518129"/>
              <a:gd name="connsiteX0-635" fmla="*/ 0 w 901862"/>
              <a:gd name="connsiteY0-636" fmla="*/ 156254 h 518129"/>
              <a:gd name="connsiteX1-637" fmla="*/ 45639 w 901862"/>
              <a:gd name="connsiteY1-638" fmla="*/ 0 h 518129"/>
              <a:gd name="connsiteX2-639" fmla="*/ 408216 w 901862"/>
              <a:gd name="connsiteY2-640" fmla="*/ 189898 h 518129"/>
              <a:gd name="connsiteX3-641" fmla="*/ 792935 w 901862"/>
              <a:gd name="connsiteY3-642" fmla="*/ 70414 h 518129"/>
              <a:gd name="connsiteX4-643" fmla="*/ 901862 w 901862"/>
              <a:gd name="connsiteY4-644" fmla="*/ 156254 h 518129"/>
              <a:gd name="connsiteX5-645" fmla="*/ 901862 w 901862"/>
              <a:gd name="connsiteY5-646" fmla="*/ 330042 h 518129"/>
              <a:gd name="connsiteX6-647" fmla="*/ 820718 w 901862"/>
              <a:gd name="connsiteY6-648" fmla="*/ 518129 h 518129"/>
              <a:gd name="connsiteX7-649" fmla="*/ 449618 w 901862"/>
              <a:gd name="connsiteY7-650" fmla="*/ 343309 h 518129"/>
              <a:gd name="connsiteX8-651" fmla="*/ 49971 w 901862"/>
              <a:gd name="connsiteY8-652" fmla="*/ 420666 h 518129"/>
              <a:gd name="connsiteX9-653" fmla="*/ 0 w 901862"/>
              <a:gd name="connsiteY9-654" fmla="*/ 330042 h 518129"/>
              <a:gd name="connsiteX10-655" fmla="*/ 0 w 901862"/>
              <a:gd name="connsiteY10-656" fmla="*/ 156254 h 518129"/>
              <a:gd name="connsiteX0-657" fmla="*/ 0 w 901862"/>
              <a:gd name="connsiteY0-658" fmla="*/ 156254 h 518129"/>
              <a:gd name="connsiteX1-659" fmla="*/ 45639 w 901862"/>
              <a:gd name="connsiteY1-660" fmla="*/ 0 h 518129"/>
              <a:gd name="connsiteX2-661" fmla="*/ 408216 w 901862"/>
              <a:gd name="connsiteY2-662" fmla="*/ 189898 h 518129"/>
              <a:gd name="connsiteX3-663" fmla="*/ 792935 w 901862"/>
              <a:gd name="connsiteY3-664" fmla="*/ 70414 h 518129"/>
              <a:gd name="connsiteX4-665" fmla="*/ 901862 w 901862"/>
              <a:gd name="connsiteY4-666" fmla="*/ 156254 h 518129"/>
              <a:gd name="connsiteX5-667" fmla="*/ 901862 w 901862"/>
              <a:gd name="connsiteY5-668" fmla="*/ 330042 h 518129"/>
              <a:gd name="connsiteX6-669" fmla="*/ 820718 w 901862"/>
              <a:gd name="connsiteY6-670" fmla="*/ 518129 h 518129"/>
              <a:gd name="connsiteX7-671" fmla="*/ 449618 w 901862"/>
              <a:gd name="connsiteY7-672" fmla="*/ 343309 h 518129"/>
              <a:gd name="connsiteX8-673" fmla="*/ 53233 w 901862"/>
              <a:gd name="connsiteY8-674" fmla="*/ 444254 h 518129"/>
              <a:gd name="connsiteX9-675" fmla="*/ 0 w 901862"/>
              <a:gd name="connsiteY9-676" fmla="*/ 330042 h 518129"/>
              <a:gd name="connsiteX10-677" fmla="*/ 0 w 901862"/>
              <a:gd name="connsiteY10-678" fmla="*/ 156254 h 518129"/>
              <a:gd name="connsiteX0-679" fmla="*/ 0 w 901862"/>
              <a:gd name="connsiteY0-680" fmla="*/ 156254 h 518129"/>
              <a:gd name="connsiteX1-681" fmla="*/ 45639 w 901862"/>
              <a:gd name="connsiteY1-682" fmla="*/ 0 h 518129"/>
              <a:gd name="connsiteX2-683" fmla="*/ 408216 w 901862"/>
              <a:gd name="connsiteY2-684" fmla="*/ 189898 h 518129"/>
              <a:gd name="connsiteX3-685" fmla="*/ 792935 w 901862"/>
              <a:gd name="connsiteY3-686" fmla="*/ 70414 h 518129"/>
              <a:gd name="connsiteX4-687" fmla="*/ 901862 w 901862"/>
              <a:gd name="connsiteY4-688" fmla="*/ 156254 h 518129"/>
              <a:gd name="connsiteX5-689" fmla="*/ 901862 w 901862"/>
              <a:gd name="connsiteY5-690" fmla="*/ 330042 h 518129"/>
              <a:gd name="connsiteX6-691" fmla="*/ 820718 w 901862"/>
              <a:gd name="connsiteY6-692" fmla="*/ 518129 h 518129"/>
              <a:gd name="connsiteX7-693" fmla="*/ 449618 w 901862"/>
              <a:gd name="connsiteY7-694" fmla="*/ 343309 h 518129"/>
              <a:gd name="connsiteX8-695" fmla="*/ 53233 w 901862"/>
              <a:gd name="connsiteY8-696" fmla="*/ 444254 h 518129"/>
              <a:gd name="connsiteX9-697" fmla="*/ 0 w 901862"/>
              <a:gd name="connsiteY9-698" fmla="*/ 330042 h 518129"/>
              <a:gd name="connsiteX10-699" fmla="*/ 0 w 901862"/>
              <a:gd name="connsiteY10-700" fmla="*/ 156254 h 518129"/>
              <a:gd name="connsiteX0-701" fmla="*/ 0 w 901862"/>
              <a:gd name="connsiteY0-702" fmla="*/ 156254 h 518129"/>
              <a:gd name="connsiteX1-703" fmla="*/ 45639 w 901862"/>
              <a:gd name="connsiteY1-704" fmla="*/ 0 h 518129"/>
              <a:gd name="connsiteX2-705" fmla="*/ 408216 w 901862"/>
              <a:gd name="connsiteY2-706" fmla="*/ 189898 h 518129"/>
              <a:gd name="connsiteX3-707" fmla="*/ 792935 w 901862"/>
              <a:gd name="connsiteY3-708" fmla="*/ 70414 h 518129"/>
              <a:gd name="connsiteX4-709" fmla="*/ 901862 w 901862"/>
              <a:gd name="connsiteY4-710" fmla="*/ 156254 h 518129"/>
              <a:gd name="connsiteX5-711" fmla="*/ 901862 w 901862"/>
              <a:gd name="connsiteY5-712" fmla="*/ 330042 h 518129"/>
              <a:gd name="connsiteX6-713" fmla="*/ 820718 w 901862"/>
              <a:gd name="connsiteY6-714" fmla="*/ 518129 h 518129"/>
              <a:gd name="connsiteX7-715" fmla="*/ 449618 w 901862"/>
              <a:gd name="connsiteY7-716" fmla="*/ 343309 h 518129"/>
              <a:gd name="connsiteX8-717" fmla="*/ 53233 w 901862"/>
              <a:gd name="connsiteY8-718" fmla="*/ 444254 h 518129"/>
              <a:gd name="connsiteX9-719" fmla="*/ 0 w 901862"/>
              <a:gd name="connsiteY9-720" fmla="*/ 330042 h 518129"/>
              <a:gd name="connsiteX10-721" fmla="*/ 0 w 901862"/>
              <a:gd name="connsiteY10-722" fmla="*/ 156254 h 518129"/>
              <a:gd name="connsiteX0-723" fmla="*/ 0 w 901862"/>
              <a:gd name="connsiteY0-724" fmla="*/ 156254 h 518129"/>
              <a:gd name="connsiteX1-725" fmla="*/ 45639 w 901862"/>
              <a:gd name="connsiteY1-726" fmla="*/ 0 h 518129"/>
              <a:gd name="connsiteX2-727" fmla="*/ 408216 w 901862"/>
              <a:gd name="connsiteY2-728" fmla="*/ 189898 h 518129"/>
              <a:gd name="connsiteX3-729" fmla="*/ 792935 w 901862"/>
              <a:gd name="connsiteY3-730" fmla="*/ 70414 h 518129"/>
              <a:gd name="connsiteX4-731" fmla="*/ 901862 w 901862"/>
              <a:gd name="connsiteY4-732" fmla="*/ 156254 h 518129"/>
              <a:gd name="connsiteX5-733" fmla="*/ 901862 w 901862"/>
              <a:gd name="connsiteY5-734" fmla="*/ 330042 h 518129"/>
              <a:gd name="connsiteX6-735" fmla="*/ 820718 w 901862"/>
              <a:gd name="connsiteY6-736" fmla="*/ 518129 h 518129"/>
              <a:gd name="connsiteX7-737" fmla="*/ 449618 w 901862"/>
              <a:gd name="connsiteY7-738" fmla="*/ 343309 h 518129"/>
              <a:gd name="connsiteX8-739" fmla="*/ 53233 w 901862"/>
              <a:gd name="connsiteY8-740" fmla="*/ 444254 h 518129"/>
              <a:gd name="connsiteX9-741" fmla="*/ 0 w 901862"/>
              <a:gd name="connsiteY9-742" fmla="*/ 330042 h 518129"/>
              <a:gd name="connsiteX10-743" fmla="*/ 0 w 901862"/>
              <a:gd name="connsiteY10-744" fmla="*/ 156254 h 518129"/>
              <a:gd name="connsiteX0-745" fmla="*/ 0 w 901862"/>
              <a:gd name="connsiteY0-746" fmla="*/ 156254 h 518129"/>
              <a:gd name="connsiteX1-747" fmla="*/ 45639 w 901862"/>
              <a:gd name="connsiteY1-748" fmla="*/ 0 h 518129"/>
              <a:gd name="connsiteX2-749" fmla="*/ 408216 w 901862"/>
              <a:gd name="connsiteY2-750" fmla="*/ 189898 h 518129"/>
              <a:gd name="connsiteX3-751" fmla="*/ 792935 w 901862"/>
              <a:gd name="connsiteY3-752" fmla="*/ 70414 h 518129"/>
              <a:gd name="connsiteX4-753" fmla="*/ 901862 w 901862"/>
              <a:gd name="connsiteY4-754" fmla="*/ 156254 h 518129"/>
              <a:gd name="connsiteX5-755" fmla="*/ 901862 w 901862"/>
              <a:gd name="connsiteY5-756" fmla="*/ 330042 h 518129"/>
              <a:gd name="connsiteX6-757" fmla="*/ 820718 w 901862"/>
              <a:gd name="connsiteY6-758" fmla="*/ 518129 h 518129"/>
              <a:gd name="connsiteX7-759" fmla="*/ 449618 w 901862"/>
              <a:gd name="connsiteY7-760" fmla="*/ 343309 h 518129"/>
              <a:gd name="connsiteX8-761" fmla="*/ 53233 w 901862"/>
              <a:gd name="connsiteY8-762" fmla="*/ 444254 h 518129"/>
              <a:gd name="connsiteX9-763" fmla="*/ 0 w 901862"/>
              <a:gd name="connsiteY9-764" fmla="*/ 330042 h 518129"/>
              <a:gd name="connsiteX10-765" fmla="*/ 0 w 901862"/>
              <a:gd name="connsiteY10-766" fmla="*/ 156254 h 518129"/>
              <a:gd name="connsiteX0-767" fmla="*/ 0 w 901862"/>
              <a:gd name="connsiteY0-768" fmla="*/ 171490 h 533365"/>
              <a:gd name="connsiteX1-769" fmla="*/ 27185 w 901862"/>
              <a:gd name="connsiteY1-770" fmla="*/ 0 h 533365"/>
              <a:gd name="connsiteX2-771" fmla="*/ 408216 w 901862"/>
              <a:gd name="connsiteY2-772" fmla="*/ 205134 h 533365"/>
              <a:gd name="connsiteX3-773" fmla="*/ 792935 w 901862"/>
              <a:gd name="connsiteY3-774" fmla="*/ 85650 h 533365"/>
              <a:gd name="connsiteX4-775" fmla="*/ 901862 w 901862"/>
              <a:gd name="connsiteY4-776" fmla="*/ 171490 h 533365"/>
              <a:gd name="connsiteX5-777" fmla="*/ 901862 w 901862"/>
              <a:gd name="connsiteY5-778" fmla="*/ 345278 h 533365"/>
              <a:gd name="connsiteX6-779" fmla="*/ 820718 w 901862"/>
              <a:gd name="connsiteY6-780" fmla="*/ 533365 h 533365"/>
              <a:gd name="connsiteX7-781" fmla="*/ 449618 w 901862"/>
              <a:gd name="connsiteY7-782" fmla="*/ 358545 h 533365"/>
              <a:gd name="connsiteX8-783" fmla="*/ 53233 w 901862"/>
              <a:gd name="connsiteY8-784" fmla="*/ 459490 h 533365"/>
              <a:gd name="connsiteX9-785" fmla="*/ 0 w 901862"/>
              <a:gd name="connsiteY9-786" fmla="*/ 345278 h 533365"/>
              <a:gd name="connsiteX10-787" fmla="*/ 0 w 901862"/>
              <a:gd name="connsiteY10-788" fmla="*/ 171490 h 53336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 ang="0">
                <a:pos x="connsiteX10-479" y="connsiteY10-480"/>
              </a:cxn>
            </a:cxnLst>
            <a:rect l="l" t="t" r="r" b="b"/>
            <a:pathLst>
              <a:path w="901862" h="533365">
                <a:moveTo>
                  <a:pt x="0" y="171490"/>
                </a:moveTo>
                <a:cubicBezTo>
                  <a:pt x="0" y="147494"/>
                  <a:pt x="3189" y="0"/>
                  <a:pt x="27185" y="0"/>
                </a:cubicBezTo>
                <a:cubicBezTo>
                  <a:pt x="108606" y="96799"/>
                  <a:pt x="280591" y="190859"/>
                  <a:pt x="408216" y="205134"/>
                </a:cubicBezTo>
                <a:cubicBezTo>
                  <a:pt x="535841" y="219409"/>
                  <a:pt x="638523" y="203937"/>
                  <a:pt x="792935" y="85650"/>
                </a:cubicBezTo>
                <a:cubicBezTo>
                  <a:pt x="816931" y="85650"/>
                  <a:pt x="901862" y="147494"/>
                  <a:pt x="901862" y="171490"/>
                </a:cubicBezTo>
                <a:lnTo>
                  <a:pt x="901862" y="345278"/>
                </a:lnTo>
                <a:cubicBezTo>
                  <a:pt x="901862" y="369274"/>
                  <a:pt x="844714" y="533365"/>
                  <a:pt x="820718" y="533365"/>
                </a:cubicBezTo>
                <a:cubicBezTo>
                  <a:pt x="658038" y="406441"/>
                  <a:pt x="577532" y="370857"/>
                  <a:pt x="449618" y="358545"/>
                </a:cubicBezTo>
                <a:cubicBezTo>
                  <a:pt x="321704" y="346233"/>
                  <a:pt x="129858" y="460586"/>
                  <a:pt x="53233" y="459490"/>
                </a:cubicBezTo>
                <a:cubicBezTo>
                  <a:pt x="29237" y="459490"/>
                  <a:pt x="0" y="369274"/>
                  <a:pt x="0" y="345278"/>
                </a:cubicBezTo>
                <a:lnTo>
                  <a:pt x="0" y="17149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p>
            <a:pPr algn="ctr"/>
            <a:endParaRPr lang="zh-CN" altLang="en-US">
              <a:solidFill>
                <a:prstClr val="white"/>
              </a:solidFill>
            </a:endParaRPr>
          </a:p>
        </p:txBody>
      </p:sp>
      <p:sp>
        <p:nvSpPr>
          <p:cNvPr id="26" name="圆角矩形 17"/>
          <p:cNvSpPr/>
          <p:nvPr/>
        </p:nvSpPr>
        <p:spPr>
          <a:xfrm rot="2188039">
            <a:off x="7070088" y="3198298"/>
            <a:ext cx="821432" cy="402069"/>
          </a:xfrm>
          <a:custGeom>
            <a:avLst/>
            <a:gdLst>
              <a:gd name="connsiteX0" fmla="*/ 0 w 901862"/>
              <a:gd name="connsiteY0" fmla="*/ 43448 h 260684"/>
              <a:gd name="connsiteX1" fmla="*/ 43448 w 901862"/>
              <a:gd name="connsiteY1" fmla="*/ 0 h 260684"/>
              <a:gd name="connsiteX2" fmla="*/ 858414 w 901862"/>
              <a:gd name="connsiteY2" fmla="*/ 0 h 260684"/>
              <a:gd name="connsiteX3" fmla="*/ 901862 w 901862"/>
              <a:gd name="connsiteY3" fmla="*/ 43448 h 260684"/>
              <a:gd name="connsiteX4" fmla="*/ 901862 w 901862"/>
              <a:gd name="connsiteY4" fmla="*/ 217236 h 260684"/>
              <a:gd name="connsiteX5" fmla="*/ 858414 w 901862"/>
              <a:gd name="connsiteY5" fmla="*/ 260684 h 260684"/>
              <a:gd name="connsiteX6" fmla="*/ 43448 w 901862"/>
              <a:gd name="connsiteY6" fmla="*/ 260684 h 260684"/>
              <a:gd name="connsiteX7" fmla="*/ 0 w 901862"/>
              <a:gd name="connsiteY7" fmla="*/ 217236 h 260684"/>
              <a:gd name="connsiteX8" fmla="*/ 0 w 901862"/>
              <a:gd name="connsiteY8" fmla="*/ 43448 h 260684"/>
              <a:gd name="connsiteX0-1" fmla="*/ 0 w 901862"/>
              <a:gd name="connsiteY0-2" fmla="*/ 43539 h 260775"/>
              <a:gd name="connsiteX1-3" fmla="*/ 43448 w 901862"/>
              <a:gd name="connsiteY1-4" fmla="*/ 91 h 260775"/>
              <a:gd name="connsiteX2-5" fmla="*/ 469179 w 901862"/>
              <a:gd name="connsiteY2-6" fmla="*/ 0 h 260775"/>
              <a:gd name="connsiteX3-7" fmla="*/ 858414 w 901862"/>
              <a:gd name="connsiteY3-8" fmla="*/ 91 h 260775"/>
              <a:gd name="connsiteX4-9" fmla="*/ 901862 w 901862"/>
              <a:gd name="connsiteY4-10" fmla="*/ 43539 h 260775"/>
              <a:gd name="connsiteX5-11" fmla="*/ 901862 w 901862"/>
              <a:gd name="connsiteY5-12" fmla="*/ 217327 h 260775"/>
              <a:gd name="connsiteX6-13" fmla="*/ 858414 w 901862"/>
              <a:gd name="connsiteY6-14" fmla="*/ 260775 h 260775"/>
              <a:gd name="connsiteX7-15" fmla="*/ 43448 w 901862"/>
              <a:gd name="connsiteY7-16" fmla="*/ 260775 h 260775"/>
              <a:gd name="connsiteX8-17" fmla="*/ 0 w 901862"/>
              <a:gd name="connsiteY8-18" fmla="*/ 217327 h 260775"/>
              <a:gd name="connsiteX9" fmla="*/ 0 w 901862"/>
              <a:gd name="connsiteY9" fmla="*/ 43539 h 260775"/>
              <a:gd name="connsiteX0-19" fmla="*/ 0 w 901862"/>
              <a:gd name="connsiteY0-20" fmla="*/ 43448 h 260684"/>
              <a:gd name="connsiteX1-21" fmla="*/ 43448 w 901862"/>
              <a:gd name="connsiteY1-22" fmla="*/ 0 h 260684"/>
              <a:gd name="connsiteX2-23" fmla="*/ 441588 w 901862"/>
              <a:gd name="connsiteY2-24" fmla="*/ 144593 h 260684"/>
              <a:gd name="connsiteX3-25" fmla="*/ 858414 w 901862"/>
              <a:gd name="connsiteY3-26" fmla="*/ 0 h 260684"/>
              <a:gd name="connsiteX4-27" fmla="*/ 901862 w 901862"/>
              <a:gd name="connsiteY4-28" fmla="*/ 43448 h 260684"/>
              <a:gd name="connsiteX5-29" fmla="*/ 901862 w 901862"/>
              <a:gd name="connsiteY5-30" fmla="*/ 217236 h 260684"/>
              <a:gd name="connsiteX6-31" fmla="*/ 858414 w 901862"/>
              <a:gd name="connsiteY6-32" fmla="*/ 260684 h 260684"/>
              <a:gd name="connsiteX7-33" fmla="*/ 43448 w 901862"/>
              <a:gd name="connsiteY7-34" fmla="*/ 260684 h 260684"/>
              <a:gd name="connsiteX8-35" fmla="*/ 0 w 901862"/>
              <a:gd name="connsiteY8-36" fmla="*/ 217236 h 260684"/>
              <a:gd name="connsiteX9-37" fmla="*/ 0 w 901862"/>
              <a:gd name="connsiteY9-38" fmla="*/ 43448 h 260684"/>
              <a:gd name="connsiteX0-39" fmla="*/ 0 w 901862"/>
              <a:gd name="connsiteY0-40" fmla="*/ 43448 h 260684"/>
              <a:gd name="connsiteX1-41" fmla="*/ 43448 w 901862"/>
              <a:gd name="connsiteY1-42" fmla="*/ 0 h 260684"/>
              <a:gd name="connsiteX2-43" fmla="*/ 446920 w 901862"/>
              <a:gd name="connsiteY2-44" fmla="*/ 82317 h 260684"/>
              <a:gd name="connsiteX3-45" fmla="*/ 858414 w 901862"/>
              <a:gd name="connsiteY3-46" fmla="*/ 0 h 260684"/>
              <a:gd name="connsiteX4-47" fmla="*/ 901862 w 901862"/>
              <a:gd name="connsiteY4-48" fmla="*/ 43448 h 260684"/>
              <a:gd name="connsiteX5-49" fmla="*/ 901862 w 901862"/>
              <a:gd name="connsiteY5-50" fmla="*/ 217236 h 260684"/>
              <a:gd name="connsiteX6-51" fmla="*/ 858414 w 901862"/>
              <a:gd name="connsiteY6-52" fmla="*/ 260684 h 260684"/>
              <a:gd name="connsiteX7-53" fmla="*/ 43448 w 901862"/>
              <a:gd name="connsiteY7-54" fmla="*/ 260684 h 260684"/>
              <a:gd name="connsiteX8-55" fmla="*/ 0 w 901862"/>
              <a:gd name="connsiteY8-56" fmla="*/ 217236 h 260684"/>
              <a:gd name="connsiteX9-57" fmla="*/ 0 w 901862"/>
              <a:gd name="connsiteY9-58" fmla="*/ 43448 h 260684"/>
              <a:gd name="connsiteX0-59" fmla="*/ 0 w 901862"/>
              <a:gd name="connsiteY0-60" fmla="*/ 43448 h 260684"/>
              <a:gd name="connsiteX1-61" fmla="*/ 43448 w 901862"/>
              <a:gd name="connsiteY1-62" fmla="*/ 0 h 260684"/>
              <a:gd name="connsiteX2-63" fmla="*/ 446920 w 901862"/>
              <a:gd name="connsiteY2-64" fmla="*/ 82317 h 260684"/>
              <a:gd name="connsiteX3-65" fmla="*/ 858414 w 901862"/>
              <a:gd name="connsiteY3-66" fmla="*/ 0 h 260684"/>
              <a:gd name="connsiteX4-67" fmla="*/ 901862 w 901862"/>
              <a:gd name="connsiteY4-68" fmla="*/ 43448 h 260684"/>
              <a:gd name="connsiteX5-69" fmla="*/ 901862 w 901862"/>
              <a:gd name="connsiteY5-70" fmla="*/ 217236 h 260684"/>
              <a:gd name="connsiteX6-71" fmla="*/ 858414 w 901862"/>
              <a:gd name="connsiteY6-72" fmla="*/ 260684 h 260684"/>
              <a:gd name="connsiteX7-73" fmla="*/ 43448 w 901862"/>
              <a:gd name="connsiteY7-74" fmla="*/ 260684 h 260684"/>
              <a:gd name="connsiteX8-75" fmla="*/ 0 w 901862"/>
              <a:gd name="connsiteY8-76" fmla="*/ 217236 h 260684"/>
              <a:gd name="connsiteX9-77" fmla="*/ 0 w 901862"/>
              <a:gd name="connsiteY9-78" fmla="*/ 43448 h 260684"/>
              <a:gd name="connsiteX0-79" fmla="*/ 0 w 901862"/>
              <a:gd name="connsiteY0-80" fmla="*/ 43448 h 260684"/>
              <a:gd name="connsiteX1-81" fmla="*/ 43448 w 901862"/>
              <a:gd name="connsiteY1-82" fmla="*/ 0 h 260684"/>
              <a:gd name="connsiteX2-83" fmla="*/ 446920 w 901862"/>
              <a:gd name="connsiteY2-84" fmla="*/ 82317 h 260684"/>
              <a:gd name="connsiteX3-85" fmla="*/ 858414 w 901862"/>
              <a:gd name="connsiteY3-86" fmla="*/ 0 h 260684"/>
              <a:gd name="connsiteX4-87" fmla="*/ 901862 w 901862"/>
              <a:gd name="connsiteY4-88" fmla="*/ 43448 h 260684"/>
              <a:gd name="connsiteX5-89" fmla="*/ 901862 w 901862"/>
              <a:gd name="connsiteY5-90" fmla="*/ 217236 h 260684"/>
              <a:gd name="connsiteX6-91" fmla="*/ 858414 w 901862"/>
              <a:gd name="connsiteY6-92" fmla="*/ 260684 h 260684"/>
              <a:gd name="connsiteX7-93" fmla="*/ 43448 w 901862"/>
              <a:gd name="connsiteY7-94" fmla="*/ 260684 h 260684"/>
              <a:gd name="connsiteX8-95" fmla="*/ 0 w 901862"/>
              <a:gd name="connsiteY8-96" fmla="*/ 217236 h 260684"/>
              <a:gd name="connsiteX9-97" fmla="*/ 0 w 901862"/>
              <a:gd name="connsiteY9-98" fmla="*/ 43448 h 260684"/>
              <a:gd name="connsiteX0-99" fmla="*/ 0 w 901862"/>
              <a:gd name="connsiteY0-100" fmla="*/ 90518 h 307754"/>
              <a:gd name="connsiteX1-101" fmla="*/ 60498 w 901862"/>
              <a:gd name="connsiteY1-102" fmla="*/ 0 h 307754"/>
              <a:gd name="connsiteX2-103" fmla="*/ 446920 w 901862"/>
              <a:gd name="connsiteY2-104" fmla="*/ 129387 h 307754"/>
              <a:gd name="connsiteX3-105" fmla="*/ 858414 w 901862"/>
              <a:gd name="connsiteY3-106" fmla="*/ 47070 h 307754"/>
              <a:gd name="connsiteX4-107" fmla="*/ 901862 w 901862"/>
              <a:gd name="connsiteY4-108" fmla="*/ 90518 h 307754"/>
              <a:gd name="connsiteX5-109" fmla="*/ 901862 w 901862"/>
              <a:gd name="connsiteY5-110" fmla="*/ 264306 h 307754"/>
              <a:gd name="connsiteX6-111" fmla="*/ 858414 w 901862"/>
              <a:gd name="connsiteY6-112" fmla="*/ 307754 h 307754"/>
              <a:gd name="connsiteX7-113" fmla="*/ 43448 w 901862"/>
              <a:gd name="connsiteY7-114" fmla="*/ 307754 h 307754"/>
              <a:gd name="connsiteX8-115" fmla="*/ 0 w 901862"/>
              <a:gd name="connsiteY8-116" fmla="*/ 264306 h 307754"/>
              <a:gd name="connsiteX9-117" fmla="*/ 0 w 901862"/>
              <a:gd name="connsiteY9-118" fmla="*/ 90518 h 307754"/>
              <a:gd name="connsiteX0-119" fmla="*/ 0 w 901862"/>
              <a:gd name="connsiteY0-120" fmla="*/ 90518 h 307754"/>
              <a:gd name="connsiteX1-121" fmla="*/ 60498 w 901862"/>
              <a:gd name="connsiteY1-122" fmla="*/ 0 h 307754"/>
              <a:gd name="connsiteX2-123" fmla="*/ 446920 w 901862"/>
              <a:gd name="connsiteY2-124" fmla="*/ 129387 h 307754"/>
              <a:gd name="connsiteX3-125" fmla="*/ 858414 w 901862"/>
              <a:gd name="connsiteY3-126" fmla="*/ 47070 h 307754"/>
              <a:gd name="connsiteX4-127" fmla="*/ 901862 w 901862"/>
              <a:gd name="connsiteY4-128" fmla="*/ 90518 h 307754"/>
              <a:gd name="connsiteX5-129" fmla="*/ 901862 w 901862"/>
              <a:gd name="connsiteY5-130" fmla="*/ 264306 h 307754"/>
              <a:gd name="connsiteX6-131" fmla="*/ 858414 w 901862"/>
              <a:gd name="connsiteY6-132" fmla="*/ 307754 h 307754"/>
              <a:gd name="connsiteX7-133" fmla="*/ 43448 w 901862"/>
              <a:gd name="connsiteY7-134" fmla="*/ 307754 h 307754"/>
              <a:gd name="connsiteX8-135" fmla="*/ 0 w 901862"/>
              <a:gd name="connsiteY8-136" fmla="*/ 264306 h 307754"/>
              <a:gd name="connsiteX9-137" fmla="*/ 0 w 901862"/>
              <a:gd name="connsiteY9-138" fmla="*/ 90518 h 307754"/>
              <a:gd name="connsiteX0-139" fmla="*/ 0 w 901862"/>
              <a:gd name="connsiteY0-140" fmla="*/ 90518 h 307754"/>
              <a:gd name="connsiteX1-141" fmla="*/ 60498 w 901862"/>
              <a:gd name="connsiteY1-142" fmla="*/ 0 h 307754"/>
              <a:gd name="connsiteX2-143" fmla="*/ 446920 w 901862"/>
              <a:gd name="connsiteY2-144" fmla="*/ 129387 h 307754"/>
              <a:gd name="connsiteX3-145" fmla="*/ 858414 w 901862"/>
              <a:gd name="connsiteY3-146" fmla="*/ 47070 h 307754"/>
              <a:gd name="connsiteX4-147" fmla="*/ 901862 w 901862"/>
              <a:gd name="connsiteY4-148" fmla="*/ 90518 h 307754"/>
              <a:gd name="connsiteX5-149" fmla="*/ 901862 w 901862"/>
              <a:gd name="connsiteY5-150" fmla="*/ 264306 h 307754"/>
              <a:gd name="connsiteX6-151" fmla="*/ 858414 w 901862"/>
              <a:gd name="connsiteY6-152" fmla="*/ 307754 h 307754"/>
              <a:gd name="connsiteX7-153" fmla="*/ 43448 w 901862"/>
              <a:gd name="connsiteY7-154" fmla="*/ 307754 h 307754"/>
              <a:gd name="connsiteX8-155" fmla="*/ 0 w 901862"/>
              <a:gd name="connsiteY8-156" fmla="*/ 264306 h 307754"/>
              <a:gd name="connsiteX9-157" fmla="*/ 0 w 901862"/>
              <a:gd name="connsiteY9-158" fmla="*/ 90518 h 307754"/>
              <a:gd name="connsiteX0-159" fmla="*/ 0 w 901862"/>
              <a:gd name="connsiteY0-160" fmla="*/ 109063 h 326299"/>
              <a:gd name="connsiteX1-161" fmla="*/ 55530 w 901862"/>
              <a:gd name="connsiteY1-162" fmla="*/ 0 h 326299"/>
              <a:gd name="connsiteX2-163" fmla="*/ 446920 w 901862"/>
              <a:gd name="connsiteY2-164" fmla="*/ 147932 h 326299"/>
              <a:gd name="connsiteX3-165" fmla="*/ 858414 w 901862"/>
              <a:gd name="connsiteY3-166" fmla="*/ 65615 h 326299"/>
              <a:gd name="connsiteX4-167" fmla="*/ 901862 w 901862"/>
              <a:gd name="connsiteY4-168" fmla="*/ 109063 h 326299"/>
              <a:gd name="connsiteX5-169" fmla="*/ 901862 w 901862"/>
              <a:gd name="connsiteY5-170" fmla="*/ 282851 h 326299"/>
              <a:gd name="connsiteX6-171" fmla="*/ 858414 w 901862"/>
              <a:gd name="connsiteY6-172" fmla="*/ 326299 h 326299"/>
              <a:gd name="connsiteX7-173" fmla="*/ 43448 w 901862"/>
              <a:gd name="connsiteY7-174" fmla="*/ 326299 h 326299"/>
              <a:gd name="connsiteX8-175" fmla="*/ 0 w 901862"/>
              <a:gd name="connsiteY8-176" fmla="*/ 282851 h 326299"/>
              <a:gd name="connsiteX9-177" fmla="*/ 0 w 901862"/>
              <a:gd name="connsiteY9-178" fmla="*/ 109063 h 326299"/>
              <a:gd name="connsiteX0-179" fmla="*/ 0 w 901862"/>
              <a:gd name="connsiteY0-180" fmla="*/ 109063 h 326299"/>
              <a:gd name="connsiteX1-181" fmla="*/ 55530 w 901862"/>
              <a:gd name="connsiteY1-182" fmla="*/ 0 h 326299"/>
              <a:gd name="connsiteX2-183" fmla="*/ 446920 w 901862"/>
              <a:gd name="connsiteY2-184" fmla="*/ 147932 h 326299"/>
              <a:gd name="connsiteX3-185" fmla="*/ 858414 w 901862"/>
              <a:gd name="connsiteY3-186" fmla="*/ 65615 h 326299"/>
              <a:gd name="connsiteX4-187" fmla="*/ 901862 w 901862"/>
              <a:gd name="connsiteY4-188" fmla="*/ 109063 h 326299"/>
              <a:gd name="connsiteX5-189" fmla="*/ 901862 w 901862"/>
              <a:gd name="connsiteY5-190" fmla="*/ 282851 h 326299"/>
              <a:gd name="connsiteX6-191" fmla="*/ 858414 w 901862"/>
              <a:gd name="connsiteY6-192" fmla="*/ 326299 h 326299"/>
              <a:gd name="connsiteX7-193" fmla="*/ 43448 w 901862"/>
              <a:gd name="connsiteY7-194" fmla="*/ 326299 h 326299"/>
              <a:gd name="connsiteX8-195" fmla="*/ 0 w 901862"/>
              <a:gd name="connsiteY8-196" fmla="*/ 282851 h 326299"/>
              <a:gd name="connsiteX9-197" fmla="*/ 0 w 901862"/>
              <a:gd name="connsiteY9-198" fmla="*/ 109063 h 326299"/>
              <a:gd name="connsiteX0-199" fmla="*/ 0 w 901862"/>
              <a:gd name="connsiteY0-200" fmla="*/ 109063 h 326299"/>
              <a:gd name="connsiteX1-201" fmla="*/ 55530 w 901862"/>
              <a:gd name="connsiteY1-202" fmla="*/ 0 h 326299"/>
              <a:gd name="connsiteX2-203" fmla="*/ 446920 w 901862"/>
              <a:gd name="connsiteY2-204" fmla="*/ 147932 h 326299"/>
              <a:gd name="connsiteX3-205" fmla="*/ 858414 w 901862"/>
              <a:gd name="connsiteY3-206" fmla="*/ 65615 h 326299"/>
              <a:gd name="connsiteX4-207" fmla="*/ 901862 w 901862"/>
              <a:gd name="connsiteY4-208" fmla="*/ 109063 h 326299"/>
              <a:gd name="connsiteX5-209" fmla="*/ 901862 w 901862"/>
              <a:gd name="connsiteY5-210" fmla="*/ 282851 h 326299"/>
              <a:gd name="connsiteX6-211" fmla="*/ 858414 w 901862"/>
              <a:gd name="connsiteY6-212" fmla="*/ 326299 h 326299"/>
              <a:gd name="connsiteX7-213" fmla="*/ 43448 w 901862"/>
              <a:gd name="connsiteY7-214" fmla="*/ 326299 h 326299"/>
              <a:gd name="connsiteX8-215" fmla="*/ 0 w 901862"/>
              <a:gd name="connsiteY8-216" fmla="*/ 282851 h 326299"/>
              <a:gd name="connsiteX9-217" fmla="*/ 0 w 901862"/>
              <a:gd name="connsiteY9-218" fmla="*/ 109063 h 326299"/>
              <a:gd name="connsiteX0-219" fmla="*/ 0 w 901862"/>
              <a:gd name="connsiteY0-220" fmla="*/ 109063 h 326299"/>
              <a:gd name="connsiteX1-221" fmla="*/ 55530 w 901862"/>
              <a:gd name="connsiteY1-222" fmla="*/ 0 h 326299"/>
              <a:gd name="connsiteX2-223" fmla="*/ 446920 w 901862"/>
              <a:gd name="connsiteY2-224" fmla="*/ 147932 h 326299"/>
              <a:gd name="connsiteX3-225" fmla="*/ 858414 w 901862"/>
              <a:gd name="connsiteY3-226" fmla="*/ 65615 h 326299"/>
              <a:gd name="connsiteX4-227" fmla="*/ 901862 w 901862"/>
              <a:gd name="connsiteY4-228" fmla="*/ 109063 h 326299"/>
              <a:gd name="connsiteX5-229" fmla="*/ 901862 w 901862"/>
              <a:gd name="connsiteY5-230" fmla="*/ 282851 h 326299"/>
              <a:gd name="connsiteX6-231" fmla="*/ 858414 w 901862"/>
              <a:gd name="connsiteY6-232" fmla="*/ 326299 h 326299"/>
              <a:gd name="connsiteX7-233" fmla="*/ 43448 w 901862"/>
              <a:gd name="connsiteY7-234" fmla="*/ 326299 h 326299"/>
              <a:gd name="connsiteX8-235" fmla="*/ 0 w 901862"/>
              <a:gd name="connsiteY8-236" fmla="*/ 282851 h 326299"/>
              <a:gd name="connsiteX9-237" fmla="*/ 0 w 901862"/>
              <a:gd name="connsiteY9-238" fmla="*/ 109063 h 326299"/>
              <a:gd name="connsiteX0-239" fmla="*/ 0 w 901862"/>
              <a:gd name="connsiteY0-240" fmla="*/ 109063 h 326299"/>
              <a:gd name="connsiteX1-241" fmla="*/ 55530 w 901862"/>
              <a:gd name="connsiteY1-242" fmla="*/ 0 h 326299"/>
              <a:gd name="connsiteX2-243" fmla="*/ 446920 w 901862"/>
              <a:gd name="connsiteY2-244" fmla="*/ 147932 h 326299"/>
              <a:gd name="connsiteX3-245" fmla="*/ 858414 w 901862"/>
              <a:gd name="connsiteY3-246" fmla="*/ 65615 h 326299"/>
              <a:gd name="connsiteX4-247" fmla="*/ 901862 w 901862"/>
              <a:gd name="connsiteY4-248" fmla="*/ 109063 h 326299"/>
              <a:gd name="connsiteX5-249" fmla="*/ 901862 w 901862"/>
              <a:gd name="connsiteY5-250" fmla="*/ 282851 h 326299"/>
              <a:gd name="connsiteX6-251" fmla="*/ 858414 w 901862"/>
              <a:gd name="connsiteY6-252" fmla="*/ 326299 h 326299"/>
              <a:gd name="connsiteX7-253" fmla="*/ 43448 w 901862"/>
              <a:gd name="connsiteY7-254" fmla="*/ 326299 h 326299"/>
              <a:gd name="connsiteX8-255" fmla="*/ 0 w 901862"/>
              <a:gd name="connsiteY8-256" fmla="*/ 282851 h 326299"/>
              <a:gd name="connsiteX9-257" fmla="*/ 0 w 901862"/>
              <a:gd name="connsiteY9-258" fmla="*/ 109063 h 326299"/>
              <a:gd name="connsiteX0-259" fmla="*/ 0 w 901862"/>
              <a:gd name="connsiteY0-260" fmla="*/ 109063 h 326299"/>
              <a:gd name="connsiteX1-261" fmla="*/ 55530 w 901862"/>
              <a:gd name="connsiteY1-262" fmla="*/ 0 h 326299"/>
              <a:gd name="connsiteX2-263" fmla="*/ 408216 w 901862"/>
              <a:gd name="connsiteY2-264" fmla="*/ 142707 h 326299"/>
              <a:gd name="connsiteX3-265" fmla="*/ 858414 w 901862"/>
              <a:gd name="connsiteY3-266" fmla="*/ 65615 h 326299"/>
              <a:gd name="connsiteX4-267" fmla="*/ 901862 w 901862"/>
              <a:gd name="connsiteY4-268" fmla="*/ 109063 h 326299"/>
              <a:gd name="connsiteX5-269" fmla="*/ 901862 w 901862"/>
              <a:gd name="connsiteY5-270" fmla="*/ 282851 h 326299"/>
              <a:gd name="connsiteX6-271" fmla="*/ 858414 w 901862"/>
              <a:gd name="connsiteY6-272" fmla="*/ 326299 h 326299"/>
              <a:gd name="connsiteX7-273" fmla="*/ 43448 w 901862"/>
              <a:gd name="connsiteY7-274" fmla="*/ 326299 h 326299"/>
              <a:gd name="connsiteX8-275" fmla="*/ 0 w 901862"/>
              <a:gd name="connsiteY8-276" fmla="*/ 282851 h 326299"/>
              <a:gd name="connsiteX9-277" fmla="*/ 0 w 901862"/>
              <a:gd name="connsiteY9-278" fmla="*/ 109063 h 326299"/>
              <a:gd name="connsiteX0-279" fmla="*/ 0 w 901862"/>
              <a:gd name="connsiteY0-280" fmla="*/ 109063 h 326299"/>
              <a:gd name="connsiteX1-281" fmla="*/ 55530 w 901862"/>
              <a:gd name="connsiteY1-282" fmla="*/ 0 h 326299"/>
              <a:gd name="connsiteX2-283" fmla="*/ 408216 w 901862"/>
              <a:gd name="connsiteY2-284" fmla="*/ 142707 h 326299"/>
              <a:gd name="connsiteX3-285" fmla="*/ 856799 w 901862"/>
              <a:gd name="connsiteY3-286" fmla="*/ 50453 h 326299"/>
              <a:gd name="connsiteX4-287" fmla="*/ 901862 w 901862"/>
              <a:gd name="connsiteY4-288" fmla="*/ 109063 h 326299"/>
              <a:gd name="connsiteX5-289" fmla="*/ 901862 w 901862"/>
              <a:gd name="connsiteY5-290" fmla="*/ 282851 h 326299"/>
              <a:gd name="connsiteX6-291" fmla="*/ 858414 w 901862"/>
              <a:gd name="connsiteY6-292" fmla="*/ 326299 h 326299"/>
              <a:gd name="connsiteX7-293" fmla="*/ 43448 w 901862"/>
              <a:gd name="connsiteY7-294" fmla="*/ 326299 h 326299"/>
              <a:gd name="connsiteX8-295" fmla="*/ 0 w 901862"/>
              <a:gd name="connsiteY8-296" fmla="*/ 282851 h 326299"/>
              <a:gd name="connsiteX9-297" fmla="*/ 0 w 901862"/>
              <a:gd name="connsiteY9-298" fmla="*/ 109063 h 326299"/>
              <a:gd name="connsiteX0-299" fmla="*/ 0 w 901862"/>
              <a:gd name="connsiteY0-300" fmla="*/ 109063 h 326299"/>
              <a:gd name="connsiteX1-301" fmla="*/ 55530 w 901862"/>
              <a:gd name="connsiteY1-302" fmla="*/ 0 h 326299"/>
              <a:gd name="connsiteX2-303" fmla="*/ 408216 w 901862"/>
              <a:gd name="connsiteY2-304" fmla="*/ 142707 h 326299"/>
              <a:gd name="connsiteX3-305" fmla="*/ 856799 w 901862"/>
              <a:gd name="connsiteY3-306" fmla="*/ 50453 h 326299"/>
              <a:gd name="connsiteX4-307" fmla="*/ 901862 w 901862"/>
              <a:gd name="connsiteY4-308" fmla="*/ 109063 h 326299"/>
              <a:gd name="connsiteX5-309" fmla="*/ 901862 w 901862"/>
              <a:gd name="connsiteY5-310" fmla="*/ 282851 h 326299"/>
              <a:gd name="connsiteX6-311" fmla="*/ 858414 w 901862"/>
              <a:gd name="connsiteY6-312" fmla="*/ 326299 h 326299"/>
              <a:gd name="connsiteX7-313" fmla="*/ 43448 w 901862"/>
              <a:gd name="connsiteY7-314" fmla="*/ 326299 h 326299"/>
              <a:gd name="connsiteX8-315" fmla="*/ 0 w 901862"/>
              <a:gd name="connsiteY8-316" fmla="*/ 282851 h 326299"/>
              <a:gd name="connsiteX9-317" fmla="*/ 0 w 901862"/>
              <a:gd name="connsiteY9-318" fmla="*/ 109063 h 326299"/>
              <a:gd name="connsiteX0-319" fmla="*/ 0 w 901862"/>
              <a:gd name="connsiteY0-320" fmla="*/ 109063 h 326299"/>
              <a:gd name="connsiteX1-321" fmla="*/ 55530 w 901862"/>
              <a:gd name="connsiteY1-322" fmla="*/ 0 h 326299"/>
              <a:gd name="connsiteX2-323" fmla="*/ 408216 w 901862"/>
              <a:gd name="connsiteY2-324" fmla="*/ 142707 h 326299"/>
              <a:gd name="connsiteX3-325" fmla="*/ 803023 w 901862"/>
              <a:gd name="connsiteY3-326" fmla="*/ 26637 h 326299"/>
              <a:gd name="connsiteX4-327" fmla="*/ 901862 w 901862"/>
              <a:gd name="connsiteY4-328" fmla="*/ 109063 h 326299"/>
              <a:gd name="connsiteX5-329" fmla="*/ 901862 w 901862"/>
              <a:gd name="connsiteY5-330" fmla="*/ 282851 h 326299"/>
              <a:gd name="connsiteX6-331" fmla="*/ 858414 w 901862"/>
              <a:gd name="connsiteY6-332" fmla="*/ 326299 h 326299"/>
              <a:gd name="connsiteX7-333" fmla="*/ 43448 w 901862"/>
              <a:gd name="connsiteY7-334" fmla="*/ 326299 h 326299"/>
              <a:gd name="connsiteX8-335" fmla="*/ 0 w 901862"/>
              <a:gd name="connsiteY8-336" fmla="*/ 282851 h 326299"/>
              <a:gd name="connsiteX9-337" fmla="*/ 0 w 901862"/>
              <a:gd name="connsiteY9-338" fmla="*/ 109063 h 326299"/>
              <a:gd name="connsiteX0-339" fmla="*/ 0 w 901862"/>
              <a:gd name="connsiteY0-340" fmla="*/ 109063 h 326299"/>
              <a:gd name="connsiteX1-341" fmla="*/ 55530 w 901862"/>
              <a:gd name="connsiteY1-342" fmla="*/ 0 h 326299"/>
              <a:gd name="connsiteX2-343" fmla="*/ 408216 w 901862"/>
              <a:gd name="connsiteY2-344" fmla="*/ 142707 h 326299"/>
              <a:gd name="connsiteX3-345" fmla="*/ 809712 w 901862"/>
              <a:gd name="connsiteY3-346" fmla="*/ 36769 h 326299"/>
              <a:gd name="connsiteX4-347" fmla="*/ 901862 w 901862"/>
              <a:gd name="connsiteY4-348" fmla="*/ 109063 h 326299"/>
              <a:gd name="connsiteX5-349" fmla="*/ 901862 w 901862"/>
              <a:gd name="connsiteY5-350" fmla="*/ 282851 h 326299"/>
              <a:gd name="connsiteX6-351" fmla="*/ 858414 w 901862"/>
              <a:gd name="connsiteY6-352" fmla="*/ 326299 h 326299"/>
              <a:gd name="connsiteX7-353" fmla="*/ 43448 w 901862"/>
              <a:gd name="connsiteY7-354" fmla="*/ 326299 h 326299"/>
              <a:gd name="connsiteX8-355" fmla="*/ 0 w 901862"/>
              <a:gd name="connsiteY8-356" fmla="*/ 282851 h 326299"/>
              <a:gd name="connsiteX9-357" fmla="*/ 0 w 901862"/>
              <a:gd name="connsiteY9-358" fmla="*/ 109063 h 326299"/>
              <a:gd name="connsiteX0-359" fmla="*/ 0 w 901862"/>
              <a:gd name="connsiteY0-360" fmla="*/ 109063 h 326299"/>
              <a:gd name="connsiteX1-361" fmla="*/ 55530 w 901862"/>
              <a:gd name="connsiteY1-362" fmla="*/ 0 h 326299"/>
              <a:gd name="connsiteX2-363" fmla="*/ 408216 w 901862"/>
              <a:gd name="connsiteY2-364" fmla="*/ 142707 h 326299"/>
              <a:gd name="connsiteX3-365" fmla="*/ 809712 w 901862"/>
              <a:gd name="connsiteY3-366" fmla="*/ 36769 h 326299"/>
              <a:gd name="connsiteX4-367" fmla="*/ 901862 w 901862"/>
              <a:gd name="connsiteY4-368" fmla="*/ 109063 h 326299"/>
              <a:gd name="connsiteX5-369" fmla="*/ 901862 w 901862"/>
              <a:gd name="connsiteY5-370" fmla="*/ 282851 h 326299"/>
              <a:gd name="connsiteX6-371" fmla="*/ 858414 w 901862"/>
              <a:gd name="connsiteY6-372" fmla="*/ 326299 h 326299"/>
              <a:gd name="connsiteX7-373" fmla="*/ 43448 w 901862"/>
              <a:gd name="connsiteY7-374" fmla="*/ 326299 h 326299"/>
              <a:gd name="connsiteX8-375" fmla="*/ 0 w 901862"/>
              <a:gd name="connsiteY8-376" fmla="*/ 282851 h 326299"/>
              <a:gd name="connsiteX9-377" fmla="*/ 0 w 901862"/>
              <a:gd name="connsiteY9-378" fmla="*/ 109063 h 326299"/>
              <a:gd name="connsiteX0-379" fmla="*/ 0 w 901862"/>
              <a:gd name="connsiteY0-380" fmla="*/ 109063 h 326299"/>
              <a:gd name="connsiteX1-381" fmla="*/ 55530 w 901862"/>
              <a:gd name="connsiteY1-382" fmla="*/ 0 h 326299"/>
              <a:gd name="connsiteX2-383" fmla="*/ 408216 w 901862"/>
              <a:gd name="connsiteY2-384" fmla="*/ 142707 h 326299"/>
              <a:gd name="connsiteX3-385" fmla="*/ 792935 w 901862"/>
              <a:gd name="connsiteY3-386" fmla="*/ 23223 h 326299"/>
              <a:gd name="connsiteX4-387" fmla="*/ 901862 w 901862"/>
              <a:gd name="connsiteY4-388" fmla="*/ 109063 h 326299"/>
              <a:gd name="connsiteX5-389" fmla="*/ 901862 w 901862"/>
              <a:gd name="connsiteY5-390" fmla="*/ 282851 h 326299"/>
              <a:gd name="connsiteX6-391" fmla="*/ 858414 w 901862"/>
              <a:gd name="connsiteY6-392" fmla="*/ 326299 h 326299"/>
              <a:gd name="connsiteX7-393" fmla="*/ 43448 w 901862"/>
              <a:gd name="connsiteY7-394" fmla="*/ 326299 h 326299"/>
              <a:gd name="connsiteX8-395" fmla="*/ 0 w 901862"/>
              <a:gd name="connsiteY8-396" fmla="*/ 282851 h 326299"/>
              <a:gd name="connsiteX9-397" fmla="*/ 0 w 901862"/>
              <a:gd name="connsiteY9-398" fmla="*/ 109063 h 326299"/>
              <a:gd name="connsiteX0-399" fmla="*/ 0 w 901862"/>
              <a:gd name="connsiteY0-400" fmla="*/ 109063 h 326299"/>
              <a:gd name="connsiteX1-401" fmla="*/ 55530 w 901862"/>
              <a:gd name="connsiteY1-402" fmla="*/ 0 h 326299"/>
              <a:gd name="connsiteX2-403" fmla="*/ 408216 w 901862"/>
              <a:gd name="connsiteY2-404" fmla="*/ 142707 h 326299"/>
              <a:gd name="connsiteX3-405" fmla="*/ 792935 w 901862"/>
              <a:gd name="connsiteY3-406" fmla="*/ 23223 h 326299"/>
              <a:gd name="connsiteX4-407" fmla="*/ 901862 w 901862"/>
              <a:gd name="connsiteY4-408" fmla="*/ 109063 h 326299"/>
              <a:gd name="connsiteX5-409" fmla="*/ 901862 w 901862"/>
              <a:gd name="connsiteY5-410" fmla="*/ 282851 h 326299"/>
              <a:gd name="connsiteX6-411" fmla="*/ 858414 w 901862"/>
              <a:gd name="connsiteY6-412" fmla="*/ 326299 h 326299"/>
              <a:gd name="connsiteX7-413" fmla="*/ 43448 w 901862"/>
              <a:gd name="connsiteY7-414" fmla="*/ 326299 h 326299"/>
              <a:gd name="connsiteX8-415" fmla="*/ 0 w 901862"/>
              <a:gd name="connsiteY8-416" fmla="*/ 282851 h 326299"/>
              <a:gd name="connsiteX9-417" fmla="*/ 0 w 901862"/>
              <a:gd name="connsiteY9-418" fmla="*/ 109063 h 326299"/>
              <a:gd name="connsiteX0-419" fmla="*/ 0 w 901862"/>
              <a:gd name="connsiteY0-420" fmla="*/ 156254 h 373490"/>
              <a:gd name="connsiteX1-421" fmla="*/ 45639 w 901862"/>
              <a:gd name="connsiteY1-422" fmla="*/ 0 h 373490"/>
              <a:gd name="connsiteX2-423" fmla="*/ 408216 w 901862"/>
              <a:gd name="connsiteY2-424" fmla="*/ 189898 h 373490"/>
              <a:gd name="connsiteX3-425" fmla="*/ 792935 w 901862"/>
              <a:gd name="connsiteY3-426" fmla="*/ 70414 h 373490"/>
              <a:gd name="connsiteX4-427" fmla="*/ 901862 w 901862"/>
              <a:gd name="connsiteY4-428" fmla="*/ 156254 h 373490"/>
              <a:gd name="connsiteX5-429" fmla="*/ 901862 w 901862"/>
              <a:gd name="connsiteY5-430" fmla="*/ 330042 h 373490"/>
              <a:gd name="connsiteX6-431" fmla="*/ 858414 w 901862"/>
              <a:gd name="connsiteY6-432" fmla="*/ 373490 h 373490"/>
              <a:gd name="connsiteX7-433" fmla="*/ 43448 w 901862"/>
              <a:gd name="connsiteY7-434" fmla="*/ 373490 h 373490"/>
              <a:gd name="connsiteX8-435" fmla="*/ 0 w 901862"/>
              <a:gd name="connsiteY8-436" fmla="*/ 330042 h 373490"/>
              <a:gd name="connsiteX9-437" fmla="*/ 0 w 901862"/>
              <a:gd name="connsiteY9-438" fmla="*/ 156254 h 373490"/>
              <a:gd name="connsiteX0-439" fmla="*/ 0 w 901862"/>
              <a:gd name="connsiteY0-440" fmla="*/ 156254 h 373784"/>
              <a:gd name="connsiteX1-441" fmla="*/ 45639 w 901862"/>
              <a:gd name="connsiteY1-442" fmla="*/ 0 h 373784"/>
              <a:gd name="connsiteX2-443" fmla="*/ 408216 w 901862"/>
              <a:gd name="connsiteY2-444" fmla="*/ 189898 h 373784"/>
              <a:gd name="connsiteX3-445" fmla="*/ 792935 w 901862"/>
              <a:gd name="connsiteY3-446" fmla="*/ 70414 h 373784"/>
              <a:gd name="connsiteX4-447" fmla="*/ 901862 w 901862"/>
              <a:gd name="connsiteY4-448" fmla="*/ 156254 h 373784"/>
              <a:gd name="connsiteX5-449" fmla="*/ 901862 w 901862"/>
              <a:gd name="connsiteY5-450" fmla="*/ 330042 h 373784"/>
              <a:gd name="connsiteX6-451" fmla="*/ 858414 w 901862"/>
              <a:gd name="connsiteY6-452" fmla="*/ 373490 h 373784"/>
              <a:gd name="connsiteX7-453" fmla="*/ 486526 w 901862"/>
              <a:gd name="connsiteY7-454" fmla="*/ 373784 h 373784"/>
              <a:gd name="connsiteX8-455" fmla="*/ 43448 w 901862"/>
              <a:gd name="connsiteY8-456" fmla="*/ 373490 h 373784"/>
              <a:gd name="connsiteX9-457" fmla="*/ 0 w 901862"/>
              <a:gd name="connsiteY9-458" fmla="*/ 330042 h 373784"/>
              <a:gd name="connsiteX10" fmla="*/ 0 w 901862"/>
              <a:gd name="connsiteY10" fmla="*/ 156254 h 373784"/>
              <a:gd name="connsiteX0-459" fmla="*/ 0 w 901862"/>
              <a:gd name="connsiteY0-460" fmla="*/ 156254 h 373490"/>
              <a:gd name="connsiteX1-461" fmla="*/ 45639 w 901862"/>
              <a:gd name="connsiteY1-462" fmla="*/ 0 h 373490"/>
              <a:gd name="connsiteX2-463" fmla="*/ 408216 w 901862"/>
              <a:gd name="connsiteY2-464" fmla="*/ 189898 h 373490"/>
              <a:gd name="connsiteX3-465" fmla="*/ 792935 w 901862"/>
              <a:gd name="connsiteY3-466" fmla="*/ 70414 h 373490"/>
              <a:gd name="connsiteX4-467" fmla="*/ 901862 w 901862"/>
              <a:gd name="connsiteY4-468" fmla="*/ 156254 h 373490"/>
              <a:gd name="connsiteX5-469" fmla="*/ 901862 w 901862"/>
              <a:gd name="connsiteY5-470" fmla="*/ 330042 h 373490"/>
              <a:gd name="connsiteX6-471" fmla="*/ 858414 w 901862"/>
              <a:gd name="connsiteY6-472" fmla="*/ 373490 h 373490"/>
              <a:gd name="connsiteX7-473" fmla="*/ 471864 w 901862"/>
              <a:gd name="connsiteY7-474" fmla="*/ 264269 h 373490"/>
              <a:gd name="connsiteX8-475" fmla="*/ 43448 w 901862"/>
              <a:gd name="connsiteY8-476" fmla="*/ 373490 h 373490"/>
              <a:gd name="connsiteX9-477" fmla="*/ 0 w 901862"/>
              <a:gd name="connsiteY9-478" fmla="*/ 330042 h 373490"/>
              <a:gd name="connsiteX10-479" fmla="*/ 0 w 901862"/>
              <a:gd name="connsiteY10-480" fmla="*/ 156254 h 373490"/>
              <a:gd name="connsiteX0-481" fmla="*/ 0 w 901862"/>
              <a:gd name="connsiteY0-482" fmla="*/ 156254 h 373490"/>
              <a:gd name="connsiteX1-483" fmla="*/ 45639 w 901862"/>
              <a:gd name="connsiteY1-484" fmla="*/ 0 h 373490"/>
              <a:gd name="connsiteX2-485" fmla="*/ 408216 w 901862"/>
              <a:gd name="connsiteY2-486" fmla="*/ 189898 h 373490"/>
              <a:gd name="connsiteX3-487" fmla="*/ 792935 w 901862"/>
              <a:gd name="connsiteY3-488" fmla="*/ 70414 h 373490"/>
              <a:gd name="connsiteX4-489" fmla="*/ 901862 w 901862"/>
              <a:gd name="connsiteY4-490" fmla="*/ 156254 h 373490"/>
              <a:gd name="connsiteX5-491" fmla="*/ 901862 w 901862"/>
              <a:gd name="connsiteY5-492" fmla="*/ 330042 h 373490"/>
              <a:gd name="connsiteX6-493" fmla="*/ 858414 w 901862"/>
              <a:gd name="connsiteY6-494" fmla="*/ 373490 h 373490"/>
              <a:gd name="connsiteX7-495" fmla="*/ 459752 w 901862"/>
              <a:gd name="connsiteY7-496" fmla="*/ 336619 h 373490"/>
              <a:gd name="connsiteX8-497" fmla="*/ 43448 w 901862"/>
              <a:gd name="connsiteY8-498" fmla="*/ 373490 h 373490"/>
              <a:gd name="connsiteX9-499" fmla="*/ 0 w 901862"/>
              <a:gd name="connsiteY9-500" fmla="*/ 330042 h 373490"/>
              <a:gd name="connsiteX10-501" fmla="*/ 0 w 901862"/>
              <a:gd name="connsiteY10-502" fmla="*/ 156254 h 373490"/>
              <a:gd name="connsiteX0-503" fmla="*/ 0 w 901862"/>
              <a:gd name="connsiteY0-504" fmla="*/ 156254 h 373507"/>
              <a:gd name="connsiteX1-505" fmla="*/ 45639 w 901862"/>
              <a:gd name="connsiteY1-506" fmla="*/ 0 h 373507"/>
              <a:gd name="connsiteX2-507" fmla="*/ 408216 w 901862"/>
              <a:gd name="connsiteY2-508" fmla="*/ 189898 h 373507"/>
              <a:gd name="connsiteX3-509" fmla="*/ 792935 w 901862"/>
              <a:gd name="connsiteY3-510" fmla="*/ 70414 h 373507"/>
              <a:gd name="connsiteX4-511" fmla="*/ 901862 w 901862"/>
              <a:gd name="connsiteY4-512" fmla="*/ 156254 h 373507"/>
              <a:gd name="connsiteX5-513" fmla="*/ 901862 w 901862"/>
              <a:gd name="connsiteY5-514" fmla="*/ 330042 h 373507"/>
              <a:gd name="connsiteX6-515" fmla="*/ 858414 w 901862"/>
              <a:gd name="connsiteY6-516" fmla="*/ 373490 h 373507"/>
              <a:gd name="connsiteX7-517" fmla="*/ 459752 w 901862"/>
              <a:gd name="connsiteY7-518" fmla="*/ 336619 h 373507"/>
              <a:gd name="connsiteX8-519" fmla="*/ 43448 w 901862"/>
              <a:gd name="connsiteY8-520" fmla="*/ 373490 h 373507"/>
              <a:gd name="connsiteX9-521" fmla="*/ 0 w 901862"/>
              <a:gd name="connsiteY9-522" fmla="*/ 330042 h 373507"/>
              <a:gd name="connsiteX10-523" fmla="*/ 0 w 901862"/>
              <a:gd name="connsiteY10-524" fmla="*/ 156254 h 373507"/>
              <a:gd name="connsiteX0-525" fmla="*/ 0 w 901862"/>
              <a:gd name="connsiteY0-526" fmla="*/ 156254 h 420677"/>
              <a:gd name="connsiteX1-527" fmla="*/ 45639 w 901862"/>
              <a:gd name="connsiteY1-528" fmla="*/ 0 h 420677"/>
              <a:gd name="connsiteX2-529" fmla="*/ 408216 w 901862"/>
              <a:gd name="connsiteY2-530" fmla="*/ 189898 h 420677"/>
              <a:gd name="connsiteX3-531" fmla="*/ 792935 w 901862"/>
              <a:gd name="connsiteY3-532" fmla="*/ 70414 h 420677"/>
              <a:gd name="connsiteX4-533" fmla="*/ 901862 w 901862"/>
              <a:gd name="connsiteY4-534" fmla="*/ 156254 h 420677"/>
              <a:gd name="connsiteX5-535" fmla="*/ 901862 w 901862"/>
              <a:gd name="connsiteY5-536" fmla="*/ 330042 h 420677"/>
              <a:gd name="connsiteX6-537" fmla="*/ 858414 w 901862"/>
              <a:gd name="connsiteY6-538" fmla="*/ 373490 h 420677"/>
              <a:gd name="connsiteX7-539" fmla="*/ 459752 w 901862"/>
              <a:gd name="connsiteY7-540" fmla="*/ 336619 h 420677"/>
              <a:gd name="connsiteX8-541" fmla="*/ 49971 w 901862"/>
              <a:gd name="connsiteY8-542" fmla="*/ 420666 h 420677"/>
              <a:gd name="connsiteX9-543" fmla="*/ 0 w 901862"/>
              <a:gd name="connsiteY9-544" fmla="*/ 330042 h 420677"/>
              <a:gd name="connsiteX10-545" fmla="*/ 0 w 901862"/>
              <a:gd name="connsiteY10-546" fmla="*/ 156254 h 420677"/>
              <a:gd name="connsiteX0-547" fmla="*/ 0 w 901862"/>
              <a:gd name="connsiteY0-548" fmla="*/ 156254 h 460941"/>
              <a:gd name="connsiteX1-549" fmla="*/ 45639 w 901862"/>
              <a:gd name="connsiteY1-550" fmla="*/ 0 h 460941"/>
              <a:gd name="connsiteX2-551" fmla="*/ 408216 w 901862"/>
              <a:gd name="connsiteY2-552" fmla="*/ 189898 h 460941"/>
              <a:gd name="connsiteX3-553" fmla="*/ 792935 w 901862"/>
              <a:gd name="connsiteY3-554" fmla="*/ 70414 h 460941"/>
              <a:gd name="connsiteX4-555" fmla="*/ 901862 w 901862"/>
              <a:gd name="connsiteY4-556" fmla="*/ 156254 h 460941"/>
              <a:gd name="connsiteX5-557" fmla="*/ 901862 w 901862"/>
              <a:gd name="connsiteY5-558" fmla="*/ 330042 h 460941"/>
              <a:gd name="connsiteX6-559" fmla="*/ 834446 w 901862"/>
              <a:gd name="connsiteY6-560" fmla="*/ 460941 h 460941"/>
              <a:gd name="connsiteX7-561" fmla="*/ 459752 w 901862"/>
              <a:gd name="connsiteY7-562" fmla="*/ 336619 h 460941"/>
              <a:gd name="connsiteX8-563" fmla="*/ 49971 w 901862"/>
              <a:gd name="connsiteY8-564" fmla="*/ 420666 h 460941"/>
              <a:gd name="connsiteX9-565" fmla="*/ 0 w 901862"/>
              <a:gd name="connsiteY9-566" fmla="*/ 330042 h 460941"/>
              <a:gd name="connsiteX10-567" fmla="*/ 0 w 901862"/>
              <a:gd name="connsiteY10-568" fmla="*/ 156254 h 460941"/>
              <a:gd name="connsiteX0-569" fmla="*/ 0 w 901862"/>
              <a:gd name="connsiteY0-570" fmla="*/ 156254 h 460941"/>
              <a:gd name="connsiteX1-571" fmla="*/ 45639 w 901862"/>
              <a:gd name="connsiteY1-572" fmla="*/ 0 h 460941"/>
              <a:gd name="connsiteX2-573" fmla="*/ 408216 w 901862"/>
              <a:gd name="connsiteY2-574" fmla="*/ 189898 h 460941"/>
              <a:gd name="connsiteX3-575" fmla="*/ 792935 w 901862"/>
              <a:gd name="connsiteY3-576" fmla="*/ 70414 h 460941"/>
              <a:gd name="connsiteX4-577" fmla="*/ 901862 w 901862"/>
              <a:gd name="connsiteY4-578" fmla="*/ 156254 h 460941"/>
              <a:gd name="connsiteX5-579" fmla="*/ 901862 w 901862"/>
              <a:gd name="connsiteY5-580" fmla="*/ 330042 h 460941"/>
              <a:gd name="connsiteX6-581" fmla="*/ 834446 w 901862"/>
              <a:gd name="connsiteY6-582" fmla="*/ 460941 h 460941"/>
              <a:gd name="connsiteX7-583" fmla="*/ 459752 w 901862"/>
              <a:gd name="connsiteY7-584" fmla="*/ 336619 h 460941"/>
              <a:gd name="connsiteX8-585" fmla="*/ 49971 w 901862"/>
              <a:gd name="connsiteY8-586" fmla="*/ 420666 h 460941"/>
              <a:gd name="connsiteX9-587" fmla="*/ 0 w 901862"/>
              <a:gd name="connsiteY9-588" fmla="*/ 330042 h 460941"/>
              <a:gd name="connsiteX10-589" fmla="*/ 0 w 901862"/>
              <a:gd name="connsiteY10-590" fmla="*/ 156254 h 460941"/>
              <a:gd name="connsiteX0-591" fmla="*/ 0 w 901862"/>
              <a:gd name="connsiteY0-592" fmla="*/ 156254 h 518129"/>
              <a:gd name="connsiteX1-593" fmla="*/ 45639 w 901862"/>
              <a:gd name="connsiteY1-594" fmla="*/ 0 h 518129"/>
              <a:gd name="connsiteX2-595" fmla="*/ 408216 w 901862"/>
              <a:gd name="connsiteY2-596" fmla="*/ 189898 h 518129"/>
              <a:gd name="connsiteX3-597" fmla="*/ 792935 w 901862"/>
              <a:gd name="connsiteY3-598" fmla="*/ 70414 h 518129"/>
              <a:gd name="connsiteX4-599" fmla="*/ 901862 w 901862"/>
              <a:gd name="connsiteY4-600" fmla="*/ 156254 h 518129"/>
              <a:gd name="connsiteX5-601" fmla="*/ 901862 w 901862"/>
              <a:gd name="connsiteY5-602" fmla="*/ 330042 h 518129"/>
              <a:gd name="connsiteX6-603" fmla="*/ 820718 w 901862"/>
              <a:gd name="connsiteY6-604" fmla="*/ 518129 h 518129"/>
              <a:gd name="connsiteX7-605" fmla="*/ 459752 w 901862"/>
              <a:gd name="connsiteY7-606" fmla="*/ 336619 h 518129"/>
              <a:gd name="connsiteX8-607" fmla="*/ 49971 w 901862"/>
              <a:gd name="connsiteY8-608" fmla="*/ 420666 h 518129"/>
              <a:gd name="connsiteX9-609" fmla="*/ 0 w 901862"/>
              <a:gd name="connsiteY9-610" fmla="*/ 330042 h 518129"/>
              <a:gd name="connsiteX10-611" fmla="*/ 0 w 901862"/>
              <a:gd name="connsiteY10-612" fmla="*/ 156254 h 518129"/>
              <a:gd name="connsiteX0-613" fmla="*/ 0 w 901862"/>
              <a:gd name="connsiteY0-614" fmla="*/ 156254 h 518129"/>
              <a:gd name="connsiteX1-615" fmla="*/ 45639 w 901862"/>
              <a:gd name="connsiteY1-616" fmla="*/ 0 h 518129"/>
              <a:gd name="connsiteX2-617" fmla="*/ 408216 w 901862"/>
              <a:gd name="connsiteY2-618" fmla="*/ 189898 h 518129"/>
              <a:gd name="connsiteX3-619" fmla="*/ 792935 w 901862"/>
              <a:gd name="connsiteY3-620" fmla="*/ 70414 h 518129"/>
              <a:gd name="connsiteX4-621" fmla="*/ 901862 w 901862"/>
              <a:gd name="connsiteY4-622" fmla="*/ 156254 h 518129"/>
              <a:gd name="connsiteX5-623" fmla="*/ 901862 w 901862"/>
              <a:gd name="connsiteY5-624" fmla="*/ 330042 h 518129"/>
              <a:gd name="connsiteX6-625" fmla="*/ 820718 w 901862"/>
              <a:gd name="connsiteY6-626" fmla="*/ 518129 h 518129"/>
              <a:gd name="connsiteX7-627" fmla="*/ 459752 w 901862"/>
              <a:gd name="connsiteY7-628" fmla="*/ 336619 h 518129"/>
              <a:gd name="connsiteX8-629" fmla="*/ 49971 w 901862"/>
              <a:gd name="connsiteY8-630" fmla="*/ 420666 h 518129"/>
              <a:gd name="connsiteX9-631" fmla="*/ 0 w 901862"/>
              <a:gd name="connsiteY9-632" fmla="*/ 330042 h 518129"/>
              <a:gd name="connsiteX10-633" fmla="*/ 0 w 901862"/>
              <a:gd name="connsiteY10-634" fmla="*/ 156254 h 518129"/>
              <a:gd name="connsiteX0-635" fmla="*/ 0 w 901862"/>
              <a:gd name="connsiteY0-636" fmla="*/ 156254 h 518129"/>
              <a:gd name="connsiteX1-637" fmla="*/ 45639 w 901862"/>
              <a:gd name="connsiteY1-638" fmla="*/ 0 h 518129"/>
              <a:gd name="connsiteX2-639" fmla="*/ 408216 w 901862"/>
              <a:gd name="connsiteY2-640" fmla="*/ 189898 h 518129"/>
              <a:gd name="connsiteX3-641" fmla="*/ 792935 w 901862"/>
              <a:gd name="connsiteY3-642" fmla="*/ 70414 h 518129"/>
              <a:gd name="connsiteX4-643" fmla="*/ 901862 w 901862"/>
              <a:gd name="connsiteY4-644" fmla="*/ 156254 h 518129"/>
              <a:gd name="connsiteX5-645" fmla="*/ 901862 w 901862"/>
              <a:gd name="connsiteY5-646" fmla="*/ 330042 h 518129"/>
              <a:gd name="connsiteX6-647" fmla="*/ 820718 w 901862"/>
              <a:gd name="connsiteY6-648" fmla="*/ 518129 h 518129"/>
              <a:gd name="connsiteX7-649" fmla="*/ 449618 w 901862"/>
              <a:gd name="connsiteY7-650" fmla="*/ 343309 h 518129"/>
              <a:gd name="connsiteX8-651" fmla="*/ 49971 w 901862"/>
              <a:gd name="connsiteY8-652" fmla="*/ 420666 h 518129"/>
              <a:gd name="connsiteX9-653" fmla="*/ 0 w 901862"/>
              <a:gd name="connsiteY9-654" fmla="*/ 330042 h 518129"/>
              <a:gd name="connsiteX10-655" fmla="*/ 0 w 901862"/>
              <a:gd name="connsiteY10-656" fmla="*/ 156254 h 518129"/>
              <a:gd name="connsiteX0-657" fmla="*/ 0 w 901862"/>
              <a:gd name="connsiteY0-658" fmla="*/ 156254 h 518129"/>
              <a:gd name="connsiteX1-659" fmla="*/ 45639 w 901862"/>
              <a:gd name="connsiteY1-660" fmla="*/ 0 h 518129"/>
              <a:gd name="connsiteX2-661" fmla="*/ 408216 w 901862"/>
              <a:gd name="connsiteY2-662" fmla="*/ 189898 h 518129"/>
              <a:gd name="connsiteX3-663" fmla="*/ 792935 w 901862"/>
              <a:gd name="connsiteY3-664" fmla="*/ 70414 h 518129"/>
              <a:gd name="connsiteX4-665" fmla="*/ 901862 w 901862"/>
              <a:gd name="connsiteY4-666" fmla="*/ 156254 h 518129"/>
              <a:gd name="connsiteX5-667" fmla="*/ 901862 w 901862"/>
              <a:gd name="connsiteY5-668" fmla="*/ 330042 h 518129"/>
              <a:gd name="connsiteX6-669" fmla="*/ 820718 w 901862"/>
              <a:gd name="connsiteY6-670" fmla="*/ 518129 h 518129"/>
              <a:gd name="connsiteX7-671" fmla="*/ 449618 w 901862"/>
              <a:gd name="connsiteY7-672" fmla="*/ 343309 h 518129"/>
              <a:gd name="connsiteX8-673" fmla="*/ 53233 w 901862"/>
              <a:gd name="connsiteY8-674" fmla="*/ 444254 h 518129"/>
              <a:gd name="connsiteX9-675" fmla="*/ 0 w 901862"/>
              <a:gd name="connsiteY9-676" fmla="*/ 330042 h 518129"/>
              <a:gd name="connsiteX10-677" fmla="*/ 0 w 901862"/>
              <a:gd name="connsiteY10-678" fmla="*/ 156254 h 518129"/>
              <a:gd name="connsiteX0-679" fmla="*/ 0 w 901862"/>
              <a:gd name="connsiteY0-680" fmla="*/ 156254 h 518129"/>
              <a:gd name="connsiteX1-681" fmla="*/ 45639 w 901862"/>
              <a:gd name="connsiteY1-682" fmla="*/ 0 h 518129"/>
              <a:gd name="connsiteX2-683" fmla="*/ 408216 w 901862"/>
              <a:gd name="connsiteY2-684" fmla="*/ 189898 h 518129"/>
              <a:gd name="connsiteX3-685" fmla="*/ 792935 w 901862"/>
              <a:gd name="connsiteY3-686" fmla="*/ 70414 h 518129"/>
              <a:gd name="connsiteX4-687" fmla="*/ 901862 w 901862"/>
              <a:gd name="connsiteY4-688" fmla="*/ 156254 h 518129"/>
              <a:gd name="connsiteX5-689" fmla="*/ 901862 w 901862"/>
              <a:gd name="connsiteY5-690" fmla="*/ 330042 h 518129"/>
              <a:gd name="connsiteX6-691" fmla="*/ 820718 w 901862"/>
              <a:gd name="connsiteY6-692" fmla="*/ 518129 h 518129"/>
              <a:gd name="connsiteX7-693" fmla="*/ 449618 w 901862"/>
              <a:gd name="connsiteY7-694" fmla="*/ 343309 h 518129"/>
              <a:gd name="connsiteX8-695" fmla="*/ 53233 w 901862"/>
              <a:gd name="connsiteY8-696" fmla="*/ 444254 h 518129"/>
              <a:gd name="connsiteX9-697" fmla="*/ 0 w 901862"/>
              <a:gd name="connsiteY9-698" fmla="*/ 330042 h 518129"/>
              <a:gd name="connsiteX10-699" fmla="*/ 0 w 901862"/>
              <a:gd name="connsiteY10-700" fmla="*/ 156254 h 518129"/>
              <a:gd name="connsiteX0-701" fmla="*/ 0 w 901862"/>
              <a:gd name="connsiteY0-702" fmla="*/ 156254 h 518129"/>
              <a:gd name="connsiteX1-703" fmla="*/ 45639 w 901862"/>
              <a:gd name="connsiteY1-704" fmla="*/ 0 h 518129"/>
              <a:gd name="connsiteX2-705" fmla="*/ 408216 w 901862"/>
              <a:gd name="connsiteY2-706" fmla="*/ 189898 h 518129"/>
              <a:gd name="connsiteX3-707" fmla="*/ 792935 w 901862"/>
              <a:gd name="connsiteY3-708" fmla="*/ 70414 h 518129"/>
              <a:gd name="connsiteX4-709" fmla="*/ 901862 w 901862"/>
              <a:gd name="connsiteY4-710" fmla="*/ 156254 h 518129"/>
              <a:gd name="connsiteX5-711" fmla="*/ 901862 w 901862"/>
              <a:gd name="connsiteY5-712" fmla="*/ 330042 h 518129"/>
              <a:gd name="connsiteX6-713" fmla="*/ 820718 w 901862"/>
              <a:gd name="connsiteY6-714" fmla="*/ 518129 h 518129"/>
              <a:gd name="connsiteX7-715" fmla="*/ 449618 w 901862"/>
              <a:gd name="connsiteY7-716" fmla="*/ 343309 h 518129"/>
              <a:gd name="connsiteX8-717" fmla="*/ 53233 w 901862"/>
              <a:gd name="connsiteY8-718" fmla="*/ 444254 h 518129"/>
              <a:gd name="connsiteX9-719" fmla="*/ 0 w 901862"/>
              <a:gd name="connsiteY9-720" fmla="*/ 330042 h 518129"/>
              <a:gd name="connsiteX10-721" fmla="*/ 0 w 901862"/>
              <a:gd name="connsiteY10-722" fmla="*/ 156254 h 518129"/>
              <a:gd name="connsiteX0-723" fmla="*/ 0 w 901862"/>
              <a:gd name="connsiteY0-724" fmla="*/ 156254 h 518129"/>
              <a:gd name="connsiteX1-725" fmla="*/ 45639 w 901862"/>
              <a:gd name="connsiteY1-726" fmla="*/ 0 h 518129"/>
              <a:gd name="connsiteX2-727" fmla="*/ 408216 w 901862"/>
              <a:gd name="connsiteY2-728" fmla="*/ 189898 h 518129"/>
              <a:gd name="connsiteX3-729" fmla="*/ 792935 w 901862"/>
              <a:gd name="connsiteY3-730" fmla="*/ 70414 h 518129"/>
              <a:gd name="connsiteX4-731" fmla="*/ 901862 w 901862"/>
              <a:gd name="connsiteY4-732" fmla="*/ 156254 h 518129"/>
              <a:gd name="connsiteX5-733" fmla="*/ 901862 w 901862"/>
              <a:gd name="connsiteY5-734" fmla="*/ 330042 h 518129"/>
              <a:gd name="connsiteX6-735" fmla="*/ 820718 w 901862"/>
              <a:gd name="connsiteY6-736" fmla="*/ 518129 h 518129"/>
              <a:gd name="connsiteX7-737" fmla="*/ 449618 w 901862"/>
              <a:gd name="connsiteY7-738" fmla="*/ 343309 h 518129"/>
              <a:gd name="connsiteX8-739" fmla="*/ 53233 w 901862"/>
              <a:gd name="connsiteY8-740" fmla="*/ 444254 h 518129"/>
              <a:gd name="connsiteX9-741" fmla="*/ 0 w 901862"/>
              <a:gd name="connsiteY9-742" fmla="*/ 330042 h 518129"/>
              <a:gd name="connsiteX10-743" fmla="*/ 0 w 901862"/>
              <a:gd name="connsiteY10-744" fmla="*/ 156254 h 518129"/>
              <a:gd name="connsiteX0-745" fmla="*/ 0 w 901862"/>
              <a:gd name="connsiteY0-746" fmla="*/ 156254 h 518129"/>
              <a:gd name="connsiteX1-747" fmla="*/ 45639 w 901862"/>
              <a:gd name="connsiteY1-748" fmla="*/ 0 h 518129"/>
              <a:gd name="connsiteX2-749" fmla="*/ 408216 w 901862"/>
              <a:gd name="connsiteY2-750" fmla="*/ 189898 h 518129"/>
              <a:gd name="connsiteX3-751" fmla="*/ 792935 w 901862"/>
              <a:gd name="connsiteY3-752" fmla="*/ 70414 h 518129"/>
              <a:gd name="connsiteX4-753" fmla="*/ 901862 w 901862"/>
              <a:gd name="connsiteY4-754" fmla="*/ 156254 h 518129"/>
              <a:gd name="connsiteX5-755" fmla="*/ 901862 w 901862"/>
              <a:gd name="connsiteY5-756" fmla="*/ 330042 h 518129"/>
              <a:gd name="connsiteX6-757" fmla="*/ 820718 w 901862"/>
              <a:gd name="connsiteY6-758" fmla="*/ 518129 h 518129"/>
              <a:gd name="connsiteX7-759" fmla="*/ 449618 w 901862"/>
              <a:gd name="connsiteY7-760" fmla="*/ 343309 h 518129"/>
              <a:gd name="connsiteX8-761" fmla="*/ 53233 w 901862"/>
              <a:gd name="connsiteY8-762" fmla="*/ 444254 h 518129"/>
              <a:gd name="connsiteX9-763" fmla="*/ 0 w 901862"/>
              <a:gd name="connsiteY9-764" fmla="*/ 330042 h 518129"/>
              <a:gd name="connsiteX10-765" fmla="*/ 0 w 901862"/>
              <a:gd name="connsiteY10-766" fmla="*/ 156254 h 518129"/>
              <a:gd name="connsiteX0-767" fmla="*/ 0 w 901862"/>
              <a:gd name="connsiteY0-768" fmla="*/ 171490 h 533365"/>
              <a:gd name="connsiteX1-769" fmla="*/ 27185 w 901862"/>
              <a:gd name="connsiteY1-770" fmla="*/ 0 h 533365"/>
              <a:gd name="connsiteX2-771" fmla="*/ 408216 w 901862"/>
              <a:gd name="connsiteY2-772" fmla="*/ 205134 h 533365"/>
              <a:gd name="connsiteX3-773" fmla="*/ 792935 w 901862"/>
              <a:gd name="connsiteY3-774" fmla="*/ 85650 h 533365"/>
              <a:gd name="connsiteX4-775" fmla="*/ 901862 w 901862"/>
              <a:gd name="connsiteY4-776" fmla="*/ 171490 h 533365"/>
              <a:gd name="connsiteX5-777" fmla="*/ 901862 w 901862"/>
              <a:gd name="connsiteY5-778" fmla="*/ 345278 h 533365"/>
              <a:gd name="connsiteX6-779" fmla="*/ 820718 w 901862"/>
              <a:gd name="connsiteY6-780" fmla="*/ 533365 h 533365"/>
              <a:gd name="connsiteX7-781" fmla="*/ 449618 w 901862"/>
              <a:gd name="connsiteY7-782" fmla="*/ 358545 h 533365"/>
              <a:gd name="connsiteX8-783" fmla="*/ 53233 w 901862"/>
              <a:gd name="connsiteY8-784" fmla="*/ 459490 h 533365"/>
              <a:gd name="connsiteX9-785" fmla="*/ 0 w 901862"/>
              <a:gd name="connsiteY9-786" fmla="*/ 345278 h 533365"/>
              <a:gd name="connsiteX10-787" fmla="*/ 0 w 901862"/>
              <a:gd name="connsiteY10-788" fmla="*/ 171490 h 53336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37" y="connsiteY9-38"/>
              </a:cxn>
              <a:cxn ang="0">
                <a:pos x="connsiteX10-479" y="connsiteY10-480"/>
              </a:cxn>
            </a:cxnLst>
            <a:rect l="l" t="t" r="r" b="b"/>
            <a:pathLst>
              <a:path w="901862" h="533365">
                <a:moveTo>
                  <a:pt x="0" y="171490"/>
                </a:moveTo>
                <a:cubicBezTo>
                  <a:pt x="0" y="147494"/>
                  <a:pt x="3189" y="0"/>
                  <a:pt x="27185" y="0"/>
                </a:cubicBezTo>
                <a:cubicBezTo>
                  <a:pt x="108606" y="96799"/>
                  <a:pt x="280591" y="190859"/>
                  <a:pt x="408216" y="205134"/>
                </a:cubicBezTo>
                <a:cubicBezTo>
                  <a:pt x="535841" y="219409"/>
                  <a:pt x="638523" y="203937"/>
                  <a:pt x="792935" y="85650"/>
                </a:cubicBezTo>
                <a:cubicBezTo>
                  <a:pt x="816931" y="85650"/>
                  <a:pt x="901862" y="147494"/>
                  <a:pt x="901862" y="171490"/>
                </a:cubicBezTo>
                <a:lnTo>
                  <a:pt x="901862" y="345278"/>
                </a:lnTo>
                <a:cubicBezTo>
                  <a:pt x="901862" y="369274"/>
                  <a:pt x="844714" y="533365"/>
                  <a:pt x="820718" y="533365"/>
                </a:cubicBezTo>
                <a:cubicBezTo>
                  <a:pt x="658038" y="406441"/>
                  <a:pt x="577532" y="370857"/>
                  <a:pt x="449618" y="358545"/>
                </a:cubicBezTo>
                <a:cubicBezTo>
                  <a:pt x="321704" y="346233"/>
                  <a:pt x="129858" y="460586"/>
                  <a:pt x="53233" y="459490"/>
                </a:cubicBezTo>
                <a:cubicBezTo>
                  <a:pt x="29237" y="459490"/>
                  <a:pt x="0" y="369274"/>
                  <a:pt x="0" y="345278"/>
                </a:cubicBezTo>
                <a:lnTo>
                  <a:pt x="0" y="17149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p>
            <a:pPr algn="ctr"/>
            <a:endParaRPr lang="zh-CN" altLang="en-US">
              <a:solidFill>
                <a:prstClr val="white"/>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randombar(horizontal)">
                                      <p:cBhvr>
                                        <p:cTn id="15" dur="500"/>
                                        <p:tgtEl>
                                          <p:spTgt spid="17"/>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randombar(horizontal)">
                                      <p:cBhvr>
                                        <p:cTn id="18" dur="500"/>
                                        <p:tgtEl>
                                          <p:spTgt spid="18"/>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randombar(horizontal)">
                                      <p:cBhvr>
                                        <p:cTn id="21" dur="500"/>
                                        <p:tgtEl>
                                          <p:spTgt spid="19"/>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randombar(horizontal)">
                                      <p:cBhvr>
                                        <p:cTn id="24" dur="500"/>
                                        <p:tgtEl>
                                          <p:spTgt spid="20"/>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randombar(horizontal)">
                                      <p:cBhvr>
                                        <p:cTn id="27" dur="500"/>
                                        <p:tgtEl>
                                          <p:spTgt spid="21"/>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22"/>
                                        </p:tgtEl>
                                        <p:attrNameLst>
                                          <p:attrName>style.visibility</p:attrName>
                                        </p:attrNameLst>
                                      </p:cBhvr>
                                      <p:to>
                                        <p:strVal val="visible"/>
                                      </p:to>
                                    </p:set>
                                    <p:animEffect transition="in" filter="randombar(horizontal)">
                                      <p:cBhvr>
                                        <p:cTn id="30" dur="500"/>
                                        <p:tgtEl>
                                          <p:spTgt spid="22"/>
                                        </p:tgtEl>
                                      </p:cBhvr>
                                    </p:animEffect>
                                  </p:childTnLst>
                                </p:cTn>
                              </p:par>
                              <p:par>
                                <p:cTn id="31" presetID="14" presetClass="entr" presetSubtype="1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randombar(horizontal)">
                                      <p:cBhvr>
                                        <p:cTn id="33" dur="500"/>
                                        <p:tgtEl>
                                          <p:spTgt spid="23"/>
                                        </p:tgtEl>
                                      </p:cBhvr>
                                    </p:animEffect>
                                  </p:childTnLst>
                                </p:cTn>
                              </p:par>
                              <p:par>
                                <p:cTn id="34" presetID="14" presetClass="entr" presetSubtype="10" fill="hold" grpId="0" nodeType="withEffect">
                                  <p:stCondLst>
                                    <p:cond delay="0"/>
                                  </p:stCondLst>
                                  <p:childTnLst>
                                    <p:set>
                                      <p:cBhvr>
                                        <p:cTn id="35" dur="1" fill="hold">
                                          <p:stCondLst>
                                            <p:cond delay="0"/>
                                          </p:stCondLst>
                                        </p:cTn>
                                        <p:tgtEl>
                                          <p:spTgt spid="24"/>
                                        </p:tgtEl>
                                        <p:attrNameLst>
                                          <p:attrName>style.visibility</p:attrName>
                                        </p:attrNameLst>
                                      </p:cBhvr>
                                      <p:to>
                                        <p:strVal val="visible"/>
                                      </p:to>
                                    </p:set>
                                    <p:animEffect transition="in" filter="randombar(horizontal)">
                                      <p:cBhvr>
                                        <p:cTn id="36" dur="500"/>
                                        <p:tgtEl>
                                          <p:spTgt spid="24"/>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randombar(horizontal)">
                                      <p:cBhvr>
                                        <p:cTn id="39" dur="500"/>
                                        <p:tgtEl>
                                          <p:spTgt spid="25"/>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randombar(horizontal)">
                                      <p:cBhvr>
                                        <p:cTn id="42" dur="500"/>
                                        <p:tgtEl>
                                          <p:spTgt spid="26"/>
                                        </p:tgtEl>
                                      </p:cBhvr>
                                    </p:animEffect>
                                  </p:childTnLst>
                                </p:cTn>
                              </p:par>
                            </p:childTnLst>
                          </p:cTn>
                        </p:par>
                        <p:par>
                          <p:cTn id="43" fill="hold">
                            <p:stCondLst>
                              <p:cond delay="500"/>
                            </p:stCondLst>
                            <p:childTnLst>
                              <p:par>
                                <p:cTn id="44" presetID="2" presetClass="entr" presetSubtype="6" fill="hold" grpId="0" nodeType="after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additive="base">
                                        <p:cTn id="46" dur="500" fill="hold"/>
                                        <p:tgtEl>
                                          <p:spTgt spid="10"/>
                                        </p:tgtEl>
                                        <p:attrNameLst>
                                          <p:attrName>ppt_x</p:attrName>
                                        </p:attrNameLst>
                                      </p:cBhvr>
                                      <p:tavLst>
                                        <p:tav tm="0">
                                          <p:val>
                                            <p:strVal val="1+#ppt_w/2"/>
                                          </p:val>
                                        </p:tav>
                                        <p:tav tm="100000">
                                          <p:val>
                                            <p:strVal val="#ppt_x"/>
                                          </p:val>
                                        </p:tav>
                                      </p:tavLst>
                                    </p:anim>
                                    <p:anim calcmode="lin" valueType="num">
                                      <p:cBhvr additive="base">
                                        <p:cTn id="47" dur="500" fill="hold"/>
                                        <p:tgtEl>
                                          <p:spTgt spid="10"/>
                                        </p:tgtEl>
                                        <p:attrNameLst>
                                          <p:attrName>ppt_y</p:attrName>
                                        </p:attrNameLst>
                                      </p:cBhvr>
                                      <p:tavLst>
                                        <p:tav tm="0">
                                          <p:val>
                                            <p:strVal val="1+#ppt_h/2"/>
                                          </p:val>
                                        </p:tav>
                                        <p:tav tm="100000">
                                          <p:val>
                                            <p:strVal val="#ppt_y"/>
                                          </p:val>
                                        </p:tav>
                                      </p:tavLst>
                                    </p:anim>
                                  </p:childTnLst>
                                </p:cTn>
                              </p:par>
                            </p:childTnLst>
                          </p:cTn>
                        </p:par>
                        <p:par>
                          <p:cTn id="48" fill="hold">
                            <p:stCondLst>
                              <p:cond delay="1000"/>
                            </p:stCondLst>
                            <p:childTnLst>
                              <p:par>
                                <p:cTn id="49" presetID="47" presetClass="entr" presetSubtype="0" fill="hold" grpId="0" nodeType="afterEffect">
                                  <p:stCondLst>
                                    <p:cond delay="0"/>
                                  </p:stCondLst>
                                  <p:childTnLst>
                                    <p:set>
                                      <p:cBhvr>
                                        <p:cTn id="50" dur="1" fill="hold">
                                          <p:stCondLst>
                                            <p:cond delay="0"/>
                                          </p:stCondLst>
                                        </p:cTn>
                                        <p:tgtEl>
                                          <p:spTgt spid="12"/>
                                        </p:tgtEl>
                                        <p:attrNameLst>
                                          <p:attrName>style.visibility</p:attrName>
                                        </p:attrNameLst>
                                      </p:cBhvr>
                                      <p:to>
                                        <p:strVal val="visible"/>
                                      </p:to>
                                    </p:set>
                                    <p:animEffect transition="in" filter="fade">
                                      <p:cBhvr>
                                        <p:cTn id="51" dur="500"/>
                                        <p:tgtEl>
                                          <p:spTgt spid="12"/>
                                        </p:tgtEl>
                                      </p:cBhvr>
                                    </p:animEffect>
                                    <p:anim calcmode="lin" valueType="num">
                                      <p:cBhvr>
                                        <p:cTn id="52" dur="500" fill="hold"/>
                                        <p:tgtEl>
                                          <p:spTgt spid="12"/>
                                        </p:tgtEl>
                                        <p:attrNameLst>
                                          <p:attrName>ppt_x</p:attrName>
                                        </p:attrNameLst>
                                      </p:cBhvr>
                                      <p:tavLst>
                                        <p:tav tm="0">
                                          <p:val>
                                            <p:strVal val="#ppt_x"/>
                                          </p:val>
                                        </p:tav>
                                        <p:tav tm="100000">
                                          <p:val>
                                            <p:strVal val="#ppt_x"/>
                                          </p:val>
                                        </p:tav>
                                      </p:tavLst>
                                    </p:anim>
                                    <p:anim calcmode="lin" valueType="num">
                                      <p:cBhvr>
                                        <p:cTn id="53" dur="500" fill="hold"/>
                                        <p:tgtEl>
                                          <p:spTgt spid="12"/>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1"/>
                                        </p:tgtEl>
                                        <p:attrNameLst>
                                          <p:attrName>style.visibility</p:attrName>
                                        </p:attrNameLst>
                                      </p:cBhvr>
                                      <p:to>
                                        <p:strVal val="visible"/>
                                      </p:to>
                                    </p:set>
                                    <p:animEffect transition="in" filter="fade">
                                      <p:cBhvr>
                                        <p:cTn id="56" dur="500"/>
                                        <p:tgtEl>
                                          <p:spTgt spid="11"/>
                                        </p:tgtEl>
                                      </p:cBhvr>
                                    </p:animEffect>
                                    <p:anim calcmode="lin" valueType="num">
                                      <p:cBhvr>
                                        <p:cTn id="57" dur="500" fill="hold"/>
                                        <p:tgtEl>
                                          <p:spTgt spid="11"/>
                                        </p:tgtEl>
                                        <p:attrNameLst>
                                          <p:attrName>ppt_x</p:attrName>
                                        </p:attrNameLst>
                                      </p:cBhvr>
                                      <p:tavLst>
                                        <p:tav tm="0">
                                          <p:val>
                                            <p:strVal val="#ppt_x"/>
                                          </p:val>
                                        </p:tav>
                                        <p:tav tm="100000">
                                          <p:val>
                                            <p:strVal val="#ppt_x"/>
                                          </p:val>
                                        </p:tav>
                                      </p:tavLst>
                                    </p:anim>
                                    <p:anim calcmode="lin" valueType="num">
                                      <p:cBhvr>
                                        <p:cTn id="58" dur="500" fill="hold"/>
                                        <p:tgtEl>
                                          <p:spTgt spid="11"/>
                                        </p:tgtEl>
                                        <p:attrNameLst>
                                          <p:attrName>ppt_y</p:attrName>
                                        </p:attrNameLst>
                                      </p:cBhvr>
                                      <p:tavLst>
                                        <p:tav tm="0">
                                          <p:val>
                                            <p:strVal val="#ppt_y+.1"/>
                                          </p:val>
                                        </p:tav>
                                        <p:tav tm="100000">
                                          <p:val>
                                            <p:strVal val="#ppt_y"/>
                                          </p:val>
                                        </p:tav>
                                      </p:tavLst>
                                    </p:anim>
                                  </p:childTnLst>
                                </p:cTn>
                              </p:par>
                            </p:childTnLst>
                          </p:cTn>
                        </p:par>
                        <p:par>
                          <p:cTn id="59" fill="hold">
                            <p:stCondLst>
                              <p:cond delay="1500"/>
                            </p:stCondLst>
                            <p:childTnLst>
                              <p:par>
                                <p:cTn id="60" presetID="2" presetClass="entr" presetSubtype="6" fill="hold" grpId="0" nodeType="afterEffect">
                                  <p:stCondLst>
                                    <p:cond delay="0"/>
                                  </p:stCondLst>
                                  <p:childTnLst>
                                    <p:set>
                                      <p:cBhvr>
                                        <p:cTn id="61" dur="1" fill="hold">
                                          <p:stCondLst>
                                            <p:cond delay="0"/>
                                          </p:stCondLst>
                                        </p:cTn>
                                        <p:tgtEl>
                                          <p:spTgt spid="3"/>
                                        </p:tgtEl>
                                        <p:attrNameLst>
                                          <p:attrName>style.visibility</p:attrName>
                                        </p:attrNameLst>
                                      </p:cBhvr>
                                      <p:to>
                                        <p:strVal val="visible"/>
                                      </p:to>
                                    </p:set>
                                    <p:anim calcmode="lin" valueType="num">
                                      <p:cBhvr additive="base">
                                        <p:cTn id="62" dur="500" fill="hold"/>
                                        <p:tgtEl>
                                          <p:spTgt spid="3"/>
                                        </p:tgtEl>
                                        <p:attrNameLst>
                                          <p:attrName>ppt_x</p:attrName>
                                        </p:attrNameLst>
                                      </p:cBhvr>
                                      <p:tavLst>
                                        <p:tav tm="0">
                                          <p:val>
                                            <p:strVal val="1+#ppt_w/2"/>
                                          </p:val>
                                        </p:tav>
                                        <p:tav tm="100000">
                                          <p:val>
                                            <p:strVal val="#ppt_x"/>
                                          </p:val>
                                        </p:tav>
                                      </p:tavLst>
                                    </p:anim>
                                    <p:anim calcmode="lin" valueType="num">
                                      <p:cBhvr additive="base">
                                        <p:cTn id="63" dur="500" fill="hold"/>
                                        <p:tgtEl>
                                          <p:spTgt spid="3"/>
                                        </p:tgtEl>
                                        <p:attrNameLst>
                                          <p:attrName>ppt_y</p:attrName>
                                        </p:attrNameLst>
                                      </p:cBhvr>
                                      <p:tavLst>
                                        <p:tav tm="0">
                                          <p:val>
                                            <p:strVal val="1+#ppt_h/2"/>
                                          </p:val>
                                        </p:tav>
                                        <p:tav tm="100000">
                                          <p:val>
                                            <p:strVal val="#ppt_y"/>
                                          </p:val>
                                        </p:tav>
                                      </p:tavLst>
                                    </p:anim>
                                  </p:childTnLst>
                                </p:cTn>
                              </p:par>
                            </p:childTnLst>
                          </p:cTn>
                        </p:par>
                        <p:par>
                          <p:cTn id="64" fill="hold">
                            <p:stCondLst>
                              <p:cond delay="2000"/>
                            </p:stCondLst>
                            <p:childTnLst>
                              <p:par>
                                <p:cTn id="65" presetID="47" presetClass="entr" presetSubtype="0" fill="hold" grpId="0" nodeType="afterEffect">
                                  <p:stCondLst>
                                    <p:cond delay="0"/>
                                  </p:stCondLst>
                                  <p:childTnLst>
                                    <p:set>
                                      <p:cBhvr>
                                        <p:cTn id="66" dur="1" fill="hold">
                                          <p:stCondLst>
                                            <p:cond delay="0"/>
                                          </p:stCondLst>
                                        </p:cTn>
                                        <p:tgtEl>
                                          <p:spTgt spid="14"/>
                                        </p:tgtEl>
                                        <p:attrNameLst>
                                          <p:attrName>style.visibility</p:attrName>
                                        </p:attrNameLst>
                                      </p:cBhvr>
                                      <p:to>
                                        <p:strVal val="visible"/>
                                      </p:to>
                                    </p:set>
                                    <p:animEffect transition="in" filter="fade">
                                      <p:cBhvr>
                                        <p:cTn id="67" dur="500"/>
                                        <p:tgtEl>
                                          <p:spTgt spid="14"/>
                                        </p:tgtEl>
                                      </p:cBhvr>
                                    </p:animEffect>
                                    <p:anim calcmode="lin" valueType="num">
                                      <p:cBhvr>
                                        <p:cTn id="68" dur="500" fill="hold"/>
                                        <p:tgtEl>
                                          <p:spTgt spid="14"/>
                                        </p:tgtEl>
                                        <p:attrNameLst>
                                          <p:attrName>ppt_x</p:attrName>
                                        </p:attrNameLst>
                                      </p:cBhvr>
                                      <p:tavLst>
                                        <p:tav tm="0">
                                          <p:val>
                                            <p:strVal val="#ppt_x"/>
                                          </p:val>
                                        </p:tav>
                                        <p:tav tm="100000">
                                          <p:val>
                                            <p:strVal val="#ppt_x"/>
                                          </p:val>
                                        </p:tav>
                                      </p:tavLst>
                                    </p:anim>
                                    <p:anim calcmode="lin" valueType="num">
                                      <p:cBhvr>
                                        <p:cTn id="69" dur="500" fill="hold"/>
                                        <p:tgtEl>
                                          <p:spTgt spid="14"/>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13"/>
                                        </p:tgtEl>
                                        <p:attrNameLst>
                                          <p:attrName>style.visibility</p:attrName>
                                        </p:attrNameLst>
                                      </p:cBhvr>
                                      <p:to>
                                        <p:strVal val="visible"/>
                                      </p:to>
                                    </p:set>
                                    <p:animEffect transition="in" filter="fade">
                                      <p:cBhvr>
                                        <p:cTn id="72" dur="500"/>
                                        <p:tgtEl>
                                          <p:spTgt spid="13"/>
                                        </p:tgtEl>
                                      </p:cBhvr>
                                    </p:animEffect>
                                    <p:anim calcmode="lin" valueType="num">
                                      <p:cBhvr>
                                        <p:cTn id="73" dur="500" fill="hold"/>
                                        <p:tgtEl>
                                          <p:spTgt spid="13"/>
                                        </p:tgtEl>
                                        <p:attrNameLst>
                                          <p:attrName>ppt_x</p:attrName>
                                        </p:attrNameLst>
                                      </p:cBhvr>
                                      <p:tavLst>
                                        <p:tav tm="0">
                                          <p:val>
                                            <p:strVal val="#ppt_x"/>
                                          </p:val>
                                        </p:tav>
                                        <p:tav tm="100000">
                                          <p:val>
                                            <p:strVal val="#ppt_x"/>
                                          </p:val>
                                        </p:tav>
                                      </p:tavLst>
                                    </p:anim>
                                    <p:anim calcmode="lin" valueType="num">
                                      <p:cBhvr>
                                        <p:cTn id="74" dur="500" fill="hold"/>
                                        <p:tgtEl>
                                          <p:spTgt spid="13"/>
                                        </p:tgtEl>
                                        <p:attrNameLst>
                                          <p:attrName>ppt_y</p:attrName>
                                        </p:attrNameLst>
                                      </p:cBhvr>
                                      <p:tavLst>
                                        <p:tav tm="0">
                                          <p:val>
                                            <p:strVal val="#ppt_y+.1"/>
                                          </p:val>
                                        </p:tav>
                                        <p:tav tm="100000">
                                          <p:val>
                                            <p:strVal val="#ppt_y"/>
                                          </p:val>
                                        </p:tav>
                                      </p:tavLst>
                                    </p:anim>
                                  </p:childTnLst>
                                </p:cTn>
                              </p:par>
                              <p:par>
                                <p:cTn id="75" presetID="2" presetClass="entr" presetSubtype="6" fill="hold" grpId="0" nodeType="withEffect">
                                  <p:stCondLst>
                                    <p:cond delay="0"/>
                                  </p:stCondLst>
                                  <p:childTnLst>
                                    <p:set>
                                      <p:cBhvr>
                                        <p:cTn id="76" dur="1" fill="hold">
                                          <p:stCondLst>
                                            <p:cond delay="0"/>
                                          </p:stCondLst>
                                        </p:cTn>
                                        <p:tgtEl>
                                          <p:spTgt spid="4"/>
                                        </p:tgtEl>
                                        <p:attrNameLst>
                                          <p:attrName>style.visibility</p:attrName>
                                        </p:attrNameLst>
                                      </p:cBhvr>
                                      <p:to>
                                        <p:strVal val="visible"/>
                                      </p:to>
                                    </p:set>
                                    <p:anim calcmode="lin" valueType="num">
                                      <p:cBhvr additive="base">
                                        <p:cTn id="77" dur="500" fill="hold"/>
                                        <p:tgtEl>
                                          <p:spTgt spid="4"/>
                                        </p:tgtEl>
                                        <p:attrNameLst>
                                          <p:attrName>ppt_x</p:attrName>
                                        </p:attrNameLst>
                                      </p:cBhvr>
                                      <p:tavLst>
                                        <p:tav tm="0">
                                          <p:val>
                                            <p:strVal val="1+#ppt_w/2"/>
                                          </p:val>
                                        </p:tav>
                                        <p:tav tm="100000">
                                          <p:val>
                                            <p:strVal val="#ppt_x"/>
                                          </p:val>
                                        </p:tav>
                                      </p:tavLst>
                                    </p:anim>
                                    <p:anim calcmode="lin" valueType="num">
                                      <p:cBhvr additive="base">
                                        <p:cTn id="78" dur="500" fill="hold"/>
                                        <p:tgtEl>
                                          <p:spTgt spid="4"/>
                                        </p:tgtEl>
                                        <p:attrNameLst>
                                          <p:attrName>ppt_y</p:attrName>
                                        </p:attrNameLst>
                                      </p:cBhvr>
                                      <p:tavLst>
                                        <p:tav tm="0">
                                          <p:val>
                                            <p:strVal val="1+#ppt_h/2"/>
                                          </p:val>
                                        </p:tav>
                                        <p:tav tm="100000">
                                          <p:val>
                                            <p:strVal val="#ppt_y"/>
                                          </p:val>
                                        </p:tav>
                                      </p:tavLst>
                                    </p:anim>
                                  </p:childTnLst>
                                </p:cTn>
                              </p:par>
                              <p:par>
                                <p:cTn id="79" presetID="47" presetClass="entr" presetSubtype="0" fill="hold" grpId="0" nodeType="withEffect">
                                  <p:stCondLst>
                                    <p:cond delay="0"/>
                                  </p:stCondLst>
                                  <p:childTnLst>
                                    <p:set>
                                      <p:cBhvr>
                                        <p:cTn id="80" dur="1" fill="hold">
                                          <p:stCondLst>
                                            <p:cond delay="0"/>
                                          </p:stCondLst>
                                        </p:cTn>
                                        <p:tgtEl>
                                          <p:spTgt spid="16"/>
                                        </p:tgtEl>
                                        <p:attrNameLst>
                                          <p:attrName>style.visibility</p:attrName>
                                        </p:attrNameLst>
                                      </p:cBhvr>
                                      <p:to>
                                        <p:strVal val="visible"/>
                                      </p:to>
                                    </p:set>
                                    <p:animEffect transition="in" filter="fade">
                                      <p:cBhvr>
                                        <p:cTn id="81" dur="500"/>
                                        <p:tgtEl>
                                          <p:spTgt spid="16"/>
                                        </p:tgtEl>
                                      </p:cBhvr>
                                    </p:animEffect>
                                    <p:anim calcmode="lin" valueType="num">
                                      <p:cBhvr>
                                        <p:cTn id="82" dur="500" fill="hold"/>
                                        <p:tgtEl>
                                          <p:spTgt spid="16"/>
                                        </p:tgtEl>
                                        <p:attrNameLst>
                                          <p:attrName>ppt_x</p:attrName>
                                        </p:attrNameLst>
                                      </p:cBhvr>
                                      <p:tavLst>
                                        <p:tav tm="0">
                                          <p:val>
                                            <p:strVal val="#ppt_x"/>
                                          </p:val>
                                        </p:tav>
                                        <p:tav tm="100000">
                                          <p:val>
                                            <p:strVal val="#ppt_x"/>
                                          </p:val>
                                        </p:tav>
                                      </p:tavLst>
                                    </p:anim>
                                    <p:anim calcmode="lin" valueType="num">
                                      <p:cBhvr>
                                        <p:cTn id="83" dur="500" fill="hold"/>
                                        <p:tgtEl>
                                          <p:spTgt spid="16"/>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15"/>
                                        </p:tgtEl>
                                        <p:attrNameLst>
                                          <p:attrName>style.visibility</p:attrName>
                                        </p:attrNameLst>
                                      </p:cBhvr>
                                      <p:to>
                                        <p:strVal val="visible"/>
                                      </p:to>
                                    </p:set>
                                    <p:animEffect transition="in" filter="fade">
                                      <p:cBhvr>
                                        <p:cTn id="86" dur="500"/>
                                        <p:tgtEl>
                                          <p:spTgt spid="15"/>
                                        </p:tgtEl>
                                      </p:cBhvr>
                                    </p:animEffect>
                                    <p:anim calcmode="lin" valueType="num">
                                      <p:cBhvr>
                                        <p:cTn id="87" dur="500" fill="hold"/>
                                        <p:tgtEl>
                                          <p:spTgt spid="15"/>
                                        </p:tgtEl>
                                        <p:attrNameLst>
                                          <p:attrName>ppt_x</p:attrName>
                                        </p:attrNameLst>
                                      </p:cBhvr>
                                      <p:tavLst>
                                        <p:tav tm="0">
                                          <p:val>
                                            <p:strVal val="#ppt_x"/>
                                          </p:val>
                                        </p:tav>
                                        <p:tav tm="100000">
                                          <p:val>
                                            <p:strVal val="#ppt_x"/>
                                          </p:val>
                                        </p:tav>
                                      </p:tavLst>
                                    </p:anim>
                                    <p:anim calcmode="lin" valueType="num">
                                      <p:cBhvr>
                                        <p:cTn id="88"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10" grpId="0" animBg="1"/>
      <p:bldP spid="11" grpId="0"/>
      <p:bldP spid="12" grpId="0"/>
      <p:bldP spid="13" grpId="0"/>
      <p:bldP spid="14" grpId="0"/>
      <p:bldP spid="15" grpId="0"/>
      <p:bldP spid="16" grpId="0"/>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722294" y="197427"/>
            <a:ext cx="2031325" cy="369332"/>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出差及请休假管理</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 name="TextBox 692"/>
          <p:cNvSpPr txBox="1"/>
          <p:nvPr/>
        </p:nvSpPr>
        <p:spPr bwMode="auto">
          <a:xfrm>
            <a:off x="821581" y="2141192"/>
            <a:ext cx="1470863" cy="369332"/>
          </a:xfrm>
          <a:prstGeom prst="rect">
            <a:avLst/>
          </a:prstGeom>
          <a:noFill/>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fontAlgn="auto">
              <a:spcBef>
                <a:spcPts val="0"/>
              </a:spcBef>
              <a:spcAft>
                <a:spcPts val="0"/>
              </a:spcAft>
              <a:defRPr/>
            </a:pPr>
            <a:r>
              <a:rPr lang="zh-CN" altLang="en-US" spc="3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出差</a:t>
            </a:r>
            <a:endParaRPr lang="zh-CN" altLang="en-US" spc="3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 name="矩形 1"/>
          <p:cNvSpPr>
            <a:spLocks noChangeArrowheads="1"/>
          </p:cNvSpPr>
          <p:nvPr/>
        </p:nvSpPr>
        <p:spPr bwMode="auto">
          <a:xfrm>
            <a:off x="775515" y="2715766"/>
            <a:ext cx="1816265" cy="553998"/>
          </a:xfrm>
          <a:prstGeom prst="rect">
            <a:avLst/>
          </a:prstGeom>
          <a:noFill/>
          <a:ln>
            <a:noFill/>
          </a:ln>
        </p:spPr>
        <p:txBody>
          <a:bodyPr wrap="square">
            <a:spAutoFit/>
          </a:bodyPr>
          <a:lstStyle/>
          <a:p>
            <a:pPr>
              <a:lnSpc>
                <a:spcPct val="15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请及时在手机考勤系统上进行出差申请</a:t>
            </a:r>
            <a:endParaRPr lang="en-US" altLang="zh-CN" sz="10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TextBox 692"/>
          <p:cNvSpPr txBox="1"/>
          <p:nvPr/>
        </p:nvSpPr>
        <p:spPr bwMode="auto">
          <a:xfrm>
            <a:off x="2875845" y="2150252"/>
            <a:ext cx="1470863" cy="369332"/>
          </a:xfrm>
          <a:prstGeom prst="rect">
            <a:avLst/>
          </a:prstGeom>
          <a:noFill/>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fontAlgn="auto">
              <a:spcBef>
                <a:spcPts val="0"/>
              </a:spcBef>
              <a:spcAft>
                <a:spcPts val="0"/>
              </a:spcAft>
              <a:defRPr/>
            </a:pPr>
            <a:r>
              <a:rPr lang="zh-CN" altLang="en-US" spc="300" dirty="0" smtClean="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注意事项</a:t>
            </a:r>
            <a:endParaRPr lang="zh-CN" altLang="en-US" spc="3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2" name="TextBox 692"/>
          <p:cNvSpPr txBox="1"/>
          <p:nvPr/>
        </p:nvSpPr>
        <p:spPr bwMode="auto">
          <a:xfrm>
            <a:off x="4952381" y="2146356"/>
            <a:ext cx="1003736" cy="369332"/>
          </a:xfrm>
          <a:prstGeom prst="rect">
            <a:avLst/>
          </a:prstGeom>
          <a:noFill/>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fontAlgn="auto">
              <a:spcBef>
                <a:spcPts val="0"/>
              </a:spcBef>
              <a:spcAft>
                <a:spcPts val="0"/>
              </a:spcAft>
              <a:defRPr/>
            </a:pPr>
            <a:r>
              <a:rPr lang="zh-CN" altLang="en-US" spc="3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请休假</a:t>
            </a:r>
            <a:endParaRPr lang="zh-CN" altLang="en-US" spc="3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8" name="TextBox 692"/>
          <p:cNvSpPr txBox="1"/>
          <p:nvPr/>
        </p:nvSpPr>
        <p:spPr bwMode="auto">
          <a:xfrm>
            <a:off x="6804248" y="2141192"/>
            <a:ext cx="1470863" cy="369332"/>
          </a:xfrm>
          <a:prstGeom prst="rect">
            <a:avLst/>
          </a:prstGeom>
          <a:noFill/>
        </p:spPr>
        <p:txBody>
          <a:bodyPr wrap="square">
            <a:spAutoFit/>
          </a:bodyPr>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fontAlgn="auto">
              <a:spcBef>
                <a:spcPts val="0"/>
              </a:spcBef>
              <a:spcAft>
                <a:spcPts val="0"/>
              </a:spcAft>
              <a:defRPr/>
            </a:pPr>
            <a:r>
              <a:rPr lang="zh-CN" altLang="en-US" spc="3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rPr>
              <a:t>注意事项</a:t>
            </a:r>
            <a:endParaRPr lang="zh-CN" altLang="en-US" spc="3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9" name="矩形 1"/>
          <p:cNvSpPr>
            <a:spLocks noChangeArrowheads="1"/>
          </p:cNvSpPr>
          <p:nvPr/>
        </p:nvSpPr>
        <p:spPr bwMode="auto">
          <a:xfrm>
            <a:off x="2591780" y="2782879"/>
            <a:ext cx="2104017" cy="1680973"/>
          </a:xfrm>
          <a:prstGeom prst="rect">
            <a:avLst/>
          </a:prstGeom>
          <a:noFill/>
          <a:ln>
            <a:noFill/>
          </a:ln>
        </p:spPr>
        <p:txBody>
          <a:bodyPr wrap="square">
            <a:spAutoFit/>
          </a:bodyPr>
          <a:lstStyle/>
          <a:p>
            <a:pPr>
              <a:lnSpc>
                <a:spcPct val="15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*为防止考勤记录不全，请在</a:t>
            </a:r>
            <a:r>
              <a:rPr lang="en-US" altLang="zh-CN" sz="1000" dirty="0" smtClean="0">
                <a:solidFill>
                  <a:schemeClr val="tx1">
                    <a:lumMod val="75000"/>
                    <a:lumOff val="25000"/>
                  </a:schemeClr>
                </a:solidFill>
                <a:latin typeface="微软雅黑" panose="020B0503020204020204" pitchFamily="34" charset="-122"/>
                <a:ea typeface="微软雅黑" panose="020B0503020204020204" pitchFamily="34" charset="-122"/>
              </a:rPr>
              <a:t>OA</a:t>
            </a: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填完出差相关单据后，在手机考勤系统进行出差申请</a:t>
            </a:r>
            <a:endParaRPr lang="en-US" altLang="zh-CN" sz="10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*如出差申请的期限大于实际出差期限，请在提前返回公司工作时进行后面未出差时间的销假操作，否则系统将无法记录打卡时间</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0" name="矩形 1"/>
          <p:cNvSpPr>
            <a:spLocks noChangeArrowheads="1"/>
          </p:cNvSpPr>
          <p:nvPr/>
        </p:nvSpPr>
        <p:spPr bwMode="auto">
          <a:xfrm>
            <a:off x="4822688" y="2782879"/>
            <a:ext cx="1603691" cy="784830"/>
          </a:xfrm>
          <a:prstGeom prst="rect">
            <a:avLst/>
          </a:prstGeom>
          <a:noFill/>
          <a:ln>
            <a:noFill/>
          </a:ln>
        </p:spPr>
        <p:txBody>
          <a:bodyPr wrap="square">
            <a:spAutoFit/>
          </a:bodyPr>
          <a:lstStyle/>
          <a:p>
            <a:pPr>
              <a:lnSpc>
                <a:spcPct val="15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通过手机考勤系统，申请事假、病假、年假、产假和其他假期</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1" name="矩形 1"/>
          <p:cNvSpPr>
            <a:spLocks noChangeArrowheads="1"/>
          </p:cNvSpPr>
          <p:nvPr/>
        </p:nvSpPr>
        <p:spPr bwMode="auto">
          <a:xfrm>
            <a:off x="6553270" y="2781217"/>
            <a:ext cx="2012721" cy="1706880"/>
          </a:xfrm>
          <a:prstGeom prst="rect">
            <a:avLst/>
          </a:prstGeom>
          <a:noFill/>
          <a:ln>
            <a:noFill/>
          </a:ln>
        </p:spPr>
        <p:txBody>
          <a:bodyPr wrap="square">
            <a:spAutoFit/>
          </a:bodyPr>
          <a:lstStyle/>
          <a:p>
            <a:pPr>
              <a:lnSpc>
                <a:spcPct val="15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*关于请半天假和外出的情况下，请完成当天的签到和签退两次打卡</a:t>
            </a:r>
            <a:endParaRPr lang="en-US" altLang="zh-CN" sz="100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50000"/>
              </a:lnSpc>
            </a:pPr>
            <a:r>
              <a:rPr lang="zh-CN" altLang="en-US" sz="1000" dirty="0" smtClean="0">
                <a:solidFill>
                  <a:schemeClr val="tx1">
                    <a:lumMod val="75000"/>
                    <a:lumOff val="25000"/>
                  </a:schemeClr>
                </a:solidFill>
                <a:latin typeface="微软雅黑" panose="020B0503020204020204" pitchFamily="34" charset="-122"/>
                <a:ea typeface="微软雅黑" panose="020B0503020204020204" pitchFamily="34" charset="-122"/>
              </a:rPr>
              <a:t>*请病假、产假、婚假和陪产假的，请在假期申请时或之后提交相应的纸质证明到人力行政部备案，无提交者按事假处理</a:t>
            </a:r>
            <a:endPar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2" name="Freeform 171"/>
          <p:cNvSpPr>
            <a:spLocks noEditPoints="1"/>
          </p:cNvSpPr>
          <p:nvPr/>
        </p:nvSpPr>
        <p:spPr bwMode="auto">
          <a:xfrm>
            <a:off x="1151852" y="1312422"/>
            <a:ext cx="810323" cy="540098"/>
          </a:xfrm>
          <a:custGeom>
            <a:avLst/>
            <a:gdLst>
              <a:gd name="T0" fmla="*/ 169 w 169"/>
              <a:gd name="T1" fmla="*/ 40 h 145"/>
              <a:gd name="T2" fmla="*/ 169 w 169"/>
              <a:gd name="T3" fmla="*/ 76 h 145"/>
              <a:gd name="T4" fmla="*/ 0 w 169"/>
              <a:gd name="T5" fmla="*/ 76 h 145"/>
              <a:gd name="T6" fmla="*/ 0 w 169"/>
              <a:gd name="T7" fmla="*/ 40 h 145"/>
              <a:gd name="T8" fmla="*/ 4 w 169"/>
              <a:gd name="T9" fmla="*/ 29 h 145"/>
              <a:gd name="T10" fmla="*/ 15 w 169"/>
              <a:gd name="T11" fmla="*/ 24 h 145"/>
              <a:gd name="T12" fmla="*/ 48 w 169"/>
              <a:gd name="T13" fmla="*/ 24 h 145"/>
              <a:gd name="T14" fmla="*/ 48 w 169"/>
              <a:gd name="T15" fmla="*/ 9 h 145"/>
              <a:gd name="T16" fmla="*/ 51 w 169"/>
              <a:gd name="T17" fmla="*/ 3 h 145"/>
              <a:gd name="T18" fmla="*/ 57 w 169"/>
              <a:gd name="T19" fmla="*/ 0 h 145"/>
              <a:gd name="T20" fmla="*/ 112 w 169"/>
              <a:gd name="T21" fmla="*/ 0 h 145"/>
              <a:gd name="T22" fmla="*/ 118 w 169"/>
              <a:gd name="T23" fmla="*/ 3 h 145"/>
              <a:gd name="T24" fmla="*/ 121 w 169"/>
              <a:gd name="T25" fmla="*/ 9 h 145"/>
              <a:gd name="T26" fmla="*/ 121 w 169"/>
              <a:gd name="T27" fmla="*/ 24 h 145"/>
              <a:gd name="T28" fmla="*/ 154 w 169"/>
              <a:gd name="T29" fmla="*/ 24 h 145"/>
              <a:gd name="T30" fmla="*/ 165 w 169"/>
              <a:gd name="T31" fmla="*/ 29 h 145"/>
              <a:gd name="T32" fmla="*/ 169 w 169"/>
              <a:gd name="T33" fmla="*/ 40 h 145"/>
              <a:gd name="T34" fmla="*/ 169 w 169"/>
              <a:gd name="T35" fmla="*/ 85 h 145"/>
              <a:gd name="T36" fmla="*/ 169 w 169"/>
              <a:gd name="T37" fmla="*/ 130 h 145"/>
              <a:gd name="T38" fmla="*/ 165 w 169"/>
              <a:gd name="T39" fmla="*/ 141 h 145"/>
              <a:gd name="T40" fmla="*/ 154 w 169"/>
              <a:gd name="T41" fmla="*/ 145 h 145"/>
              <a:gd name="T42" fmla="*/ 15 w 169"/>
              <a:gd name="T43" fmla="*/ 145 h 145"/>
              <a:gd name="T44" fmla="*/ 4 w 169"/>
              <a:gd name="T45" fmla="*/ 141 h 145"/>
              <a:gd name="T46" fmla="*/ 0 w 169"/>
              <a:gd name="T47" fmla="*/ 130 h 145"/>
              <a:gd name="T48" fmla="*/ 0 w 169"/>
              <a:gd name="T49" fmla="*/ 85 h 145"/>
              <a:gd name="T50" fmla="*/ 63 w 169"/>
              <a:gd name="T51" fmla="*/ 85 h 145"/>
              <a:gd name="T52" fmla="*/ 63 w 169"/>
              <a:gd name="T53" fmla="*/ 100 h 145"/>
              <a:gd name="T54" fmla="*/ 65 w 169"/>
              <a:gd name="T55" fmla="*/ 104 h 145"/>
              <a:gd name="T56" fmla="*/ 69 w 169"/>
              <a:gd name="T57" fmla="*/ 106 h 145"/>
              <a:gd name="T58" fmla="*/ 100 w 169"/>
              <a:gd name="T59" fmla="*/ 106 h 145"/>
              <a:gd name="T60" fmla="*/ 104 w 169"/>
              <a:gd name="T61" fmla="*/ 104 h 145"/>
              <a:gd name="T62" fmla="*/ 106 w 169"/>
              <a:gd name="T63" fmla="*/ 100 h 145"/>
              <a:gd name="T64" fmla="*/ 106 w 169"/>
              <a:gd name="T65" fmla="*/ 85 h 145"/>
              <a:gd name="T66" fmla="*/ 169 w 169"/>
              <a:gd name="T67" fmla="*/ 85 h 145"/>
              <a:gd name="T68" fmla="*/ 60 w 169"/>
              <a:gd name="T69" fmla="*/ 24 h 145"/>
              <a:gd name="T70" fmla="*/ 109 w 169"/>
              <a:gd name="T71" fmla="*/ 24 h 145"/>
              <a:gd name="T72" fmla="*/ 109 w 169"/>
              <a:gd name="T73" fmla="*/ 12 h 145"/>
              <a:gd name="T74" fmla="*/ 60 w 169"/>
              <a:gd name="T75" fmla="*/ 12 h 145"/>
              <a:gd name="T76" fmla="*/ 60 w 169"/>
              <a:gd name="T77" fmla="*/ 24 h 145"/>
              <a:gd name="T78" fmla="*/ 97 w 169"/>
              <a:gd name="T79" fmla="*/ 85 h 145"/>
              <a:gd name="T80" fmla="*/ 97 w 169"/>
              <a:gd name="T81" fmla="*/ 97 h 145"/>
              <a:gd name="T82" fmla="*/ 72 w 169"/>
              <a:gd name="T83" fmla="*/ 97 h 145"/>
              <a:gd name="T84" fmla="*/ 72 w 169"/>
              <a:gd name="T85" fmla="*/ 85 h 145"/>
              <a:gd name="T86" fmla="*/ 97 w 169"/>
              <a:gd name="T87" fmla="*/ 8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9" h="145">
                <a:moveTo>
                  <a:pt x="169" y="40"/>
                </a:moveTo>
                <a:cubicBezTo>
                  <a:pt x="169" y="76"/>
                  <a:pt x="169" y="76"/>
                  <a:pt x="169" y="76"/>
                </a:cubicBezTo>
                <a:cubicBezTo>
                  <a:pt x="0" y="76"/>
                  <a:pt x="0" y="76"/>
                  <a:pt x="0" y="76"/>
                </a:cubicBezTo>
                <a:cubicBezTo>
                  <a:pt x="0" y="40"/>
                  <a:pt x="0" y="40"/>
                  <a:pt x="0" y="40"/>
                </a:cubicBezTo>
                <a:cubicBezTo>
                  <a:pt x="0" y="35"/>
                  <a:pt x="1" y="32"/>
                  <a:pt x="4" y="29"/>
                </a:cubicBezTo>
                <a:cubicBezTo>
                  <a:pt x="7" y="26"/>
                  <a:pt x="11" y="24"/>
                  <a:pt x="15" y="24"/>
                </a:cubicBezTo>
                <a:cubicBezTo>
                  <a:pt x="48" y="24"/>
                  <a:pt x="48" y="24"/>
                  <a:pt x="48" y="24"/>
                </a:cubicBezTo>
                <a:cubicBezTo>
                  <a:pt x="48" y="9"/>
                  <a:pt x="48" y="9"/>
                  <a:pt x="48" y="9"/>
                </a:cubicBezTo>
                <a:cubicBezTo>
                  <a:pt x="48" y="7"/>
                  <a:pt x="49" y="5"/>
                  <a:pt x="51" y="3"/>
                </a:cubicBezTo>
                <a:cubicBezTo>
                  <a:pt x="53" y="1"/>
                  <a:pt x="55" y="0"/>
                  <a:pt x="57" y="0"/>
                </a:cubicBezTo>
                <a:cubicBezTo>
                  <a:pt x="112" y="0"/>
                  <a:pt x="112" y="0"/>
                  <a:pt x="112" y="0"/>
                </a:cubicBezTo>
                <a:cubicBezTo>
                  <a:pt x="114" y="0"/>
                  <a:pt x="116" y="1"/>
                  <a:pt x="118" y="3"/>
                </a:cubicBezTo>
                <a:cubicBezTo>
                  <a:pt x="120" y="5"/>
                  <a:pt x="121" y="7"/>
                  <a:pt x="121" y="9"/>
                </a:cubicBezTo>
                <a:cubicBezTo>
                  <a:pt x="121" y="24"/>
                  <a:pt x="121" y="24"/>
                  <a:pt x="121" y="24"/>
                </a:cubicBezTo>
                <a:cubicBezTo>
                  <a:pt x="154" y="24"/>
                  <a:pt x="154" y="24"/>
                  <a:pt x="154" y="24"/>
                </a:cubicBezTo>
                <a:cubicBezTo>
                  <a:pt x="158" y="24"/>
                  <a:pt x="162" y="26"/>
                  <a:pt x="165" y="29"/>
                </a:cubicBezTo>
                <a:cubicBezTo>
                  <a:pt x="168" y="32"/>
                  <a:pt x="169" y="35"/>
                  <a:pt x="169" y="40"/>
                </a:cubicBezTo>
                <a:close/>
                <a:moveTo>
                  <a:pt x="169" y="85"/>
                </a:moveTo>
                <a:cubicBezTo>
                  <a:pt x="169" y="130"/>
                  <a:pt x="169" y="130"/>
                  <a:pt x="169" y="130"/>
                </a:cubicBezTo>
                <a:cubicBezTo>
                  <a:pt x="169" y="134"/>
                  <a:pt x="168" y="138"/>
                  <a:pt x="165" y="141"/>
                </a:cubicBezTo>
                <a:cubicBezTo>
                  <a:pt x="162" y="144"/>
                  <a:pt x="158" y="145"/>
                  <a:pt x="154" y="145"/>
                </a:cubicBezTo>
                <a:cubicBezTo>
                  <a:pt x="15" y="145"/>
                  <a:pt x="15" y="145"/>
                  <a:pt x="15" y="145"/>
                </a:cubicBezTo>
                <a:cubicBezTo>
                  <a:pt x="11" y="145"/>
                  <a:pt x="7" y="144"/>
                  <a:pt x="4" y="141"/>
                </a:cubicBezTo>
                <a:cubicBezTo>
                  <a:pt x="1" y="138"/>
                  <a:pt x="0" y="134"/>
                  <a:pt x="0" y="130"/>
                </a:cubicBezTo>
                <a:cubicBezTo>
                  <a:pt x="0" y="85"/>
                  <a:pt x="0" y="85"/>
                  <a:pt x="0" y="85"/>
                </a:cubicBezTo>
                <a:cubicBezTo>
                  <a:pt x="63" y="85"/>
                  <a:pt x="63" y="85"/>
                  <a:pt x="63" y="85"/>
                </a:cubicBezTo>
                <a:cubicBezTo>
                  <a:pt x="63" y="100"/>
                  <a:pt x="63" y="100"/>
                  <a:pt x="63" y="100"/>
                </a:cubicBezTo>
                <a:cubicBezTo>
                  <a:pt x="63" y="102"/>
                  <a:pt x="64" y="103"/>
                  <a:pt x="65" y="104"/>
                </a:cubicBezTo>
                <a:cubicBezTo>
                  <a:pt x="66" y="106"/>
                  <a:pt x="68" y="106"/>
                  <a:pt x="69" y="106"/>
                </a:cubicBezTo>
                <a:cubicBezTo>
                  <a:pt x="100" y="106"/>
                  <a:pt x="100" y="106"/>
                  <a:pt x="100" y="106"/>
                </a:cubicBezTo>
                <a:cubicBezTo>
                  <a:pt x="101" y="106"/>
                  <a:pt x="103" y="106"/>
                  <a:pt x="104" y="104"/>
                </a:cubicBezTo>
                <a:cubicBezTo>
                  <a:pt x="105" y="103"/>
                  <a:pt x="106" y="102"/>
                  <a:pt x="106" y="100"/>
                </a:cubicBezTo>
                <a:cubicBezTo>
                  <a:pt x="106" y="85"/>
                  <a:pt x="106" y="85"/>
                  <a:pt x="106" y="85"/>
                </a:cubicBezTo>
                <a:lnTo>
                  <a:pt x="169" y="85"/>
                </a:lnTo>
                <a:close/>
                <a:moveTo>
                  <a:pt x="60" y="24"/>
                </a:moveTo>
                <a:cubicBezTo>
                  <a:pt x="109" y="24"/>
                  <a:pt x="109" y="24"/>
                  <a:pt x="109" y="24"/>
                </a:cubicBezTo>
                <a:cubicBezTo>
                  <a:pt x="109" y="12"/>
                  <a:pt x="109" y="12"/>
                  <a:pt x="109" y="12"/>
                </a:cubicBezTo>
                <a:cubicBezTo>
                  <a:pt x="60" y="12"/>
                  <a:pt x="60" y="12"/>
                  <a:pt x="60" y="12"/>
                </a:cubicBezTo>
                <a:lnTo>
                  <a:pt x="60" y="24"/>
                </a:lnTo>
                <a:close/>
                <a:moveTo>
                  <a:pt x="97" y="85"/>
                </a:moveTo>
                <a:cubicBezTo>
                  <a:pt x="97" y="97"/>
                  <a:pt x="97" y="97"/>
                  <a:pt x="97" y="97"/>
                </a:cubicBezTo>
                <a:cubicBezTo>
                  <a:pt x="72" y="97"/>
                  <a:pt x="72" y="97"/>
                  <a:pt x="72" y="97"/>
                </a:cubicBezTo>
                <a:cubicBezTo>
                  <a:pt x="72" y="85"/>
                  <a:pt x="72" y="85"/>
                  <a:pt x="72" y="85"/>
                </a:cubicBezTo>
                <a:lnTo>
                  <a:pt x="97" y="85"/>
                </a:lnTo>
                <a:close/>
              </a:path>
            </a:pathLst>
          </a:custGeom>
          <a:solidFill>
            <a:srgbClr val="FF9999"/>
          </a:solidFill>
          <a:ln>
            <a:noFill/>
          </a:ln>
        </p:spPr>
        <p:txBody>
          <a:bodyPr vert="horz" wrap="square" lIns="91440" tIns="45720" rIns="91440" bIns="45720" numCol="1" anchor="t" anchorCtr="0" compatLnSpc="1"/>
          <a:lstStyle/>
          <a:p>
            <a:pPr marL="0" marR="0" lvl="0" indent="0" defTabSz="1536065" eaLnBrk="1" fontAlgn="auto" latinLnBrk="0" hangingPunct="1">
              <a:lnSpc>
                <a:spcPct val="100000"/>
              </a:lnSpc>
              <a:spcBef>
                <a:spcPts val="0"/>
              </a:spcBef>
              <a:spcAft>
                <a:spcPts val="0"/>
              </a:spcAft>
              <a:buClrTx/>
              <a:buSzTx/>
              <a:buFontTx/>
              <a:buNone/>
              <a:defRPr/>
            </a:pPr>
            <a:endParaRPr kumimoji="0" lang="en-US" sz="3025" b="0" i="0" u="none" strike="noStrike" kern="0" cap="none" spc="0" normalizeH="0" baseline="0" noProof="0" smtClean="0">
              <a:ln>
                <a:noFill/>
              </a:ln>
              <a:solidFill>
                <a:prstClr val="black"/>
              </a:solidFill>
              <a:effectLst/>
              <a:uLnTx/>
              <a:uFillTx/>
            </a:endParaRPr>
          </a:p>
        </p:txBody>
      </p:sp>
      <p:sp>
        <p:nvSpPr>
          <p:cNvPr id="23" name="Freeform 111"/>
          <p:cNvSpPr>
            <a:spLocks noEditPoints="1"/>
          </p:cNvSpPr>
          <p:nvPr/>
        </p:nvSpPr>
        <p:spPr bwMode="auto">
          <a:xfrm>
            <a:off x="3179805" y="1312422"/>
            <a:ext cx="630679" cy="574535"/>
          </a:xfrm>
          <a:custGeom>
            <a:avLst/>
            <a:gdLst>
              <a:gd name="T0" fmla="*/ 96 w 171"/>
              <a:gd name="T1" fmla="*/ 7 h 158"/>
              <a:gd name="T2" fmla="*/ 169 w 171"/>
              <a:gd name="T3" fmla="*/ 140 h 158"/>
              <a:gd name="T4" fmla="*/ 169 w 171"/>
              <a:gd name="T5" fmla="*/ 152 h 158"/>
              <a:gd name="T6" fmla="*/ 164 w 171"/>
              <a:gd name="T7" fmla="*/ 156 h 158"/>
              <a:gd name="T8" fmla="*/ 158 w 171"/>
              <a:gd name="T9" fmla="*/ 158 h 158"/>
              <a:gd name="T10" fmla="*/ 13 w 171"/>
              <a:gd name="T11" fmla="*/ 158 h 158"/>
              <a:gd name="T12" fmla="*/ 7 w 171"/>
              <a:gd name="T13" fmla="*/ 156 h 158"/>
              <a:gd name="T14" fmla="*/ 3 w 171"/>
              <a:gd name="T15" fmla="*/ 152 h 158"/>
              <a:gd name="T16" fmla="*/ 3 w 171"/>
              <a:gd name="T17" fmla="*/ 140 h 158"/>
              <a:gd name="T18" fmla="*/ 75 w 171"/>
              <a:gd name="T19" fmla="*/ 7 h 158"/>
              <a:gd name="T20" fmla="*/ 80 w 171"/>
              <a:gd name="T21" fmla="*/ 2 h 158"/>
              <a:gd name="T22" fmla="*/ 86 w 171"/>
              <a:gd name="T23" fmla="*/ 0 h 158"/>
              <a:gd name="T24" fmla="*/ 92 w 171"/>
              <a:gd name="T25" fmla="*/ 2 h 158"/>
              <a:gd name="T26" fmla="*/ 96 w 171"/>
              <a:gd name="T27" fmla="*/ 7 h 158"/>
              <a:gd name="T28" fmla="*/ 98 w 171"/>
              <a:gd name="T29" fmla="*/ 95 h 158"/>
              <a:gd name="T30" fmla="*/ 99 w 171"/>
              <a:gd name="T31" fmla="*/ 51 h 158"/>
              <a:gd name="T32" fmla="*/ 99 w 171"/>
              <a:gd name="T33" fmla="*/ 50 h 158"/>
              <a:gd name="T34" fmla="*/ 96 w 171"/>
              <a:gd name="T35" fmla="*/ 49 h 158"/>
              <a:gd name="T36" fmla="*/ 75 w 171"/>
              <a:gd name="T37" fmla="*/ 49 h 158"/>
              <a:gd name="T38" fmla="*/ 73 w 171"/>
              <a:gd name="T39" fmla="*/ 50 h 158"/>
              <a:gd name="T40" fmla="*/ 72 w 171"/>
              <a:gd name="T41" fmla="*/ 52 h 158"/>
              <a:gd name="T42" fmla="*/ 74 w 171"/>
              <a:gd name="T43" fmla="*/ 95 h 158"/>
              <a:gd name="T44" fmla="*/ 75 w 171"/>
              <a:gd name="T45" fmla="*/ 96 h 158"/>
              <a:gd name="T46" fmla="*/ 77 w 171"/>
              <a:gd name="T47" fmla="*/ 97 h 158"/>
              <a:gd name="T48" fmla="*/ 95 w 171"/>
              <a:gd name="T49" fmla="*/ 97 h 158"/>
              <a:gd name="T50" fmla="*/ 97 w 171"/>
              <a:gd name="T51" fmla="*/ 96 h 158"/>
              <a:gd name="T52" fmla="*/ 98 w 171"/>
              <a:gd name="T53" fmla="*/ 95 h 158"/>
              <a:gd name="T54" fmla="*/ 98 w 171"/>
              <a:gd name="T55" fmla="*/ 130 h 158"/>
              <a:gd name="T56" fmla="*/ 98 w 171"/>
              <a:gd name="T57" fmla="*/ 112 h 158"/>
              <a:gd name="T58" fmla="*/ 97 w 171"/>
              <a:gd name="T59" fmla="*/ 110 h 158"/>
              <a:gd name="T60" fmla="*/ 95 w 171"/>
              <a:gd name="T61" fmla="*/ 109 h 158"/>
              <a:gd name="T62" fmla="*/ 77 w 171"/>
              <a:gd name="T63" fmla="*/ 109 h 158"/>
              <a:gd name="T64" fmla="*/ 75 w 171"/>
              <a:gd name="T65" fmla="*/ 110 h 158"/>
              <a:gd name="T66" fmla="*/ 74 w 171"/>
              <a:gd name="T67" fmla="*/ 112 h 158"/>
              <a:gd name="T68" fmla="*/ 74 w 171"/>
              <a:gd name="T69" fmla="*/ 130 h 158"/>
              <a:gd name="T70" fmla="*/ 75 w 171"/>
              <a:gd name="T71" fmla="*/ 132 h 158"/>
              <a:gd name="T72" fmla="*/ 77 w 171"/>
              <a:gd name="T73" fmla="*/ 133 h 158"/>
              <a:gd name="T74" fmla="*/ 95 w 171"/>
              <a:gd name="T75" fmla="*/ 133 h 158"/>
              <a:gd name="T76" fmla="*/ 97 w 171"/>
              <a:gd name="T77" fmla="*/ 132 h 158"/>
              <a:gd name="T78" fmla="*/ 98 w 171"/>
              <a:gd name="T79" fmla="*/ 13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1" h="158">
                <a:moveTo>
                  <a:pt x="96" y="7"/>
                </a:moveTo>
                <a:cubicBezTo>
                  <a:pt x="169" y="140"/>
                  <a:pt x="169" y="140"/>
                  <a:pt x="169" y="140"/>
                </a:cubicBezTo>
                <a:cubicBezTo>
                  <a:pt x="171" y="144"/>
                  <a:pt x="171" y="148"/>
                  <a:pt x="169" y="152"/>
                </a:cubicBezTo>
                <a:cubicBezTo>
                  <a:pt x="168" y="153"/>
                  <a:pt x="166" y="155"/>
                  <a:pt x="164" y="156"/>
                </a:cubicBezTo>
                <a:cubicBezTo>
                  <a:pt x="163" y="157"/>
                  <a:pt x="161" y="158"/>
                  <a:pt x="158" y="158"/>
                </a:cubicBezTo>
                <a:cubicBezTo>
                  <a:pt x="13" y="158"/>
                  <a:pt x="13" y="158"/>
                  <a:pt x="13" y="158"/>
                </a:cubicBezTo>
                <a:cubicBezTo>
                  <a:pt x="11" y="158"/>
                  <a:pt x="9" y="157"/>
                  <a:pt x="7" y="156"/>
                </a:cubicBezTo>
                <a:cubicBezTo>
                  <a:pt x="5" y="155"/>
                  <a:pt x="4" y="153"/>
                  <a:pt x="3" y="152"/>
                </a:cubicBezTo>
                <a:cubicBezTo>
                  <a:pt x="1" y="148"/>
                  <a:pt x="0" y="144"/>
                  <a:pt x="3" y="140"/>
                </a:cubicBezTo>
                <a:cubicBezTo>
                  <a:pt x="75" y="7"/>
                  <a:pt x="75" y="7"/>
                  <a:pt x="75" y="7"/>
                </a:cubicBezTo>
                <a:cubicBezTo>
                  <a:pt x="76" y="5"/>
                  <a:pt x="78" y="3"/>
                  <a:pt x="80" y="2"/>
                </a:cubicBezTo>
                <a:cubicBezTo>
                  <a:pt x="82" y="1"/>
                  <a:pt x="84" y="0"/>
                  <a:pt x="86" y="0"/>
                </a:cubicBezTo>
                <a:cubicBezTo>
                  <a:pt x="88" y="0"/>
                  <a:pt x="90" y="1"/>
                  <a:pt x="92" y="2"/>
                </a:cubicBezTo>
                <a:cubicBezTo>
                  <a:pt x="94" y="3"/>
                  <a:pt x="95" y="5"/>
                  <a:pt x="96" y="7"/>
                </a:cubicBezTo>
                <a:close/>
                <a:moveTo>
                  <a:pt x="98" y="95"/>
                </a:moveTo>
                <a:cubicBezTo>
                  <a:pt x="99" y="51"/>
                  <a:pt x="99" y="51"/>
                  <a:pt x="99" y="51"/>
                </a:cubicBezTo>
                <a:cubicBezTo>
                  <a:pt x="99" y="51"/>
                  <a:pt x="99" y="50"/>
                  <a:pt x="99" y="50"/>
                </a:cubicBezTo>
                <a:cubicBezTo>
                  <a:pt x="98" y="49"/>
                  <a:pt x="97" y="49"/>
                  <a:pt x="96" y="49"/>
                </a:cubicBezTo>
                <a:cubicBezTo>
                  <a:pt x="75" y="49"/>
                  <a:pt x="75" y="49"/>
                  <a:pt x="75" y="49"/>
                </a:cubicBezTo>
                <a:cubicBezTo>
                  <a:pt x="75" y="49"/>
                  <a:pt x="74" y="49"/>
                  <a:pt x="73" y="50"/>
                </a:cubicBezTo>
                <a:cubicBezTo>
                  <a:pt x="73" y="50"/>
                  <a:pt x="72" y="51"/>
                  <a:pt x="72" y="52"/>
                </a:cubicBezTo>
                <a:cubicBezTo>
                  <a:pt x="74" y="95"/>
                  <a:pt x="74" y="95"/>
                  <a:pt x="74" y="95"/>
                </a:cubicBezTo>
                <a:cubicBezTo>
                  <a:pt x="74" y="96"/>
                  <a:pt x="74" y="96"/>
                  <a:pt x="75" y="96"/>
                </a:cubicBezTo>
                <a:cubicBezTo>
                  <a:pt x="75" y="97"/>
                  <a:pt x="76" y="97"/>
                  <a:pt x="77" y="97"/>
                </a:cubicBezTo>
                <a:cubicBezTo>
                  <a:pt x="95" y="97"/>
                  <a:pt x="95" y="97"/>
                  <a:pt x="95" y="97"/>
                </a:cubicBezTo>
                <a:cubicBezTo>
                  <a:pt x="95" y="97"/>
                  <a:pt x="96" y="97"/>
                  <a:pt x="97" y="96"/>
                </a:cubicBezTo>
                <a:cubicBezTo>
                  <a:pt x="97" y="96"/>
                  <a:pt x="98" y="96"/>
                  <a:pt x="98" y="95"/>
                </a:cubicBezTo>
                <a:close/>
                <a:moveTo>
                  <a:pt x="98" y="130"/>
                </a:moveTo>
                <a:cubicBezTo>
                  <a:pt x="98" y="112"/>
                  <a:pt x="98" y="112"/>
                  <a:pt x="98" y="112"/>
                </a:cubicBezTo>
                <a:cubicBezTo>
                  <a:pt x="98" y="111"/>
                  <a:pt x="98" y="111"/>
                  <a:pt x="97" y="110"/>
                </a:cubicBezTo>
                <a:cubicBezTo>
                  <a:pt x="96" y="109"/>
                  <a:pt x="96" y="109"/>
                  <a:pt x="95" y="109"/>
                </a:cubicBezTo>
                <a:cubicBezTo>
                  <a:pt x="77" y="109"/>
                  <a:pt x="77" y="109"/>
                  <a:pt x="77" y="109"/>
                </a:cubicBezTo>
                <a:cubicBezTo>
                  <a:pt x="76" y="109"/>
                  <a:pt x="75" y="109"/>
                  <a:pt x="75" y="110"/>
                </a:cubicBezTo>
                <a:cubicBezTo>
                  <a:pt x="74" y="111"/>
                  <a:pt x="74" y="111"/>
                  <a:pt x="74" y="112"/>
                </a:cubicBezTo>
                <a:cubicBezTo>
                  <a:pt x="74" y="130"/>
                  <a:pt x="74" y="130"/>
                  <a:pt x="74" y="130"/>
                </a:cubicBezTo>
                <a:cubicBezTo>
                  <a:pt x="74" y="131"/>
                  <a:pt x="74" y="132"/>
                  <a:pt x="75" y="132"/>
                </a:cubicBezTo>
                <a:cubicBezTo>
                  <a:pt x="75" y="133"/>
                  <a:pt x="76" y="133"/>
                  <a:pt x="77" y="133"/>
                </a:cubicBezTo>
                <a:cubicBezTo>
                  <a:pt x="95" y="133"/>
                  <a:pt x="95" y="133"/>
                  <a:pt x="95" y="133"/>
                </a:cubicBezTo>
                <a:cubicBezTo>
                  <a:pt x="96" y="133"/>
                  <a:pt x="96" y="133"/>
                  <a:pt x="97" y="132"/>
                </a:cubicBezTo>
                <a:cubicBezTo>
                  <a:pt x="98" y="132"/>
                  <a:pt x="98" y="131"/>
                  <a:pt x="98" y="130"/>
                </a:cubicBezTo>
                <a:close/>
              </a:path>
            </a:pathLst>
          </a:custGeom>
          <a:solidFill>
            <a:srgbClr val="31859C"/>
          </a:solidFill>
          <a:ln>
            <a:noFill/>
          </a:ln>
        </p:spPr>
        <p:txBody>
          <a:bodyPr vert="horz" wrap="square" lIns="91440" tIns="45720" rIns="91440" bIns="45720" numCol="1" anchor="t" anchorCtr="0" compatLnSpc="1"/>
          <a:lstStyle/>
          <a:p>
            <a:pPr marL="0" marR="0" lvl="0" indent="0" defTabSz="1536065" eaLnBrk="1" fontAlgn="auto" latinLnBrk="0" hangingPunct="1">
              <a:lnSpc>
                <a:spcPct val="100000"/>
              </a:lnSpc>
              <a:spcBef>
                <a:spcPts val="0"/>
              </a:spcBef>
              <a:spcAft>
                <a:spcPts val="0"/>
              </a:spcAft>
              <a:buClrTx/>
              <a:buSzTx/>
              <a:buFontTx/>
              <a:buNone/>
              <a:defRPr/>
            </a:pPr>
            <a:endParaRPr kumimoji="0" lang="en-US" sz="3025" b="0" i="0" u="none" strike="noStrike" kern="0" cap="none" spc="0" normalizeH="0" baseline="0" noProof="0" smtClean="0">
              <a:ln>
                <a:noFill/>
              </a:ln>
              <a:solidFill>
                <a:prstClr val="black"/>
              </a:solidFill>
              <a:effectLst/>
              <a:uLnTx/>
              <a:uFillTx/>
            </a:endParaRPr>
          </a:p>
        </p:txBody>
      </p:sp>
      <p:sp>
        <p:nvSpPr>
          <p:cNvPr id="24" name="Freeform 111"/>
          <p:cNvSpPr>
            <a:spLocks noEditPoints="1"/>
          </p:cNvSpPr>
          <p:nvPr/>
        </p:nvSpPr>
        <p:spPr bwMode="auto">
          <a:xfrm>
            <a:off x="7236296" y="1312422"/>
            <a:ext cx="648072" cy="574535"/>
          </a:xfrm>
          <a:custGeom>
            <a:avLst/>
            <a:gdLst>
              <a:gd name="T0" fmla="*/ 96 w 171"/>
              <a:gd name="T1" fmla="*/ 7 h 158"/>
              <a:gd name="T2" fmla="*/ 169 w 171"/>
              <a:gd name="T3" fmla="*/ 140 h 158"/>
              <a:gd name="T4" fmla="*/ 169 w 171"/>
              <a:gd name="T5" fmla="*/ 152 h 158"/>
              <a:gd name="T6" fmla="*/ 164 w 171"/>
              <a:gd name="T7" fmla="*/ 156 h 158"/>
              <a:gd name="T8" fmla="*/ 158 w 171"/>
              <a:gd name="T9" fmla="*/ 158 h 158"/>
              <a:gd name="T10" fmla="*/ 13 w 171"/>
              <a:gd name="T11" fmla="*/ 158 h 158"/>
              <a:gd name="T12" fmla="*/ 7 w 171"/>
              <a:gd name="T13" fmla="*/ 156 h 158"/>
              <a:gd name="T14" fmla="*/ 3 w 171"/>
              <a:gd name="T15" fmla="*/ 152 h 158"/>
              <a:gd name="T16" fmla="*/ 3 w 171"/>
              <a:gd name="T17" fmla="*/ 140 h 158"/>
              <a:gd name="T18" fmla="*/ 75 w 171"/>
              <a:gd name="T19" fmla="*/ 7 h 158"/>
              <a:gd name="T20" fmla="*/ 80 w 171"/>
              <a:gd name="T21" fmla="*/ 2 h 158"/>
              <a:gd name="T22" fmla="*/ 86 w 171"/>
              <a:gd name="T23" fmla="*/ 0 h 158"/>
              <a:gd name="T24" fmla="*/ 92 w 171"/>
              <a:gd name="T25" fmla="*/ 2 h 158"/>
              <a:gd name="T26" fmla="*/ 96 w 171"/>
              <a:gd name="T27" fmla="*/ 7 h 158"/>
              <a:gd name="T28" fmla="*/ 98 w 171"/>
              <a:gd name="T29" fmla="*/ 95 h 158"/>
              <a:gd name="T30" fmla="*/ 99 w 171"/>
              <a:gd name="T31" fmla="*/ 51 h 158"/>
              <a:gd name="T32" fmla="*/ 99 w 171"/>
              <a:gd name="T33" fmla="*/ 50 h 158"/>
              <a:gd name="T34" fmla="*/ 96 w 171"/>
              <a:gd name="T35" fmla="*/ 49 h 158"/>
              <a:gd name="T36" fmla="*/ 75 w 171"/>
              <a:gd name="T37" fmla="*/ 49 h 158"/>
              <a:gd name="T38" fmla="*/ 73 w 171"/>
              <a:gd name="T39" fmla="*/ 50 h 158"/>
              <a:gd name="T40" fmla="*/ 72 w 171"/>
              <a:gd name="T41" fmla="*/ 52 h 158"/>
              <a:gd name="T42" fmla="*/ 74 w 171"/>
              <a:gd name="T43" fmla="*/ 95 h 158"/>
              <a:gd name="T44" fmla="*/ 75 w 171"/>
              <a:gd name="T45" fmla="*/ 96 h 158"/>
              <a:gd name="T46" fmla="*/ 77 w 171"/>
              <a:gd name="T47" fmla="*/ 97 h 158"/>
              <a:gd name="T48" fmla="*/ 95 w 171"/>
              <a:gd name="T49" fmla="*/ 97 h 158"/>
              <a:gd name="T50" fmla="*/ 97 w 171"/>
              <a:gd name="T51" fmla="*/ 96 h 158"/>
              <a:gd name="T52" fmla="*/ 98 w 171"/>
              <a:gd name="T53" fmla="*/ 95 h 158"/>
              <a:gd name="T54" fmla="*/ 98 w 171"/>
              <a:gd name="T55" fmla="*/ 130 h 158"/>
              <a:gd name="T56" fmla="*/ 98 w 171"/>
              <a:gd name="T57" fmla="*/ 112 h 158"/>
              <a:gd name="T58" fmla="*/ 97 w 171"/>
              <a:gd name="T59" fmla="*/ 110 h 158"/>
              <a:gd name="T60" fmla="*/ 95 w 171"/>
              <a:gd name="T61" fmla="*/ 109 h 158"/>
              <a:gd name="T62" fmla="*/ 77 w 171"/>
              <a:gd name="T63" fmla="*/ 109 h 158"/>
              <a:gd name="T64" fmla="*/ 75 w 171"/>
              <a:gd name="T65" fmla="*/ 110 h 158"/>
              <a:gd name="T66" fmla="*/ 74 w 171"/>
              <a:gd name="T67" fmla="*/ 112 h 158"/>
              <a:gd name="T68" fmla="*/ 74 w 171"/>
              <a:gd name="T69" fmla="*/ 130 h 158"/>
              <a:gd name="T70" fmla="*/ 75 w 171"/>
              <a:gd name="T71" fmla="*/ 132 h 158"/>
              <a:gd name="T72" fmla="*/ 77 w 171"/>
              <a:gd name="T73" fmla="*/ 133 h 158"/>
              <a:gd name="T74" fmla="*/ 95 w 171"/>
              <a:gd name="T75" fmla="*/ 133 h 158"/>
              <a:gd name="T76" fmla="*/ 97 w 171"/>
              <a:gd name="T77" fmla="*/ 132 h 158"/>
              <a:gd name="T78" fmla="*/ 98 w 171"/>
              <a:gd name="T79" fmla="*/ 13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71" h="158">
                <a:moveTo>
                  <a:pt x="96" y="7"/>
                </a:moveTo>
                <a:cubicBezTo>
                  <a:pt x="169" y="140"/>
                  <a:pt x="169" y="140"/>
                  <a:pt x="169" y="140"/>
                </a:cubicBezTo>
                <a:cubicBezTo>
                  <a:pt x="171" y="144"/>
                  <a:pt x="171" y="148"/>
                  <a:pt x="169" y="152"/>
                </a:cubicBezTo>
                <a:cubicBezTo>
                  <a:pt x="168" y="153"/>
                  <a:pt x="166" y="155"/>
                  <a:pt x="164" y="156"/>
                </a:cubicBezTo>
                <a:cubicBezTo>
                  <a:pt x="163" y="157"/>
                  <a:pt x="161" y="158"/>
                  <a:pt x="158" y="158"/>
                </a:cubicBezTo>
                <a:cubicBezTo>
                  <a:pt x="13" y="158"/>
                  <a:pt x="13" y="158"/>
                  <a:pt x="13" y="158"/>
                </a:cubicBezTo>
                <a:cubicBezTo>
                  <a:pt x="11" y="158"/>
                  <a:pt x="9" y="157"/>
                  <a:pt x="7" y="156"/>
                </a:cubicBezTo>
                <a:cubicBezTo>
                  <a:pt x="5" y="155"/>
                  <a:pt x="4" y="153"/>
                  <a:pt x="3" y="152"/>
                </a:cubicBezTo>
                <a:cubicBezTo>
                  <a:pt x="1" y="148"/>
                  <a:pt x="0" y="144"/>
                  <a:pt x="3" y="140"/>
                </a:cubicBezTo>
                <a:cubicBezTo>
                  <a:pt x="75" y="7"/>
                  <a:pt x="75" y="7"/>
                  <a:pt x="75" y="7"/>
                </a:cubicBezTo>
                <a:cubicBezTo>
                  <a:pt x="76" y="5"/>
                  <a:pt x="78" y="3"/>
                  <a:pt x="80" y="2"/>
                </a:cubicBezTo>
                <a:cubicBezTo>
                  <a:pt x="82" y="1"/>
                  <a:pt x="84" y="0"/>
                  <a:pt x="86" y="0"/>
                </a:cubicBezTo>
                <a:cubicBezTo>
                  <a:pt x="88" y="0"/>
                  <a:pt x="90" y="1"/>
                  <a:pt x="92" y="2"/>
                </a:cubicBezTo>
                <a:cubicBezTo>
                  <a:pt x="94" y="3"/>
                  <a:pt x="95" y="5"/>
                  <a:pt x="96" y="7"/>
                </a:cubicBezTo>
                <a:close/>
                <a:moveTo>
                  <a:pt x="98" y="95"/>
                </a:moveTo>
                <a:cubicBezTo>
                  <a:pt x="99" y="51"/>
                  <a:pt x="99" y="51"/>
                  <a:pt x="99" y="51"/>
                </a:cubicBezTo>
                <a:cubicBezTo>
                  <a:pt x="99" y="51"/>
                  <a:pt x="99" y="50"/>
                  <a:pt x="99" y="50"/>
                </a:cubicBezTo>
                <a:cubicBezTo>
                  <a:pt x="98" y="49"/>
                  <a:pt x="97" y="49"/>
                  <a:pt x="96" y="49"/>
                </a:cubicBezTo>
                <a:cubicBezTo>
                  <a:pt x="75" y="49"/>
                  <a:pt x="75" y="49"/>
                  <a:pt x="75" y="49"/>
                </a:cubicBezTo>
                <a:cubicBezTo>
                  <a:pt x="75" y="49"/>
                  <a:pt x="74" y="49"/>
                  <a:pt x="73" y="50"/>
                </a:cubicBezTo>
                <a:cubicBezTo>
                  <a:pt x="73" y="50"/>
                  <a:pt x="72" y="51"/>
                  <a:pt x="72" y="52"/>
                </a:cubicBezTo>
                <a:cubicBezTo>
                  <a:pt x="74" y="95"/>
                  <a:pt x="74" y="95"/>
                  <a:pt x="74" y="95"/>
                </a:cubicBezTo>
                <a:cubicBezTo>
                  <a:pt x="74" y="96"/>
                  <a:pt x="74" y="96"/>
                  <a:pt x="75" y="96"/>
                </a:cubicBezTo>
                <a:cubicBezTo>
                  <a:pt x="75" y="97"/>
                  <a:pt x="76" y="97"/>
                  <a:pt x="77" y="97"/>
                </a:cubicBezTo>
                <a:cubicBezTo>
                  <a:pt x="95" y="97"/>
                  <a:pt x="95" y="97"/>
                  <a:pt x="95" y="97"/>
                </a:cubicBezTo>
                <a:cubicBezTo>
                  <a:pt x="95" y="97"/>
                  <a:pt x="96" y="97"/>
                  <a:pt x="97" y="96"/>
                </a:cubicBezTo>
                <a:cubicBezTo>
                  <a:pt x="97" y="96"/>
                  <a:pt x="98" y="96"/>
                  <a:pt x="98" y="95"/>
                </a:cubicBezTo>
                <a:close/>
                <a:moveTo>
                  <a:pt x="98" y="130"/>
                </a:moveTo>
                <a:cubicBezTo>
                  <a:pt x="98" y="112"/>
                  <a:pt x="98" y="112"/>
                  <a:pt x="98" y="112"/>
                </a:cubicBezTo>
                <a:cubicBezTo>
                  <a:pt x="98" y="111"/>
                  <a:pt x="98" y="111"/>
                  <a:pt x="97" y="110"/>
                </a:cubicBezTo>
                <a:cubicBezTo>
                  <a:pt x="96" y="109"/>
                  <a:pt x="96" y="109"/>
                  <a:pt x="95" y="109"/>
                </a:cubicBezTo>
                <a:cubicBezTo>
                  <a:pt x="77" y="109"/>
                  <a:pt x="77" y="109"/>
                  <a:pt x="77" y="109"/>
                </a:cubicBezTo>
                <a:cubicBezTo>
                  <a:pt x="76" y="109"/>
                  <a:pt x="75" y="109"/>
                  <a:pt x="75" y="110"/>
                </a:cubicBezTo>
                <a:cubicBezTo>
                  <a:pt x="74" y="111"/>
                  <a:pt x="74" y="111"/>
                  <a:pt x="74" y="112"/>
                </a:cubicBezTo>
                <a:cubicBezTo>
                  <a:pt x="74" y="130"/>
                  <a:pt x="74" y="130"/>
                  <a:pt x="74" y="130"/>
                </a:cubicBezTo>
                <a:cubicBezTo>
                  <a:pt x="74" y="131"/>
                  <a:pt x="74" y="132"/>
                  <a:pt x="75" y="132"/>
                </a:cubicBezTo>
                <a:cubicBezTo>
                  <a:pt x="75" y="133"/>
                  <a:pt x="76" y="133"/>
                  <a:pt x="77" y="133"/>
                </a:cubicBezTo>
                <a:cubicBezTo>
                  <a:pt x="95" y="133"/>
                  <a:pt x="95" y="133"/>
                  <a:pt x="95" y="133"/>
                </a:cubicBezTo>
                <a:cubicBezTo>
                  <a:pt x="96" y="133"/>
                  <a:pt x="96" y="133"/>
                  <a:pt x="97" y="132"/>
                </a:cubicBezTo>
                <a:cubicBezTo>
                  <a:pt x="98" y="132"/>
                  <a:pt x="98" y="131"/>
                  <a:pt x="98" y="130"/>
                </a:cubicBezTo>
                <a:close/>
              </a:path>
            </a:pathLst>
          </a:custGeom>
          <a:solidFill>
            <a:srgbClr val="17375E"/>
          </a:solidFill>
          <a:ln>
            <a:noFill/>
          </a:ln>
        </p:spPr>
        <p:txBody>
          <a:bodyPr vert="horz" wrap="square" lIns="91440" tIns="45720" rIns="91440" bIns="45720" numCol="1" anchor="t" anchorCtr="0" compatLnSpc="1"/>
          <a:lstStyle/>
          <a:p>
            <a:pPr marL="0" marR="0" lvl="0" indent="0" defTabSz="1536065" eaLnBrk="1" fontAlgn="auto" latinLnBrk="0" hangingPunct="1">
              <a:lnSpc>
                <a:spcPct val="100000"/>
              </a:lnSpc>
              <a:spcBef>
                <a:spcPts val="0"/>
              </a:spcBef>
              <a:spcAft>
                <a:spcPts val="0"/>
              </a:spcAft>
              <a:buClrTx/>
              <a:buSzTx/>
              <a:buFontTx/>
              <a:buNone/>
              <a:defRPr/>
            </a:pPr>
            <a:endParaRPr kumimoji="0" lang="en-US" sz="3025" b="0" i="0" u="none" strike="noStrike" kern="0" cap="none" spc="0" normalizeH="0" baseline="0" noProof="0" smtClean="0">
              <a:ln>
                <a:noFill/>
              </a:ln>
              <a:solidFill>
                <a:prstClr val="black"/>
              </a:solidFill>
              <a:effectLst/>
              <a:uLnTx/>
              <a:uFillTx/>
            </a:endParaRPr>
          </a:p>
        </p:txBody>
      </p:sp>
      <p:pic>
        <p:nvPicPr>
          <p:cNvPr id="25" name="图片 24"/>
          <p:cNvPicPr>
            <a:picLocks noChangeAspect="1"/>
          </p:cNvPicPr>
          <p:nvPr/>
        </p:nvPicPr>
        <p:blipFill>
          <a:blip r:embed="rId1" cstate="print"/>
          <a:stretch>
            <a:fillRect/>
          </a:stretch>
        </p:blipFill>
        <p:spPr>
          <a:xfrm>
            <a:off x="5042010" y="1261331"/>
            <a:ext cx="792549" cy="676715"/>
          </a:xfrm>
          <a:prstGeom prst="rect">
            <a:avLst/>
          </a:prstGeom>
        </p:spPr>
      </p:pic>
      <p:pic>
        <p:nvPicPr>
          <p:cNvPr id="26" name="图片 25"/>
          <p:cNvPicPr>
            <a:picLocks noChangeAspect="1"/>
          </p:cNvPicPr>
          <p:nvPr/>
        </p:nvPicPr>
        <p:blipFill>
          <a:blip r:embed="rId2" cstate="print"/>
          <a:stretch>
            <a:fillRect/>
          </a:stretch>
        </p:blipFill>
        <p:spPr>
          <a:xfrm>
            <a:off x="5364088" y="1523555"/>
            <a:ext cx="292633" cy="286537"/>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42"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1000"/>
                                        <p:tgtEl>
                                          <p:spTgt spid="4"/>
                                        </p:tgtEl>
                                      </p:cBhvr>
                                    </p:animEffect>
                                    <p:anim calcmode="lin" valueType="num">
                                      <p:cBhvr>
                                        <p:cTn id="11" dur="1000" fill="hold"/>
                                        <p:tgtEl>
                                          <p:spTgt spid="4"/>
                                        </p:tgtEl>
                                        <p:attrNameLst>
                                          <p:attrName>ppt_x</p:attrName>
                                        </p:attrNameLst>
                                      </p:cBhvr>
                                      <p:tavLst>
                                        <p:tav tm="0">
                                          <p:val>
                                            <p:strVal val="#ppt_x"/>
                                          </p:val>
                                        </p:tav>
                                        <p:tav tm="100000">
                                          <p:val>
                                            <p:strVal val="#ppt_x"/>
                                          </p:val>
                                        </p:tav>
                                      </p:tavLst>
                                    </p:anim>
                                    <p:anim calcmode="lin" valueType="num">
                                      <p:cBhvr>
                                        <p:cTn id="12" dur="1000" fill="hold"/>
                                        <p:tgtEl>
                                          <p:spTgt spid="4"/>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1000"/>
                                        <p:tgtEl>
                                          <p:spTgt spid="5"/>
                                        </p:tgtEl>
                                      </p:cBhvr>
                                    </p:animEffect>
                                    <p:anim calcmode="lin" valueType="num">
                                      <p:cBhvr>
                                        <p:cTn id="16" dur="1000" fill="hold"/>
                                        <p:tgtEl>
                                          <p:spTgt spid="5"/>
                                        </p:tgtEl>
                                        <p:attrNameLst>
                                          <p:attrName>ppt_x</p:attrName>
                                        </p:attrNameLst>
                                      </p:cBhvr>
                                      <p:tavLst>
                                        <p:tav tm="0">
                                          <p:val>
                                            <p:strVal val="#ppt_x"/>
                                          </p:val>
                                        </p:tav>
                                        <p:tav tm="100000">
                                          <p:val>
                                            <p:strVal val="#ppt_x"/>
                                          </p:val>
                                        </p:tav>
                                      </p:tavLst>
                                    </p:anim>
                                    <p:anim calcmode="lin" valueType="num">
                                      <p:cBhvr>
                                        <p:cTn id="17" dur="1000" fill="hold"/>
                                        <p:tgtEl>
                                          <p:spTgt spid="5"/>
                                        </p:tgtEl>
                                        <p:attrNameLst>
                                          <p:attrName>ppt_y</p:attrName>
                                        </p:attrNameLst>
                                      </p:cBhvr>
                                      <p:tavLst>
                                        <p:tav tm="0">
                                          <p:val>
                                            <p:strVal val="#ppt_y+.1"/>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additive="base">
                                        <p:cTn id="20" dur="500" fill="hold"/>
                                        <p:tgtEl>
                                          <p:spTgt spid="9"/>
                                        </p:tgtEl>
                                        <p:attrNameLst>
                                          <p:attrName>ppt_x</p:attrName>
                                        </p:attrNameLst>
                                      </p:cBhvr>
                                      <p:tavLst>
                                        <p:tav tm="0">
                                          <p:val>
                                            <p:strVal val="#ppt_x"/>
                                          </p:val>
                                        </p:tav>
                                        <p:tav tm="100000">
                                          <p:val>
                                            <p:strVal val="#ppt_x"/>
                                          </p:val>
                                        </p:tav>
                                      </p:tavLst>
                                    </p:anim>
                                    <p:anim calcmode="lin" valueType="num">
                                      <p:cBhvr additive="base">
                                        <p:cTn id="21" dur="500" fill="hold"/>
                                        <p:tgtEl>
                                          <p:spTgt spid="9"/>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1000"/>
                                        <p:tgtEl>
                                          <p:spTgt spid="12"/>
                                        </p:tgtEl>
                                      </p:cBhvr>
                                    </p:animEffect>
                                    <p:anim calcmode="lin" valueType="num">
                                      <p:cBhvr>
                                        <p:cTn id="29" dur="1000" fill="hold"/>
                                        <p:tgtEl>
                                          <p:spTgt spid="12"/>
                                        </p:tgtEl>
                                        <p:attrNameLst>
                                          <p:attrName>ppt_x</p:attrName>
                                        </p:attrNameLst>
                                      </p:cBhvr>
                                      <p:tavLst>
                                        <p:tav tm="0">
                                          <p:val>
                                            <p:strVal val="#ppt_x"/>
                                          </p:val>
                                        </p:tav>
                                        <p:tav tm="100000">
                                          <p:val>
                                            <p:strVal val="#ppt_x"/>
                                          </p:val>
                                        </p:tav>
                                      </p:tavLst>
                                    </p:anim>
                                    <p:anim calcmode="lin" valueType="num">
                                      <p:cBhvr>
                                        <p:cTn id="30" dur="1000" fill="hold"/>
                                        <p:tgtEl>
                                          <p:spTgt spid="12"/>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1000"/>
                                        <p:tgtEl>
                                          <p:spTgt spid="20"/>
                                        </p:tgtEl>
                                      </p:cBhvr>
                                    </p:animEffect>
                                    <p:anim calcmode="lin" valueType="num">
                                      <p:cBhvr>
                                        <p:cTn id="34" dur="1000" fill="hold"/>
                                        <p:tgtEl>
                                          <p:spTgt spid="20"/>
                                        </p:tgtEl>
                                        <p:attrNameLst>
                                          <p:attrName>ppt_x</p:attrName>
                                        </p:attrNameLst>
                                      </p:cBhvr>
                                      <p:tavLst>
                                        <p:tav tm="0">
                                          <p:val>
                                            <p:strVal val="#ppt_x"/>
                                          </p:val>
                                        </p:tav>
                                        <p:tav tm="100000">
                                          <p:val>
                                            <p:strVal val="#ppt_x"/>
                                          </p:val>
                                        </p:tav>
                                      </p:tavLst>
                                    </p:anim>
                                    <p:anim calcmode="lin" valueType="num">
                                      <p:cBhvr>
                                        <p:cTn id="35" dur="1000" fill="hold"/>
                                        <p:tgtEl>
                                          <p:spTgt spid="20"/>
                                        </p:tgtEl>
                                        <p:attrNameLst>
                                          <p:attrName>ppt_y</p:attrName>
                                        </p:attrNameLst>
                                      </p:cBhvr>
                                      <p:tavLst>
                                        <p:tav tm="0">
                                          <p:val>
                                            <p:strVal val="#ppt_y+.1"/>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18"/>
                                        </p:tgtEl>
                                        <p:attrNameLst>
                                          <p:attrName>style.visibility</p:attrName>
                                        </p:attrNameLst>
                                      </p:cBhvr>
                                      <p:to>
                                        <p:strVal val="visible"/>
                                      </p:to>
                                    </p:set>
                                    <p:anim calcmode="lin" valueType="num">
                                      <p:cBhvr additive="base">
                                        <p:cTn id="38" dur="500" fill="hold"/>
                                        <p:tgtEl>
                                          <p:spTgt spid="18"/>
                                        </p:tgtEl>
                                        <p:attrNameLst>
                                          <p:attrName>ppt_x</p:attrName>
                                        </p:attrNameLst>
                                      </p:cBhvr>
                                      <p:tavLst>
                                        <p:tav tm="0">
                                          <p:val>
                                            <p:strVal val="#ppt_x"/>
                                          </p:val>
                                        </p:tav>
                                        <p:tav tm="100000">
                                          <p:val>
                                            <p:strVal val="#ppt_x"/>
                                          </p:val>
                                        </p:tav>
                                      </p:tavLst>
                                    </p:anim>
                                    <p:anim calcmode="lin" valueType="num">
                                      <p:cBhvr additive="base">
                                        <p:cTn id="39" dur="500" fill="hold"/>
                                        <p:tgtEl>
                                          <p:spTgt spid="18"/>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 calcmode="lin" valueType="num">
                                      <p:cBhvr additive="base">
                                        <p:cTn id="42" dur="500" fill="hold"/>
                                        <p:tgtEl>
                                          <p:spTgt spid="21"/>
                                        </p:tgtEl>
                                        <p:attrNameLst>
                                          <p:attrName>ppt_x</p:attrName>
                                        </p:attrNameLst>
                                      </p:cBhvr>
                                      <p:tavLst>
                                        <p:tav tm="0">
                                          <p:val>
                                            <p:strVal val="#ppt_x"/>
                                          </p:val>
                                        </p:tav>
                                        <p:tav tm="100000">
                                          <p:val>
                                            <p:strVal val="#ppt_x"/>
                                          </p:val>
                                        </p:tav>
                                      </p:tavLst>
                                    </p:anim>
                                    <p:anim calcmode="lin" valueType="num">
                                      <p:cBhvr additive="base">
                                        <p:cTn id="43"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9" grpId="0"/>
      <p:bldP spid="12" grpId="0"/>
      <p:bldP spid="18" grpId="0"/>
      <p:bldP spid="19" grpId="0"/>
      <p:bldP spid="20" grpId="0"/>
      <p:bldP spid="21" grpId="0"/>
    </p:bld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2" name="直接连接符 1"/>
          <p:cNvCxnSpPr/>
          <p:nvPr>
            <p:custDataLst>
              <p:tags r:id="rId1"/>
            </p:custDataLst>
          </p:nvPr>
        </p:nvCxnSpPr>
        <p:spPr>
          <a:xfrm>
            <a:off x="4418383" y="2746588"/>
            <a:ext cx="2946611" cy="0"/>
          </a:xfrm>
          <a:prstGeom prst="line">
            <a:avLst/>
          </a:prstGeom>
          <a:noFill/>
          <a:ln w="12700" cap="flat" cmpd="sng" algn="ctr">
            <a:solidFill>
              <a:srgbClr val="FF9999"/>
            </a:solidFill>
            <a:prstDash val="solid"/>
            <a:miter lim="800000"/>
            <a:headEnd type="oval"/>
            <a:tailEnd type="oval"/>
          </a:ln>
          <a:effectLst/>
        </p:spPr>
      </p:cxnSp>
      <p:sp>
        <p:nvSpPr>
          <p:cNvPr id="3" name="矩形 2"/>
          <p:cNvSpPr/>
          <p:nvPr/>
        </p:nvSpPr>
        <p:spPr>
          <a:xfrm>
            <a:off x="4418383" y="2129431"/>
            <a:ext cx="3177862" cy="590964"/>
          </a:xfrm>
          <a:prstGeom prst="rect">
            <a:avLst/>
          </a:prstGeom>
        </p:spPr>
        <p:txBody>
          <a:bodyPr wrap="square" lIns="0" tIns="0" rIns="0" bIns="0">
            <a:spAutoFit/>
          </a:bodyPr>
          <a:lstStyle/>
          <a:p>
            <a:pPr algn="ctr">
              <a:defRPr/>
            </a:pPr>
            <a:r>
              <a:rPr lang="zh-CN" altLang="en-US" sz="3800" kern="0" dirty="0">
                <a:solidFill>
                  <a:srgbClr val="1F497D">
                    <a:lumMod val="75000"/>
                  </a:srgbClr>
                </a:solidFill>
                <a:latin typeface="Arial" panose="020B0604020202020204" pitchFamily="34" charset="0"/>
                <a:ea typeface="微软雅黑" panose="020B0503020204020204" pitchFamily="34" charset="-122"/>
                <a:cs typeface="+mn-ea"/>
                <a:sym typeface="Arial" panose="020B0604020202020204" pitchFamily="34" charset="0"/>
              </a:rPr>
              <a:t>薪酬</a:t>
            </a:r>
            <a:endParaRPr lang="zh-CN" altLang="en-US" sz="3800" kern="0" dirty="0">
              <a:solidFill>
                <a:srgbClr val="1F497D">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TextBox 11"/>
          <p:cNvSpPr txBox="1"/>
          <p:nvPr/>
        </p:nvSpPr>
        <p:spPr>
          <a:xfrm>
            <a:off x="4418383" y="2803352"/>
            <a:ext cx="677619" cy="234934"/>
          </a:xfrm>
          <a:prstGeom prst="rect">
            <a:avLst/>
          </a:prstGeom>
          <a:noFill/>
        </p:spPr>
        <p:txBody>
          <a:bodyPr wrap="none" lIns="65023" tIns="32511" rIns="65023" bIns="32511" rtlCol="0">
            <a:spAutoFit/>
          </a:bodyPr>
          <a:lstStyle/>
          <a:p>
            <a:pPr marL="121920" lvl="1" indent="-121920">
              <a:buFont typeface="Arial" panose="020B0604020202020204" pitchFamily="34" charset="0"/>
              <a:buChar char="•"/>
              <a:defRPr/>
            </a:pPr>
            <a:r>
              <a:rPr lang="zh-CN" altLang="en-US" sz="1100" kern="0" dirty="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薪</a:t>
            </a:r>
            <a:r>
              <a:rPr lang="zh-CN" altLang="en-US" sz="1100" kern="0" dirty="0" smtClean="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酬制</a:t>
            </a:r>
            <a:endParaRPr lang="en-US" altLang="zh-CN" sz="1100" kern="0" dirty="0">
              <a:solidFill>
                <a:srgbClr val="007E5D"/>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TextBox 4"/>
          <p:cNvSpPr txBox="1"/>
          <p:nvPr/>
        </p:nvSpPr>
        <p:spPr>
          <a:xfrm>
            <a:off x="5943295" y="2803352"/>
            <a:ext cx="818684" cy="234934"/>
          </a:xfrm>
          <a:prstGeom prst="rect">
            <a:avLst/>
          </a:prstGeom>
          <a:noFill/>
        </p:spPr>
        <p:txBody>
          <a:bodyPr wrap="none" lIns="65023" tIns="32511" rIns="65023" bIns="32511" rtlCol="0">
            <a:spAutoFit/>
          </a:bodyPr>
          <a:lstStyle/>
          <a:p>
            <a:pPr marL="121920" lvl="1" indent="-121920">
              <a:buFont typeface="Arial" panose="020B0604020202020204" pitchFamily="34" charset="0"/>
              <a:buChar char="•"/>
              <a:defRPr/>
            </a:pPr>
            <a:r>
              <a:rPr lang="zh-CN" altLang="en-US" sz="1100" kern="0" dirty="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超收奖励</a:t>
            </a:r>
            <a:endParaRPr lang="en-US" altLang="zh-CN" sz="1100" kern="0" dirty="0">
              <a:solidFill>
                <a:srgbClr val="007E5D"/>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TextBox 11"/>
          <p:cNvSpPr txBox="1"/>
          <p:nvPr/>
        </p:nvSpPr>
        <p:spPr>
          <a:xfrm>
            <a:off x="4418383" y="3069630"/>
            <a:ext cx="536555" cy="234934"/>
          </a:xfrm>
          <a:prstGeom prst="rect">
            <a:avLst/>
          </a:prstGeom>
          <a:noFill/>
        </p:spPr>
        <p:txBody>
          <a:bodyPr wrap="none" lIns="65023" tIns="32511" rIns="65023" bIns="32511" rtlCol="0">
            <a:spAutoFit/>
          </a:bodyPr>
          <a:lstStyle/>
          <a:p>
            <a:pPr marL="121920" lvl="1" indent="-121920">
              <a:buFont typeface="Arial" panose="020B0604020202020204" pitchFamily="34" charset="0"/>
              <a:buChar char="•"/>
              <a:defRPr/>
            </a:pPr>
            <a:r>
              <a:rPr lang="zh-CN" altLang="en-US" sz="1100" kern="0" dirty="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福利</a:t>
            </a:r>
            <a:endParaRPr lang="en-US" altLang="zh-CN" sz="1100" kern="0" dirty="0">
              <a:solidFill>
                <a:srgbClr val="007E5D"/>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8" name="组合 7"/>
          <p:cNvGrpSpPr/>
          <p:nvPr/>
        </p:nvGrpSpPr>
        <p:grpSpPr>
          <a:xfrm>
            <a:off x="885191" y="1214887"/>
            <a:ext cx="2722413" cy="2902102"/>
            <a:chOff x="999059" y="1708340"/>
            <a:chExt cx="3828393" cy="4080857"/>
          </a:xfrm>
        </p:grpSpPr>
        <p:grpSp>
          <p:nvGrpSpPr>
            <p:cNvPr id="9" name="组合 8"/>
            <p:cNvGrpSpPr/>
            <p:nvPr/>
          </p:nvGrpSpPr>
          <p:grpSpPr>
            <a:xfrm>
              <a:off x="999059" y="1708340"/>
              <a:ext cx="3828393" cy="4080857"/>
              <a:chOff x="3835400" y="1789113"/>
              <a:chExt cx="1468438" cy="1565275"/>
            </a:xfrm>
          </p:grpSpPr>
          <p:sp>
            <p:nvSpPr>
              <p:cNvPr id="12" name="Freeform 5"/>
              <p:cNvSpPr/>
              <p:nvPr/>
            </p:nvSpPr>
            <p:spPr bwMode="auto">
              <a:xfrm>
                <a:off x="4005263" y="1789113"/>
                <a:ext cx="1298575" cy="1565275"/>
              </a:xfrm>
              <a:custGeom>
                <a:avLst/>
                <a:gdLst>
                  <a:gd name="T0" fmla="*/ 304 w 304"/>
                  <a:gd name="T1" fmla="*/ 322 h 366"/>
                  <a:gd name="T2" fmla="*/ 260 w 304"/>
                  <a:gd name="T3" fmla="*/ 366 h 366"/>
                  <a:gd name="T4" fmla="*/ 0 w 304"/>
                  <a:gd name="T5" fmla="*/ 366 h 366"/>
                  <a:gd name="T6" fmla="*/ 0 w 304"/>
                  <a:gd name="T7" fmla="*/ 0 h 366"/>
                  <a:gd name="T8" fmla="*/ 260 w 304"/>
                  <a:gd name="T9" fmla="*/ 0 h 366"/>
                  <a:gd name="T10" fmla="*/ 304 w 304"/>
                  <a:gd name="T11" fmla="*/ 44 h 366"/>
                  <a:gd name="T12" fmla="*/ 304 w 304"/>
                  <a:gd name="T13" fmla="*/ 322 h 366"/>
                </a:gdLst>
                <a:ahLst/>
                <a:cxnLst>
                  <a:cxn ang="0">
                    <a:pos x="T0" y="T1"/>
                  </a:cxn>
                  <a:cxn ang="0">
                    <a:pos x="T2" y="T3"/>
                  </a:cxn>
                  <a:cxn ang="0">
                    <a:pos x="T4" y="T5"/>
                  </a:cxn>
                  <a:cxn ang="0">
                    <a:pos x="T6" y="T7"/>
                  </a:cxn>
                  <a:cxn ang="0">
                    <a:pos x="T8" y="T9"/>
                  </a:cxn>
                  <a:cxn ang="0">
                    <a:pos x="T10" y="T11"/>
                  </a:cxn>
                  <a:cxn ang="0">
                    <a:pos x="T12" y="T13"/>
                  </a:cxn>
                </a:cxnLst>
                <a:rect l="0" t="0" r="r" b="b"/>
                <a:pathLst>
                  <a:path w="304" h="366">
                    <a:moveTo>
                      <a:pt x="304" y="322"/>
                    </a:moveTo>
                    <a:cubicBezTo>
                      <a:pt x="304" y="347"/>
                      <a:pt x="285" y="366"/>
                      <a:pt x="260" y="366"/>
                    </a:cubicBezTo>
                    <a:cubicBezTo>
                      <a:pt x="0" y="366"/>
                      <a:pt x="0" y="366"/>
                      <a:pt x="0" y="366"/>
                    </a:cubicBezTo>
                    <a:cubicBezTo>
                      <a:pt x="0" y="0"/>
                      <a:pt x="0" y="0"/>
                      <a:pt x="0" y="0"/>
                    </a:cubicBezTo>
                    <a:cubicBezTo>
                      <a:pt x="260" y="0"/>
                      <a:pt x="260" y="0"/>
                      <a:pt x="260" y="0"/>
                    </a:cubicBezTo>
                    <a:cubicBezTo>
                      <a:pt x="285" y="0"/>
                      <a:pt x="304" y="20"/>
                      <a:pt x="304" y="44"/>
                    </a:cubicBezTo>
                    <a:lnTo>
                      <a:pt x="304" y="32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3" name="Freeform 6"/>
              <p:cNvSpPr/>
              <p:nvPr/>
            </p:nvSpPr>
            <p:spPr bwMode="auto">
              <a:xfrm>
                <a:off x="3967163" y="1789113"/>
                <a:ext cx="1298575" cy="1565275"/>
              </a:xfrm>
              <a:custGeom>
                <a:avLst/>
                <a:gdLst>
                  <a:gd name="T0" fmla="*/ 304 w 304"/>
                  <a:gd name="T1" fmla="*/ 322 h 366"/>
                  <a:gd name="T2" fmla="*/ 260 w 304"/>
                  <a:gd name="T3" fmla="*/ 366 h 366"/>
                  <a:gd name="T4" fmla="*/ 0 w 304"/>
                  <a:gd name="T5" fmla="*/ 366 h 366"/>
                  <a:gd name="T6" fmla="*/ 0 w 304"/>
                  <a:gd name="T7" fmla="*/ 0 h 366"/>
                  <a:gd name="T8" fmla="*/ 260 w 304"/>
                  <a:gd name="T9" fmla="*/ 0 h 366"/>
                  <a:gd name="T10" fmla="*/ 304 w 304"/>
                  <a:gd name="T11" fmla="*/ 44 h 366"/>
                  <a:gd name="T12" fmla="*/ 304 w 304"/>
                  <a:gd name="T13" fmla="*/ 322 h 366"/>
                </a:gdLst>
                <a:ahLst/>
                <a:cxnLst>
                  <a:cxn ang="0">
                    <a:pos x="T0" y="T1"/>
                  </a:cxn>
                  <a:cxn ang="0">
                    <a:pos x="T2" y="T3"/>
                  </a:cxn>
                  <a:cxn ang="0">
                    <a:pos x="T4" y="T5"/>
                  </a:cxn>
                  <a:cxn ang="0">
                    <a:pos x="T6" y="T7"/>
                  </a:cxn>
                  <a:cxn ang="0">
                    <a:pos x="T8" y="T9"/>
                  </a:cxn>
                  <a:cxn ang="0">
                    <a:pos x="T10" y="T11"/>
                  </a:cxn>
                  <a:cxn ang="0">
                    <a:pos x="T12" y="T13"/>
                  </a:cxn>
                </a:cxnLst>
                <a:rect l="0" t="0" r="r" b="b"/>
                <a:pathLst>
                  <a:path w="304" h="366">
                    <a:moveTo>
                      <a:pt x="304" y="322"/>
                    </a:moveTo>
                    <a:cubicBezTo>
                      <a:pt x="304" y="347"/>
                      <a:pt x="284" y="366"/>
                      <a:pt x="260" y="366"/>
                    </a:cubicBezTo>
                    <a:cubicBezTo>
                      <a:pt x="0" y="366"/>
                      <a:pt x="0" y="366"/>
                      <a:pt x="0" y="366"/>
                    </a:cubicBezTo>
                    <a:cubicBezTo>
                      <a:pt x="0" y="0"/>
                      <a:pt x="0" y="0"/>
                      <a:pt x="0" y="0"/>
                    </a:cubicBezTo>
                    <a:cubicBezTo>
                      <a:pt x="260" y="0"/>
                      <a:pt x="260" y="0"/>
                      <a:pt x="260" y="0"/>
                    </a:cubicBezTo>
                    <a:cubicBezTo>
                      <a:pt x="284" y="0"/>
                      <a:pt x="304" y="20"/>
                      <a:pt x="304" y="44"/>
                    </a:cubicBezTo>
                    <a:lnTo>
                      <a:pt x="304" y="322"/>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4" name="Rectangle 8"/>
              <p:cNvSpPr>
                <a:spLocks noChangeArrowheads="1"/>
              </p:cNvSpPr>
              <p:nvPr/>
            </p:nvSpPr>
            <p:spPr bwMode="auto">
              <a:xfrm>
                <a:off x="4318000" y="2117726"/>
                <a:ext cx="674688" cy="3429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5" name="Freeform 9"/>
              <p:cNvSpPr/>
              <p:nvPr/>
            </p:nvSpPr>
            <p:spPr bwMode="auto">
              <a:xfrm>
                <a:off x="3835400" y="18399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6" name="Freeform 10"/>
              <p:cNvSpPr/>
              <p:nvPr/>
            </p:nvSpPr>
            <p:spPr bwMode="auto">
              <a:xfrm>
                <a:off x="3835400" y="1976438"/>
                <a:ext cx="234950" cy="73025"/>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7" name="Freeform 11"/>
              <p:cNvSpPr/>
              <p:nvPr/>
            </p:nvSpPr>
            <p:spPr bwMode="auto">
              <a:xfrm>
                <a:off x="3835400" y="21177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8" name="Freeform 12"/>
              <p:cNvSpPr/>
              <p:nvPr/>
            </p:nvSpPr>
            <p:spPr bwMode="auto">
              <a:xfrm>
                <a:off x="3835400" y="22590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9" name="Freeform 13"/>
              <p:cNvSpPr/>
              <p:nvPr/>
            </p:nvSpPr>
            <p:spPr bwMode="auto">
              <a:xfrm>
                <a:off x="3835400" y="23971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0" name="Freeform 14"/>
              <p:cNvSpPr/>
              <p:nvPr/>
            </p:nvSpPr>
            <p:spPr bwMode="auto">
              <a:xfrm>
                <a:off x="3835400" y="25368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1" name="Freeform 15"/>
              <p:cNvSpPr/>
              <p:nvPr/>
            </p:nvSpPr>
            <p:spPr bwMode="auto">
              <a:xfrm>
                <a:off x="3835400" y="26781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2" name="Freeform 16"/>
              <p:cNvSpPr/>
              <p:nvPr/>
            </p:nvSpPr>
            <p:spPr bwMode="auto">
              <a:xfrm>
                <a:off x="3835400" y="28162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3" name="Freeform 17"/>
              <p:cNvSpPr/>
              <p:nvPr/>
            </p:nvSpPr>
            <p:spPr bwMode="auto">
              <a:xfrm>
                <a:off x="3835400" y="29559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4" name="Freeform 18"/>
              <p:cNvSpPr/>
              <p:nvPr/>
            </p:nvSpPr>
            <p:spPr bwMode="auto">
              <a:xfrm>
                <a:off x="3835400" y="30972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5" name="Freeform 19"/>
              <p:cNvSpPr/>
              <p:nvPr/>
            </p:nvSpPr>
            <p:spPr bwMode="auto">
              <a:xfrm>
                <a:off x="3835400" y="32353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grpSp>
        <p:sp>
          <p:nvSpPr>
            <p:cNvPr id="10" name="矩形 259"/>
            <p:cNvSpPr>
              <a:spLocks noChangeArrowheads="1"/>
            </p:cNvSpPr>
            <p:nvPr/>
          </p:nvSpPr>
          <p:spPr bwMode="auto">
            <a:xfrm>
              <a:off x="2306379" y="2775471"/>
              <a:ext cx="1656605" cy="562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Font typeface="Arial" panose="020B0604020202020204" pitchFamily="34" charset="0"/>
                <a:buNone/>
                <a:defRPr/>
              </a:pPr>
              <a:r>
                <a:rPr lang="en-US" altLang="zh-CN" sz="2600" kern="0" dirty="0">
                  <a:solidFill>
                    <a:srgbClr val="4D4D4D"/>
                  </a:solidFill>
                  <a:cs typeface="Arial" panose="020B0604020202020204" pitchFamily="34" charset="0"/>
                </a:rPr>
                <a:t>03</a:t>
              </a:r>
              <a:endParaRPr lang="zh-CN" altLang="en-US" sz="1300" kern="0" dirty="0">
                <a:solidFill>
                  <a:srgbClr val="4D4D4D"/>
                </a:solidFill>
                <a:cs typeface="Arial" panose="020B0604020202020204" pitchFamily="34" charset="0"/>
              </a:endParaRPr>
            </a:p>
          </p:txBody>
        </p:sp>
        <p:sp>
          <p:nvSpPr>
            <p:cNvPr id="11" name="矩形 259"/>
            <p:cNvSpPr>
              <a:spLocks noChangeArrowheads="1"/>
            </p:cNvSpPr>
            <p:nvPr/>
          </p:nvSpPr>
          <p:spPr bwMode="auto">
            <a:xfrm>
              <a:off x="2385140" y="3684560"/>
              <a:ext cx="1577843" cy="1263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Font typeface="Arial" panose="020B0604020202020204" pitchFamily="34" charset="0"/>
                <a:buNone/>
                <a:defRPr/>
              </a:pPr>
              <a:r>
                <a:rPr lang="zh-CN" altLang="en-US" sz="2000" kern="0" dirty="0">
                  <a:solidFill>
                    <a:sysClr val="window" lastClr="FFFFFF"/>
                  </a:solidFill>
                  <a:cs typeface="Arial" panose="020B0604020202020204" pitchFamily="34" charset="0"/>
                </a:rPr>
                <a:t>章节</a:t>
              </a:r>
              <a:endParaRPr lang="en-US" altLang="zh-CN" sz="1000" kern="0" dirty="0">
                <a:solidFill>
                  <a:sysClr val="window" lastClr="FFFFFF"/>
                </a:solidFill>
                <a:cs typeface="Arial" panose="020B0604020202020204" pitchFamily="34" charset="0"/>
              </a:endParaRPr>
            </a:p>
            <a:p>
              <a:pPr algn="ctr">
                <a:buFont typeface="Arial" panose="020B0604020202020204" pitchFamily="34" charset="0"/>
                <a:buNone/>
                <a:defRPr/>
              </a:pPr>
              <a:r>
                <a:rPr lang="en-US" altLang="zh-CN" kern="0" dirty="0">
                  <a:solidFill>
                    <a:sysClr val="window" lastClr="FFFFFF"/>
                  </a:solidFill>
                  <a:cs typeface="Arial" panose="020B0604020202020204" pitchFamily="34" charset="0"/>
                </a:rPr>
                <a:t>PART</a:t>
              </a:r>
              <a:endParaRPr lang="en-US" altLang="zh-CN" sz="3800" kern="0" dirty="0">
                <a:solidFill>
                  <a:sysClr val="window" lastClr="FFFFFF"/>
                </a:solidFill>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32"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strVal val="4*#ppt_w"/>
                                          </p:val>
                                        </p:tav>
                                        <p:tav tm="100000">
                                          <p:val>
                                            <p:strVal val="#ppt_w"/>
                                          </p:val>
                                        </p:tav>
                                      </p:tavLst>
                                    </p:anim>
                                    <p:anim calcmode="lin" valueType="num">
                                      <p:cBhvr>
                                        <p:cTn id="13" dur="500" fill="hold"/>
                                        <p:tgtEl>
                                          <p:spTgt spid="3"/>
                                        </p:tgtEl>
                                        <p:attrNameLst>
                                          <p:attrName>ppt_h</p:attrName>
                                        </p:attrNameLst>
                                      </p:cBhvr>
                                      <p:tavLst>
                                        <p:tav tm="0">
                                          <p:val>
                                            <p:strVal val="4*#ppt_h"/>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arn(inVertical)">
                                      <p:cBhvr>
                                        <p:cTn id="18" dur="500"/>
                                        <p:tgtEl>
                                          <p:spTgt spid="2"/>
                                        </p:tgtEl>
                                      </p:cBhvr>
                                    </p:animEffect>
                                  </p:childTnLst>
                                </p:cTn>
                              </p:par>
                            </p:childTnLst>
                          </p:cTn>
                        </p:par>
                        <p:par>
                          <p:cTn id="19" fill="hold">
                            <p:stCondLst>
                              <p:cond delay="500"/>
                            </p:stCondLst>
                            <p:childTnLst>
                              <p:par>
                                <p:cTn id="20" presetID="1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p:tgtEl>
                                          <p:spTgt spid="4"/>
                                        </p:tgtEl>
                                        <p:attrNameLst>
                                          <p:attrName>ppt_x</p:attrName>
                                        </p:attrNameLst>
                                      </p:cBhvr>
                                      <p:tavLst>
                                        <p:tav tm="0">
                                          <p:val>
                                            <p:strVal val="#ppt_x-#ppt_w*1.125000"/>
                                          </p:val>
                                        </p:tav>
                                        <p:tav tm="100000">
                                          <p:val>
                                            <p:strVal val="#ppt_x"/>
                                          </p:val>
                                        </p:tav>
                                      </p:tavLst>
                                    </p:anim>
                                    <p:animEffect transition="in" filter="wipe(right)">
                                      <p:cBhvr>
                                        <p:cTn id="23" dur="500"/>
                                        <p:tgtEl>
                                          <p:spTgt spid="4"/>
                                        </p:tgtEl>
                                      </p:cBhvr>
                                    </p:animEffect>
                                  </p:childTnLst>
                                </p:cTn>
                              </p:par>
                            </p:childTnLst>
                          </p:cTn>
                        </p:par>
                        <p:par>
                          <p:cTn id="24" fill="hold">
                            <p:stCondLst>
                              <p:cond delay="1000"/>
                            </p:stCondLst>
                            <p:childTnLst>
                              <p:par>
                                <p:cTn id="25" presetID="12" presetClass="entr" presetSubtype="8"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p:tgtEl>
                                          <p:spTgt spid="5"/>
                                        </p:tgtEl>
                                        <p:attrNameLst>
                                          <p:attrName>ppt_x</p:attrName>
                                        </p:attrNameLst>
                                      </p:cBhvr>
                                      <p:tavLst>
                                        <p:tav tm="0">
                                          <p:val>
                                            <p:strVal val="#ppt_x-#ppt_w*1.125000"/>
                                          </p:val>
                                        </p:tav>
                                        <p:tav tm="100000">
                                          <p:val>
                                            <p:strVal val="#ppt_x"/>
                                          </p:val>
                                        </p:tav>
                                      </p:tavLst>
                                    </p:anim>
                                    <p:animEffect transition="in" filter="wipe(right)">
                                      <p:cBhvr>
                                        <p:cTn id="28" dur="500"/>
                                        <p:tgtEl>
                                          <p:spTgt spid="5"/>
                                        </p:tgtEl>
                                      </p:cBhvr>
                                    </p:animEffect>
                                  </p:childTnLst>
                                </p:cTn>
                              </p:par>
                            </p:childTnLst>
                          </p:cTn>
                        </p:par>
                        <p:par>
                          <p:cTn id="29" fill="hold">
                            <p:stCondLst>
                              <p:cond delay="1500"/>
                            </p:stCondLst>
                            <p:childTnLst>
                              <p:par>
                                <p:cTn id="30" presetID="12" presetClass="entr" presetSubtype="8"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additive="base">
                                        <p:cTn id="32" dur="500"/>
                                        <p:tgtEl>
                                          <p:spTgt spid="6"/>
                                        </p:tgtEl>
                                        <p:attrNameLst>
                                          <p:attrName>ppt_x</p:attrName>
                                        </p:attrNameLst>
                                      </p:cBhvr>
                                      <p:tavLst>
                                        <p:tav tm="0">
                                          <p:val>
                                            <p:strVal val="#ppt_x-#ppt_w*1.125000"/>
                                          </p:val>
                                        </p:tav>
                                        <p:tav tm="100000">
                                          <p:val>
                                            <p:strVal val="#ppt_x"/>
                                          </p:val>
                                        </p:tav>
                                      </p:tavLst>
                                    </p:anim>
                                    <p:animEffect transition="in" filter="wipe(right)">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p:cNvSpPr txBox="1"/>
          <p:nvPr/>
        </p:nvSpPr>
        <p:spPr>
          <a:xfrm>
            <a:off x="722294" y="197427"/>
            <a:ext cx="1107996" cy="369332"/>
          </a:xfrm>
          <a:prstGeom prst="rect">
            <a:avLst/>
          </a:prstGeom>
          <a:noFill/>
        </p:spPr>
        <p:txBody>
          <a:bodyPr wrap="none" rtlCol="0">
            <a:spAutoFit/>
          </a:bodyPr>
          <a:lstStyle/>
          <a:p>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薪</a:t>
            </a:r>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酬管理</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 name="矩形 47"/>
          <p:cNvSpPr>
            <a:spLocks noChangeArrowheads="1"/>
          </p:cNvSpPr>
          <p:nvPr/>
        </p:nvSpPr>
        <p:spPr bwMode="auto">
          <a:xfrm>
            <a:off x="609218" y="3777956"/>
            <a:ext cx="7799792" cy="727075"/>
          </a:xfrm>
          <a:prstGeom prst="rect">
            <a:avLst/>
          </a:prstGeom>
          <a:noFill/>
          <a:ln>
            <a:noFill/>
          </a:ln>
        </p:spPr>
        <p:txBody>
          <a:bodyPr wrap="square" lIns="68573" tIns="34287" rIns="68573" bIns="34287">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685165">
              <a:lnSpc>
                <a:spcPct val="130000"/>
              </a:lnSpc>
              <a:spcBef>
                <a:spcPct val="0"/>
              </a:spcBef>
              <a:buNone/>
              <a:defRPr/>
            </a:pPr>
            <a:r>
              <a:rPr lang="zh-CN" altLang="en-US" sz="1100" dirty="0">
                <a:solidFill>
                  <a:schemeClr val="tx1">
                    <a:lumMod val="65000"/>
                    <a:lumOff val="35000"/>
                  </a:schemeClr>
                </a:solidFill>
                <a:sym typeface="微软雅黑" panose="020B0503020204020204" pitchFamily="34" charset="-122"/>
              </a:rPr>
              <a:t>  薪</a:t>
            </a:r>
            <a:r>
              <a:rPr lang="zh-CN" altLang="en-US" sz="1100" dirty="0" smtClean="0">
                <a:solidFill>
                  <a:schemeClr val="tx1">
                    <a:lumMod val="65000"/>
                    <a:lumOff val="35000"/>
                  </a:schemeClr>
                </a:solidFill>
                <a:sym typeface="微软雅黑" panose="020B0503020204020204" pitchFamily="34" charset="-122"/>
              </a:rPr>
              <a:t>酬管理坚持按劳分配为主、业绩优先兼顾公平、工资增长与公司经营发展和效益提高相适应和薪酬水平在同行业和同区域有一定的竞争优势等</a:t>
            </a:r>
            <a:r>
              <a:rPr lang="en-US" altLang="zh-CN" sz="1100" dirty="0" smtClean="0">
                <a:solidFill>
                  <a:schemeClr val="tx1">
                    <a:lumMod val="65000"/>
                    <a:lumOff val="35000"/>
                  </a:schemeClr>
                </a:solidFill>
                <a:sym typeface="微软雅黑" panose="020B0503020204020204" pitchFamily="34" charset="-122"/>
              </a:rPr>
              <a:t>4</a:t>
            </a:r>
            <a:r>
              <a:rPr lang="zh-CN" altLang="en-US" sz="1100" dirty="0" smtClean="0">
                <a:solidFill>
                  <a:schemeClr val="tx1">
                    <a:lumMod val="65000"/>
                    <a:lumOff val="35000"/>
                  </a:schemeClr>
                </a:solidFill>
                <a:sym typeface="微软雅黑" panose="020B0503020204020204" pitchFamily="34" charset="-122"/>
              </a:rPr>
              <a:t>大原则。薪酬和绩效考核制度透明，员工收入保密，员工之间不得探听和透露各自收入。员工每月的计薪日为</a:t>
            </a:r>
            <a:r>
              <a:rPr lang="en-US" altLang="zh-CN" sz="1100" dirty="0" smtClean="0">
                <a:solidFill>
                  <a:schemeClr val="tx1">
                    <a:lumMod val="65000"/>
                    <a:lumOff val="35000"/>
                  </a:schemeClr>
                </a:solidFill>
                <a:sym typeface="微软雅黑" panose="020B0503020204020204" pitchFamily="34" charset="-122"/>
              </a:rPr>
              <a:t>21.75</a:t>
            </a:r>
            <a:r>
              <a:rPr lang="zh-CN" altLang="en-US" sz="1100" dirty="0" smtClean="0">
                <a:solidFill>
                  <a:schemeClr val="tx1">
                    <a:lumMod val="65000"/>
                    <a:lumOff val="35000"/>
                  </a:schemeClr>
                </a:solidFill>
                <a:sym typeface="微软雅黑" panose="020B0503020204020204" pitchFamily="34" charset="-122"/>
              </a:rPr>
              <a:t>天，工资条将通过个人</a:t>
            </a:r>
            <a:r>
              <a:rPr lang="en-US" altLang="zh-CN" sz="1100" dirty="0" smtClean="0">
                <a:solidFill>
                  <a:schemeClr val="tx1">
                    <a:lumMod val="65000"/>
                    <a:lumOff val="35000"/>
                  </a:schemeClr>
                </a:solidFill>
                <a:sym typeface="微软雅黑" panose="020B0503020204020204" pitchFamily="34" charset="-122"/>
              </a:rPr>
              <a:t>OA</a:t>
            </a:r>
            <a:r>
              <a:rPr lang="zh-CN" altLang="en-US" sz="1100" dirty="0" smtClean="0">
                <a:solidFill>
                  <a:schemeClr val="tx1">
                    <a:lumMod val="65000"/>
                    <a:lumOff val="35000"/>
                  </a:schemeClr>
                </a:solidFill>
                <a:sym typeface="微软雅黑" panose="020B0503020204020204" pitchFamily="34" charset="-122"/>
              </a:rPr>
              <a:t>协同人力行政部经理获取。</a:t>
            </a:r>
            <a:endParaRPr lang="zh-CN" altLang="en-US" sz="1100" dirty="0">
              <a:solidFill>
                <a:schemeClr val="tx1">
                  <a:lumMod val="65000"/>
                  <a:lumOff val="35000"/>
                </a:schemeClr>
              </a:solidFill>
              <a:sym typeface="微软雅黑" panose="020B0503020204020204" pitchFamily="34" charset="-122"/>
            </a:endParaRPr>
          </a:p>
        </p:txBody>
      </p:sp>
      <p:pic>
        <p:nvPicPr>
          <p:cNvPr id="19" name="图片 1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60742" y="799881"/>
            <a:ext cx="6696744" cy="274495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722294" y="197427"/>
            <a:ext cx="877163" cy="369332"/>
          </a:xfrm>
          <a:prstGeom prst="rect">
            <a:avLst/>
          </a:prstGeom>
          <a:noFill/>
        </p:spPr>
        <p:txBody>
          <a:bodyPr wrap="none" rtlCol="0">
            <a:spAutoFit/>
          </a:bodyPr>
          <a:lstStyle/>
          <a:p>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薪酬制</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 name="流程图: 决策 2"/>
          <p:cNvSpPr/>
          <p:nvPr/>
        </p:nvSpPr>
        <p:spPr>
          <a:xfrm>
            <a:off x="2987824" y="1356197"/>
            <a:ext cx="1785000" cy="2748787"/>
          </a:xfrm>
          <a:prstGeom prst="flowChartDecision">
            <a:avLst/>
          </a:prstGeom>
          <a:solidFill>
            <a:srgbClr val="FF9999">
              <a:alpha val="79999"/>
            </a:srgbClr>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4" name="流程图: 决策 36"/>
          <p:cNvSpPr/>
          <p:nvPr/>
        </p:nvSpPr>
        <p:spPr>
          <a:xfrm flipH="1" flipV="1">
            <a:off x="3838487" y="1371481"/>
            <a:ext cx="2638228" cy="1374413"/>
          </a:xfrm>
          <a:custGeom>
            <a:avLst/>
            <a:gdLst>
              <a:gd name="connsiteX0" fmla="*/ 0 w 10000"/>
              <a:gd name="connsiteY0" fmla="*/ 5000 h 10000"/>
              <a:gd name="connsiteX1" fmla="*/ 5000 w 10000"/>
              <a:gd name="connsiteY1" fmla="*/ 0 h 10000"/>
              <a:gd name="connsiteX2" fmla="*/ 10000 w 10000"/>
              <a:gd name="connsiteY2" fmla="*/ 5000 h 10000"/>
              <a:gd name="connsiteX3" fmla="*/ 5000 w 10000"/>
              <a:gd name="connsiteY3" fmla="*/ 10000 h 10000"/>
              <a:gd name="connsiteX4" fmla="*/ 0 w 10000"/>
              <a:gd name="connsiteY4" fmla="*/ 5000 h 10000"/>
              <a:gd name="connsiteX0-1" fmla="*/ 0 w 14373"/>
              <a:gd name="connsiteY0-2" fmla="*/ 587 h 10000"/>
              <a:gd name="connsiteX1-3" fmla="*/ 9373 w 14373"/>
              <a:gd name="connsiteY1-4" fmla="*/ 0 h 10000"/>
              <a:gd name="connsiteX2-5" fmla="*/ 14373 w 14373"/>
              <a:gd name="connsiteY2-6" fmla="*/ 5000 h 10000"/>
              <a:gd name="connsiteX3-7" fmla="*/ 9373 w 14373"/>
              <a:gd name="connsiteY3-8" fmla="*/ 10000 h 10000"/>
              <a:gd name="connsiteX4-9" fmla="*/ 0 w 14373"/>
              <a:gd name="connsiteY4-10" fmla="*/ 587 h 10000"/>
              <a:gd name="connsiteX0-11" fmla="*/ 0 w 14780"/>
              <a:gd name="connsiteY0-12" fmla="*/ 72 h 10000"/>
              <a:gd name="connsiteX1-13" fmla="*/ 9780 w 14780"/>
              <a:gd name="connsiteY1-14" fmla="*/ 0 h 10000"/>
              <a:gd name="connsiteX2-15" fmla="*/ 14780 w 14780"/>
              <a:gd name="connsiteY2-16" fmla="*/ 5000 h 10000"/>
              <a:gd name="connsiteX3-17" fmla="*/ 9780 w 14780"/>
              <a:gd name="connsiteY3-18" fmla="*/ 10000 h 10000"/>
              <a:gd name="connsiteX4-19" fmla="*/ 0 w 14780"/>
              <a:gd name="connsiteY4-20" fmla="*/ 72 h 10000"/>
              <a:gd name="connsiteX0-21" fmla="*/ 0 w 14780"/>
              <a:gd name="connsiteY0-22" fmla="*/ 72 h 5439"/>
              <a:gd name="connsiteX1-23" fmla="*/ 9780 w 14780"/>
              <a:gd name="connsiteY1-24" fmla="*/ 0 h 5439"/>
              <a:gd name="connsiteX2-25" fmla="*/ 14780 w 14780"/>
              <a:gd name="connsiteY2-26" fmla="*/ 5000 h 5439"/>
              <a:gd name="connsiteX3-27" fmla="*/ 5407 w 14780"/>
              <a:gd name="connsiteY3-28" fmla="*/ 5439 h 5439"/>
              <a:gd name="connsiteX4-29" fmla="*/ 0 w 14780"/>
              <a:gd name="connsiteY4-30" fmla="*/ 72 h 5439"/>
              <a:gd name="connsiteX0-31" fmla="*/ 0 w 10000"/>
              <a:gd name="connsiteY0-32" fmla="*/ 132 h 9193"/>
              <a:gd name="connsiteX1-33" fmla="*/ 6617 w 10000"/>
              <a:gd name="connsiteY1-34" fmla="*/ 0 h 9193"/>
              <a:gd name="connsiteX2-35" fmla="*/ 10000 w 10000"/>
              <a:gd name="connsiteY2-36" fmla="*/ 9193 h 9193"/>
              <a:gd name="connsiteX3-37" fmla="*/ 3383 w 10000"/>
              <a:gd name="connsiteY3-38" fmla="*/ 9189 h 9193"/>
              <a:gd name="connsiteX4-39" fmla="*/ 0 w 10000"/>
              <a:gd name="connsiteY4-40" fmla="*/ 132 h 9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00" h="9193">
                <a:moveTo>
                  <a:pt x="0" y="132"/>
                </a:moveTo>
                <a:lnTo>
                  <a:pt x="6617" y="0"/>
                </a:lnTo>
                <a:lnTo>
                  <a:pt x="10000" y="9193"/>
                </a:lnTo>
                <a:lnTo>
                  <a:pt x="3383" y="9189"/>
                </a:lnTo>
                <a:lnTo>
                  <a:pt x="0" y="132"/>
                </a:lnTo>
                <a:close/>
              </a:path>
            </a:pathLst>
          </a:custGeom>
          <a:solidFill>
            <a:srgbClr val="007E5D">
              <a:alpha val="79999"/>
            </a:srgbClr>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5" name="流程图: 决策 36"/>
          <p:cNvSpPr/>
          <p:nvPr/>
        </p:nvSpPr>
        <p:spPr>
          <a:xfrm flipV="1">
            <a:off x="3858521" y="2730591"/>
            <a:ext cx="2638228" cy="1374413"/>
          </a:xfrm>
          <a:custGeom>
            <a:avLst/>
            <a:gdLst>
              <a:gd name="connsiteX0" fmla="*/ 0 w 10000"/>
              <a:gd name="connsiteY0" fmla="*/ 5000 h 10000"/>
              <a:gd name="connsiteX1" fmla="*/ 5000 w 10000"/>
              <a:gd name="connsiteY1" fmla="*/ 0 h 10000"/>
              <a:gd name="connsiteX2" fmla="*/ 10000 w 10000"/>
              <a:gd name="connsiteY2" fmla="*/ 5000 h 10000"/>
              <a:gd name="connsiteX3" fmla="*/ 5000 w 10000"/>
              <a:gd name="connsiteY3" fmla="*/ 10000 h 10000"/>
              <a:gd name="connsiteX4" fmla="*/ 0 w 10000"/>
              <a:gd name="connsiteY4" fmla="*/ 5000 h 10000"/>
              <a:gd name="connsiteX0-1" fmla="*/ 0 w 14373"/>
              <a:gd name="connsiteY0-2" fmla="*/ 587 h 10000"/>
              <a:gd name="connsiteX1-3" fmla="*/ 9373 w 14373"/>
              <a:gd name="connsiteY1-4" fmla="*/ 0 h 10000"/>
              <a:gd name="connsiteX2-5" fmla="*/ 14373 w 14373"/>
              <a:gd name="connsiteY2-6" fmla="*/ 5000 h 10000"/>
              <a:gd name="connsiteX3-7" fmla="*/ 9373 w 14373"/>
              <a:gd name="connsiteY3-8" fmla="*/ 10000 h 10000"/>
              <a:gd name="connsiteX4-9" fmla="*/ 0 w 14373"/>
              <a:gd name="connsiteY4-10" fmla="*/ 587 h 10000"/>
              <a:gd name="connsiteX0-11" fmla="*/ 0 w 14780"/>
              <a:gd name="connsiteY0-12" fmla="*/ 72 h 10000"/>
              <a:gd name="connsiteX1-13" fmla="*/ 9780 w 14780"/>
              <a:gd name="connsiteY1-14" fmla="*/ 0 h 10000"/>
              <a:gd name="connsiteX2-15" fmla="*/ 14780 w 14780"/>
              <a:gd name="connsiteY2-16" fmla="*/ 5000 h 10000"/>
              <a:gd name="connsiteX3-17" fmla="*/ 9780 w 14780"/>
              <a:gd name="connsiteY3-18" fmla="*/ 10000 h 10000"/>
              <a:gd name="connsiteX4-19" fmla="*/ 0 w 14780"/>
              <a:gd name="connsiteY4-20" fmla="*/ 72 h 10000"/>
              <a:gd name="connsiteX0-21" fmla="*/ 0 w 14780"/>
              <a:gd name="connsiteY0-22" fmla="*/ 72 h 5439"/>
              <a:gd name="connsiteX1-23" fmla="*/ 9780 w 14780"/>
              <a:gd name="connsiteY1-24" fmla="*/ 0 h 5439"/>
              <a:gd name="connsiteX2-25" fmla="*/ 14780 w 14780"/>
              <a:gd name="connsiteY2-26" fmla="*/ 5000 h 5439"/>
              <a:gd name="connsiteX3-27" fmla="*/ 5407 w 14780"/>
              <a:gd name="connsiteY3-28" fmla="*/ 5439 h 5439"/>
              <a:gd name="connsiteX4-29" fmla="*/ 0 w 14780"/>
              <a:gd name="connsiteY4-30" fmla="*/ 72 h 5439"/>
              <a:gd name="connsiteX0-31" fmla="*/ 0 w 10000"/>
              <a:gd name="connsiteY0-32" fmla="*/ 132 h 9193"/>
              <a:gd name="connsiteX1-33" fmla="*/ 6617 w 10000"/>
              <a:gd name="connsiteY1-34" fmla="*/ 0 h 9193"/>
              <a:gd name="connsiteX2-35" fmla="*/ 10000 w 10000"/>
              <a:gd name="connsiteY2-36" fmla="*/ 9193 h 9193"/>
              <a:gd name="connsiteX3-37" fmla="*/ 3383 w 10000"/>
              <a:gd name="connsiteY3-38" fmla="*/ 9189 h 9193"/>
              <a:gd name="connsiteX4-39" fmla="*/ 0 w 10000"/>
              <a:gd name="connsiteY4-40" fmla="*/ 132 h 9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000" h="9193">
                <a:moveTo>
                  <a:pt x="0" y="132"/>
                </a:moveTo>
                <a:lnTo>
                  <a:pt x="6617" y="0"/>
                </a:lnTo>
                <a:lnTo>
                  <a:pt x="10000" y="9193"/>
                </a:lnTo>
                <a:lnTo>
                  <a:pt x="3383" y="9189"/>
                </a:lnTo>
                <a:lnTo>
                  <a:pt x="0" y="132"/>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26" tIns="45712" rIns="91426" bIns="45712" rtlCol="0" anchor="ctr"/>
          <a:lstStyle/>
          <a:p>
            <a:pPr algn="ctr"/>
            <a:endParaRPr lang="zh-CN" altLang="en-US"/>
          </a:p>
        </p:txBody>
      </p:sp>
      <p:sp>
        <p:nvSpPr>
          <p:cNvPr id="6" name="Text Box 99"/>
          <p:cNvSpPr txBox="1">
            <a:spLocks noChangeArrowheads="1"/>
          </p:cNvSpPr>
          <p:nvPr/>
        </p:nvSpPr>
        <p:spPr bwMode="auto">
          <a:xfrm>
            <a:off x="3375224" y="2225324"/>
            <a:ext cx="974411" cy="12376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7400" tIns="33700" rIns="67400" bIns="33700">
            <a:spAutoFit/>
          </a:bodyPr>
          <a:lstStyle/>
          <a:p>
            <a:r>
              <a:rPr lang="zh-CN" altLang="en-US" sz="2100" dirty="0">
                <a:solidFill>
                  <a:schemeClr val="bg1"/>
                </a:solidFill>
                <a:latin typeface="+mn-ea"/>
              </a:rPr>
              <a:t>年薪</a:t>
            </a:r>
            <a:r>
              <a:rPr lang="zh-CN" altLang="en-US" sz="2100" dirty="0" smtClean="0">
                <a:solidFill>
                  <a:schemeClr val="bg1"/>
                </a:solidFill>
                <a:latin typeface="+mn-ea"/>
              </a:rPr>
              <a:t>制</a:t>
            </a:r>
            <a:r>
              <a:rPr lang="zh-CN" altLang="en-US" sz="1100" dirty="0">
                <a:solidFill>
                  <a:schemeClr val="bg1"/>
                </a:solidFill>
                <a:latin typeface="+mn-ea"/>
              </a:rPr>
              <a:t>（适用于公司事业部及参照事业部管理</a:t>
            </a:r>
            <a:r>
              <a:rPr lang="zh-CN" altLang="en-US" sz="1100" dirty="0" smtClean="0">
                <a:solidFill>
                  <a:schemeClr val="bg1"/>
                </a:solidFill>
                <a:latin typeface="+mn-ea"/>
              </a:rPr>
              <a:t>部门的</a:t>
            </a:r>
            <a:r>
              <a:rPr lang="zh-CN" altLang="en-US" sz="1100" dirty="0">
                <a:solidFill>
                  <a:schemeClr val="bg1"/>
                </a:solidFill>
                <a:latin typeface="+mn-ea"/>
              </a:rPr>
              <a:t>经理层人员）</a:t>
            </a:r>
            <a:endParaRPr lang="zh-CN" altLang="en-US" sz="1100" dirty="0">
              <a:solidFill>
                <a:schemeClr val="bg1"/>
              </a:solidFill>
              <a:latin typeface="+mn-ea"/>
            </a:endParaRPr>
          </a:p>
        </p:txBody>
      </p:sp>
      <p:sp>
        <p:nvSpPr>
          <p:cNvPr id="7" name="Text Box 99"/>
          <p:cNvSpPr txBox="1">
            <a:spLocks noChangeArrowheads="1"/>
          </p:cNvSpPr>
          <p:nvPr/>
        </p:nvSpPr>
        <p:spPr bwMode="auto">
          <a:xfrm>
            <a:off x="4375034" y="1672049"/>
            <a:ext cx="1285151" cy="7913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7400" tIns="33700" rIns="67400" bIns="33700">
            <a:spAutoFit/>
          </a:bodyPr>
          <a:lstStyle/>
          <a:p>
            <a:pPr algn="ctr"/>
            <a:r>
              <a:rPr lang="zh-CN" altLang="en-US" dirty="0" smtClean="0">
                <a:solidFill>
                  <a:schemeClr val="bg1"/>
                </a:solidFill>
                <a:latin typeface="+mn-ea"/>
              </a:rPr>
              <a:t>普通薪酬制</a:t>
            </a:r>
            <a:endParaRPr lang="en-US" altLang="zh-CN" dirty="0" smtClean="0">
              <a:solidFill>
                <a:schemeClr val="bg1"/>
              </a:solidFill>
              <a:latin typeface="+mn-ea"/>
            </a:endParaRPr>
          </a:p>
          <a:p>
            <a:pPr algn="ctr"/>
            <a:r>
              <a:rPr lang="zh-CN" altLang="en-US" sz="1100" dirty="0" smtClean="0">
                <a:solidFill>
                  <a:schemeClr val="bg1"/>
                </a:solidFill>
                <a:latin typeface="+mn-ea"/>
              </a:rPr>
              <a:t>（适用于职能部门人员</a:t>
            </a:r>
            <a:r>
              <a:rPr lang="zh-CN" altLang="en-US" dirty="0" smtClean="0">
                <a:solidFill>
                  <a:schemeClr val="bg1"/>
                </a:solidFill>
                <a:latin typeface="+mn-ea"/>
              </a:rPr>
              <a:t>）</a:t>
            </a:r>
            <a:endParaRPr lang="zh-CN" altLang="en-US" dirty="0">
              <a:solidFill>
                <a:schemeClr val="bg1"/>
              </a:solidFill>
              <a:latin typeface="+mn-ea"/>
            </a:endParaRPr>
          </a:p>
        </p:txBody>
      </p:sp>
      <p:sp>
        <p:nvSpPr>
          <p:cNvPr id="8" name="Line 548"/>
          <p:cNvSpPr>
            <a:spLocks noChangeShapeType="1"/>
          </p:cNvSpPr>
          <p:nvPr/>
        </p:nvSpPr>
        <p:spPr bwMode="auto">
          <a:xfrm>
            <a:off x="5580112" y="1648665"/>
            <a:ext cx="1109605" cy="0"/>
          </a:xfrm>
          <a:prstGeom prst="line">
            <a:avLst/>
          </a:prstGeom>
          <a:noFill/>
          <a:ln w="19050">
            <a:solidFill>
              <a:srgbClr val="FF9999"/>
            </a:solidFill>
            <a:prstDash val="dash"/>
            <a:round/>
            <a:headEnd type="oval" w="med" len="med"/>
            <a:tailEnd type="stealth" w="med" len="med"/>
          </a:ln>
          <a:extLst>
            <a:ext uri="{909E8E84-426E-40DD-AFC4-6F175D3DCCD1}">
              <a14:hiddenFill xmlns:a14="http://schemas.microsoft.com/office/drawing/2010/main">
                <a:noFill/>
              </a14:hiddenFill>
            </a:ext>
          </a:extLst>
        </p:spPr>
        <p:txBody>
          <a:bodyPr lIns="91426" tIns="45712" rIns="91426" bIns="45712"/>
          <a:lstStyle/>
          <a:p>
            <a:endParaRPr lang="zh-CN" altLang="en-US"/>
          </a:p>
        </p:txBody>
      </p:sp>
      <p:sp>
        <p:nvSpPr>
          <p:cNvPr id="9" name="文本框 31"/>
          <p:cNvSpPr txBox="1"/>
          <p:nvPr/>
        </p:nvSpPr>
        <p:spPr>
          <a:xfrm>
            <a:off x="6750522" y="1063241"/>
            <a:ext cx="1711661" cy="1454234"/>
          </a:xfrm>
          <a:prstGeom prst="rect">
            <a:avLst/>
          </a:prstGeom>
          <a:noFill/>
        </p:spPr>
        <p:txBody>
          <a:bodyPr wrap="square" lIns="68571" tIns="34285" rIns="68571" bIns="34285" rtlCol="0">
            <a:spAutoFit/>
          </a:bodyPr>
          <a:lstStyle/>
          <a:p>
            <a:pPr lvl="0" fontAlgn="base">
              <a:spcBef>
                <a:spcPct val="0"/>
              </a:spcBef>
              <a:spcAft>
                <a:spcPct val="0"/>
              </a:spcAft>
              <a:defRPr/>
            </a:pPr>
            <a:r>
              <a:rPr lang="zh-CN" altLang="en-US" sz="900" dirty="0" smtClean="0">
                <a:solidFill>
                  <a:schemeClr val="tx1">
                    <a:lumMod val="75000"/>
                    <a:lumOff val="25000"/>
                  </a:schemeClr>
                </a:solidFill>
                <a:latin typeface="等线" panose="02010600030101010101" charset="-122"/>
              </a:rPr>
              <a:t>结构：</a:t>
            </a:r>
            <a:endParaRPr lang="en-US" altLang="zh-CN" sz="900" dirty="0" smtClean="0">
              <a:solidFill>
                <a:schemeClr val="tx1">
                  <a:lumMod val="75000"/>
                  <a:lumOff val="25000"/>
                </a:schemeClr>
              </a:solidFill>
              <a:latin typeface="等线" panose="02010600030101010101" charset="-122"/>
            </a:endParaRPr>
          </a:p>
          <a:p>
            <a:pPr lvl="0" fontAlgn="base">
              <a:spcBef>
                <a:spcPct val="0"/>
              </a:spcBef>
              <a:spcAft>
                <a:spcPct val="0"/>
              </a:spcAft>
              <a:defRPr/>
            </a:pPr>
            <a:r>
              <a:rPr lang="zh-CN" altLang="en-US" sz="900" dirty="0" smtClean="0">
                <a:solidFill>
                  <a:schemeClr val="tx1">
                    <a:lumMod val="75000"/>
                    <a:lumOff val="25000"/>
                  </a:schemeClr>
                </a:solidFill>
                <a:latin typeface="等线" panose="02010600030101010101" charset="-122"/>
              </a:rPr>
              <a:t>实</a:t>
            </a:r>
            <a:r>
              <a:rPr lang="zh-CN" altLang="en-US" sz="900" dirty="0">
                <a:solidFill>
                  <a:schemeClr val="tx1">
                    <a:lumMod val="75000"/>
                    <a:lumOff val="25000"/>
                  </a:schemeClr>
                </a:solidFill>
                <a:latin typeface="等线" panose="02010600030101010101" charset="-122"/>
              </a:rPr>
              <a:t>发薪酬</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月薪*</a:t>
            </a:r>
            <a:r>
              <a:rPr lang="en-US" altLang="zh-CN" sz="900" dirty="0">
                <a:solidFill>
                  <a:schemeClr val="tx1">
                    <a:lumMod val="75000"/>
                    <a:lumOff val="25000"/>
                  </a:schemeClr>
                </a:solidFill>
                <a:latin typeface="等线" panose="02010600030101010101" charset="-122"/>
              </a:rPr>
              <a:t>12+</a:t>
            </a:r>
            <a:r>
              <a:rPr lang="zh-CN" altLang="en-US" sz="900" dirty="0">
                <a:solidFill>
                  <a:schemeClr val="tx1">
                    <a:lumMod val="75000"/>
                    <a:lumOff val="25000"/>
                  </a:schemeClr>
                </a:solidFill>
                <a:latin typeface="等线" panose="02010600030101010101" charset="-122"/>
              </a:rPr>
              <a:t>年终奖金</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超收奖励</a:t>
            </a:r>
            <a:endParaRPr lang="zh-CN" altLang="en-US" sz="900" dirty="0">
              <a:solidFill>
                <a:schemeClr val="tx1">
                  <a:lumMod val="75000"/>
                  <a:lumOff val="25000"/>
                </a:schemeClr>
              </a:solidFill>
              <a:latin typeface="等线" panose="02010600030101010101" charset="-122"/>
            </a:endParaRPr>
          </a:p>
          <a:p>
            <a:pPr lvl="0" fontAlgn="base">
              <a:spcBef>
                <a:spcPct val="0"/>
              </a:spcBef>
              <a:spcAft>
                <a:spcPct val="0"/>
              </a:spcAft>
              <a:defRPr/>
            </a:pPr>
            <a:r>
              <a:rPr lang="zh-CN" altLang="en-US" sz="900" dirty="0" smtClean="0">
                <a:solidFill>
                  <a:schemeClr val="tx1">
                    <a:lumMod val="75000"/>
                    <a:lumOff val="25000"/>
                  </a:schemeClr>
                </a:solidFill>
                <a:latin typeface="等线" panose="02010600030101010101" charset="-122"/>
              </a:rPr>
              <a:t>月薪</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基本工资</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绩效工资基数</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月绩效考核</a:t>
            </a:r>
            <a:r>
              <a:rPr lang="zh-CN" altLang="en-US" sz="900" dirty="0" smtClean="0">
                <a:solidFill>
                  <a:schemeClr val="tx1">
                    <a:lumMod val="75000"/>
                    <a:lumOff val="25000"/>
                  </a:schemeClr>
                </a:solidFill>
                <a:latin typeface="等线" panose="02010600030101010101" charset="-122"/>
              </a:rPr>
              <a:t>系数</a:t>
            </a:r>
            <a:endParaRPr lang="en-US" altLang="zh-CN" sz="900" dirty="0" smtClean="0">
              <a:solidFill>
                <a:schemeClr val="tx1">
                  <a:lumMod val="75000"/>
                  <a:lumOff val="25000"/>
                </a:schemeClr>
              </a:solidFill>
              <a:latin typeface="等线" panose="02010600030101010101" charset="-122"/>
            </a:endParaRPr>
          </a:p>
          <a:p>
            <a:pPr lvl="0" fontAlgn="base">
              <a:spcBef>
                <a:spcPct val="0"/>
              </a:spcBef>
              <a:spcAft>
                <a:spcPct val="0"/>
              </a:spcAft>
              <a:defRPr/>
            </a:pPr>
            <a:r>
              <a:rPr lang="zh-CN" altLang="en-US" sz="900" dirty="0">
                <a:solidFill>
                  <a:schemeClr val="tx1">
                    <a:lumMod val="75000"/>
                    <a:lumOff val="25000"/>
                  </a:schemeClr>
                </a:solidFill>
                <a:latin typeface="等线" panose="02010600030101010101" charset="-122"/>
              </a:rPr>
              <a:t>计</a:t>
            </a:r>
            <a:r>
              <a:rPr lang="zh-CN" altLang="en-US" sz="900" dirty="0" smtClean="0">
                <a:solidFill>
                  <a:schemeClr val="tx1">
                    <a:lumMod val="75000"/>
                    <a:lumOff val="25000"/>
                  </a:schemeClr>
                </a:solidFill>
                <a:latin typeface="等线" panose="02010600030101010101" charset="-122"/>
              </a:rPr>
              <a:t>发办法：</a:t>
            </a:r>
            <a:endParaRPr lang="en-US" altLang="zh-CN" sz="900" dirty="0" smtClean="0">
              <a:solidFill>
                <a:schemeClr val="tx1">
                  <a:lumMod val="75000"/>
                  <a:lumOff val="25000"/>
                </a:schemeClr>
              </a:solidFill>
              <a:latin typeface="等线" panose="02010600030101010101" charset="-122"/>
            </a:endParaRPr>
          </a:p>
          <a:p>
            <a:pPr lvl="0" fontAlgn="base">
              <a:spcBef>
                <a:spcPct val="0"/>
              </a:spcBef>
              <a:spcAft>
                <a:spcPct val="0"/>
              </a:spcAft>
              <a:defRPr/>
            </a:pPr>
            <a:r>
              <a:rPr lang="zh-CN" altLang="en-US" sz="900" dirty="0">
                <a:solidFill>
                  <a:schemeClr val="tx1">
                    <a:lumMod val="75000"/>
                    <a:lumOff val="25000"/>
                  </a:schemeClr>
                </a:solidFill>
                <a:latin typeface="等线" panose="02010600030101010101" charset="-122"/>
              </a:rPr>
              <a:t>基本工资和月绩效工资经公司领导确定后，以月工资发放，年终奖金根据公司净利润及员工个人</a:t>
            </a:r>
            <a:r>
              <a:rPr lang="zh-CN" altLang="en-US" sz="900" dirty="0" smtClean="0">
                <a:solidFill>
                  <a:schemeClr val="tx1">
                    <a:lumMod val="75000"/>
                    <a:lumOff val="25000"/>
                  </a:schemeClr>
                </a:solidFill>
                <a:latin typeface="等线" panose="02010600030101010101" charset="-122"/>
              </a:rPr>
              <a:t>表现于年底发放</a:t>
            </a:r>
            <a:endParaRPr lang="zh-CN" altLang="en-US" sz="900" dirty="0">
              <a:solidFill>
                <a:schemeClr val="tx1">
                  <a:lumMod val="75000"/>
                  <a:lumOff val="25000"/>
                </a:schemeClr>
              </a:solidFill>
              <a:latin typeface="等线" panose="02010600030101010101" charset="-122"/>
            </a:endParaRPr>
          </a:p>
        </p:txBody>
      </p:sp>
      <p:sp>
        <p:nvSpPr>
          <p:cNvPr id="10" name="Text Box 99"/>
          <p:cNvSpPr txBox="1">
            <a:spLocks noChangeArrowheads="1"/>
          </p:cNvSpPr>
          <p:nvPr/>
        </p:nvSpPr>
        <p:spPr bwMode="auto">
          <a:xfrm>
            <a:off x="4518946" y="2972202"/>
            <a:ext cx="1317377" cy="852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7400" tIns="33700" rIns="67400" bIns="33700">
            <a:spAutoFit/>
          </a:bodyPr>
          <a:lstStyle/>
          <a:p>
            <a:pPr algn="ctr"/>
            <a:r>
              <a:rPr lang="zh-CN" altLang="en-US" dirty="0" smtClean="0">
                <a:solidFill>
                  <a:schemeClr val="bg1"/>
                </a:solidFill>
                <a:latin typeface="+mn-ea"/>
              </a:rPr>
              <a:t>项目薪酬制</a:t>
            </a:r>
            <a:endParaRPr lang="en-US" altLang="zh-CN" dirty="0" smtClean="0">
              <a:solidFill>
                <a:schemeClr val="bg1"/>
              </a:solidFill>
              <a:latin typeface="+mn-ea"/>
            </a:endParaRPr>
          </a:p>
          <a:p>
            <a:pPr algn="ctr"/>
            <a:r>
              <a:rPr lang="zh-CN" altLang="en-US" sz="1100" dirty="0" smtClean="0">
                <a:solidFill>
                  <a:schemeClr val="bg1"/>
                </a:solidFill>
                <a:latin typeface="+mn-ea"/>
              </a:rPr>
              <a:t>（适用于事业部按完成一个个项目和计件的人员）</a:t>
            </a:r>
            <a:endParaRPr lang="zh-CN" altLang="en-US" sz="1100" dirty="0">
              <a:solidFill>
                <a:schemeClr val="bg1"/>
              </a:solidFill>
              <a:latin typeface="+mn-ea"/>
            </a:endParaRPr>
          </a:p>
        </p:txBody>
      </p:sp>
      <p:sp>
        <p:nvSpPr>
          <p:cNvPr id="11" name="Line 548"/>
          <p:cNvSpPr>
            <a:spLocks noChangeShapeType="1"/>
          </p:cNvSpPr>
          <p:nvPr/>
        </p:nvSpPr>
        <p:spPr bwMode="auto">
          <a:xfrm>
            <a:off x="5836323" y="3462933"/>
            <a:ext cx="1109605" cy="0"/>
          </a:xfrm>
          <a:prstGeom prst="line">
            <a:avLst/>
          </a:prstGeom>
          <a:noFill/>
          <a:ln w="19050">
            <a:solidFill>
              <a:schemeClr val="tx2">
                <a:lumMod val="75000"/>
              </a:schemeClr>
            </a:solidFill>
            <a:prstDash val="dash"/>
            <a:round/>
            <a:headEnd type="oval" w="med" len="med"/>
            <a:tailEnd type="stealth" w="med" len="med"/>
          </a:ln>
          <a:extLst>
            <a:ext uri="{909E8E84-426E-40DD-AFC4-6F175D3DCCD1}">
              <a14:hiddenFill xmlns:a14="http://schemas.microsoft.com/office/drawing/2010/main">
                <a:noFill/>
              </a14:hiddenFill>
            </a:ext>
          </a:extLst>
        </p:spPr>
        <p:txBody>
          <a:bodyPr lIns="91426" tIns="45712" rIns="91426" bIns="45712"/>
          <a:lstStyle/>
          <a:p>
            <a:endParaRPr lang="zh-CN" altLang="en-US"/>
          </a:p>
        </p:txBody>
      </p:sp>
      <p:sp>
        <p:nvSpPr>
          <p:cNvPr id="12" name="文本框 34"/>
          <p:cNvSpPr txBox="1"/>
          <p:nvPr/>
        </p:nvSpPr>
        <p:spPr>
          <a:xfrm>
            <a:off x="6945928" y="2745894"/>
            <a:ext cx="1802536" cy="2144395"/>
          </a:xfrm>
          <a:prstGeom prst="rect">
            <a:avLst/>
          </a:prstGeom>
          <a:noFill/>
        </p:spPr>
        <p:txBody>
          <a:bodyPr wrap="square" lIns="68571" tIns="34285" rIns="68571" bIns="34285" rtlCol="0">
            <a:spAutoFit/>
          </a:bodyPr>
          <a:lstStyle/>
          <a:p>
            <a:pPr lvl="0" fontAlgn="base">
              <a:spcBef>
                <a:spcPct val="0"/>
              </a:spcBef>
              <a:spcAft>
                <a:spcPct val="0"/>
              </a:spcAft>
              <a:defRPr/>
            </a:pPr>
            <a:r>
              <a:rPr lang="zh-CN" altLang="en-US" sz="900" dirty="0" smtClean="0">
                <a:solidFill>
                  <a:schemeClr val="tx1">
                    <a:lumMod val="75000"/>
                    <a:lumOff val="25000"/>
                  </a:schemeClr>
                </a:solidFill>
                <a:latin typeface="等线" panose="02010600030101010101" charset="-122"/>
              </a:rPr>
              <a:t>结构：</a:t>
            </a:r>
            <a:endParaRPr lang="en-US" altLang="zh-CN" sz="900" dirty="0" smtClean="0">
              <a:solidFill>
                <a:schemeClr val="tx1">
                  <a:lumMod val="75000"/>
                  <a:lumOff val="25000"/>
                </a:schemeClr>
              </a:solidFill>
              <a:latin typeface="等线" panose="02010600030101010101" charset="-122"/>
            </a:endParaRPr>
          </a:p>
          <a:p>
            <a:pPr lvl="0" fontAlgn="base">
              <a:spcBef>
                <a:spcPct val="0"/>
              </a:spcBef>
              <a:spcAft>
                <a:spcPct val="0"/>
              </a:spcAft>
              <a:defRPr/>
            </a:pPr>
            <a:r>
              <a:rPr lang="zh-CN" altLang="en-US" sz="900" dirty="0" smtClean="0">
                <a:solidFill>
                  <a:schemeClr val="tx1">
                    <a:lumMod val="75000"/>
                    <a:lumOff val="25000"/>
                  </a:schemeClr>
                </a:solidFill>
                <a:latin typeface="等线" panose="02010600030101010101" charset="-122"/>
              </a:rPr>
              <a:t>非计件</a:t>
            </a:r>
            <a:r>
              <a:rPr lang="zh-CN" altLang="en-US" sz="900" dirty="0">
                <a:solidFill>
                  <a:schemeClr val="tx1">
                    <a:lumMod val="75000"/>
                    <a:lumOff val="25000"/>
                  </a:schemeClr>
                </a:solidFill>
                <a:latin typeface="等线" panose="02010600030101010101" charset="-122"/>
              </a:rPr>
              <a:t>项目：实发薪酬</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月薪*</a:t>
            </a:r>
            <a:r>
              <a:rPr lang="en-US" altLang="zh-CN" sz="900" dirty="0">
                <a:solidFill>
                  <a:schemeClr val="tx1">
                    <a:lumMod val="75000"/>
                    <a:lumOff val="25000"/>
                  </a:schemeClr>
                </a:solidFill>
                <a:latin typeface="等线" panose="02010600030101010101" charset="-122"/>
              </a:rPr>
              <a:t>12+</a:t>
            </a:r>
            <a:r>
              <a:rPr lang="zh-CN" altLang="en-US" sz="900" dirty="0">
                <a:solidFill>
                  <a:schemeClr val="tx1">
                    <a:lumMod val="75000"/>
                    <a:lumOff val="25000"/>
                  </a:schemeClr>
                </a:solidFill>
                <a:latin typeface="等线" panose="02010600030101010101" charset="-122"/>
              </a:rPr>
              <a:t>项目奖金</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超收奖励</a:t>
            </a:r>
            <a:endParaRPr lang="zh-CN" altLang="en-US" sz="900" dirty="0">
              <a:solidFill>
                <a:schemeClr val="tx1">
                  <a:lumMod val="75000"/>
                  <a:lumOff val="25000"/>
                </a:schemeClr>
              </a:solidFill>
              <a:latin typeface="等线" panose="02010600030101010101" charset="-122"/>
            </a:endParaRPr>
          </a:p>
          <a:p>
            <a:pPr lvl="0" fontAlgn="base">
              <a:spcBef>
                <a:spcPct val="0"/>
              </a:spcBef>
              <a:spcAft>
                <a:spcPct val="0"/>
              </a:spcAft>
              <a:defRPr/>
            </a:pPr>
            <a:r>
              <a:rPr lang="zh-CN" altLang="en-US" sz="900" dirty="0">
                <a:solidFill>
                  <a:schemeClr val="tx1">
                    <a:lumMod val="75000"/>
                    <a:lumOff val="25000"/>
                  </a:schemeClr>
                </a:solidFill>
                <a:latin typeface="等线" panose="02010600030101010101" charset="-122"/>
              </a:rPr>
              <a:t>月薪</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基本工资</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绩效工资基数</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月绩效考核系数</a:t>
            </a:r>
            <a:endParaRPr lang="zh-CN" altLang="en-US" sz="900" dirty="0">
              <a:solidFill>
                <a:schemeClr val="tx1">
                  <a:lumMod val="75000"/>
                  <a:lumOff val="25000"/>
                </a:schemeClr>
              </a:solidFill>
              <a:latin typeface="等线" panose="02010600030101010101" charset="-122"/>
            </a:endParaRPr>
          </a:p>
          <a:p>
            <a:pPr lvl="0" fontAlgn="base">
              <a:spcBef>
                <a:spcPct val="0"/>
              </a:spcBef>
              <a:spcAft>
                <a:spcPct val="0"/>
              </a:spcAft>
              <a:defRPr/>
            </a:pPr>
            <a:r>
              <a:rPr lang="zh-CN" altLang="en-US" sz="900" dirty="0">
                <a:solidFill>
                  <a:schemeClr val="tx1">
                    <a:lumMod val="75000"/>
                    <a:lumOff val="25000"/>
                  </a:schemeClr>
                </a:solidFill>
                <a:latin typeface="等线" panose="02010600030101010101" charset="-122"/>
              </a:rPr>
              <a:t>计件项目：实发薪酬</a:t>
            </a:r>
            <a:r>
              <a:rPr lang="en-US" altLang="zh-CN" sz="900" dirty="0">
                <a:solidFill>
                  <a:schemeClr val="tx1">
                    <a:lumMod val="75000"/>
                    <a:lumOff val="25000"/>
                  </a:schemeClr>
                </a:solidFill>
                <a:latin typeface="等线" panose="02010600030101010101" charset="-122"/>
              </a:rPr>
              <a:t>= </a:t>
            </a:r>
            <a:r>
              <a:rPr lang="en-US" altLang="zh-CN" sz="900" dirty="0" smtClean="0">
                <a:solidFill>
                  <a:schemeClr val="tx1">
                    <a:lumMod val="75000"/>
                    <a:lumOff val="25000"/>
                  </a:schemeClr>
                </a:solidFill>
                <a:latin typeface="等线" panose="02010600030101010101" charset="-122"/>
              </a:rPr>
              <a:t>12</a:t>
            </a:r>
            <a:r>
              <a:rPr lang="zh-CN" altLang="en-US" sz="900" dirty="0" smtClean="0">
                <a:solidFill>
                  <a:schemeClr val="tx1">
                    <a:lumMod val="75000"/>
                    <a:lumOff val="25000"/>
                  </a:schemeClr>
                </a:solidFill>
                <a:latin typeface="等线" panose="02010600030101010101" charset="-122"/>
              </a:rPr>
              <a:t>个月计件工资之和</a:t>
            </a:r>
            <a:endParaRPr lang="en-US" altLang="zh-CN" sz="900" dirty="0" smtClean="0">
              <a:solidFill>
                <a:schemeClr val="tx1">
                  <a:lumMod val="75000"/>
                  <a:lumOff val="25000"/>
                </a:schemeClr>
              </a:solidFill>
              <a:latin typeface="等线" panose="02010600030101010101" charset="-122"/>
            </a:endParaRPr>
          </a:p>
          <a:p>
            <a:pPr lvl="0" fontAlgn="base">
              <a:spcBef>
                <a:spcPct val="0"/>
              </a:spcBef>
              <a:spcAft>
                <a:spcPct val="0"/>
              </a:spcAft>
              <a:defRPr/>
            </a:pPr>
            <a:r>
              <a:rPr lang="zh-CN" altLang="en-US" sz="900" dirty="0">
                <a:solidFill>
                  <a:schemeClr val="tx1">
                    <a:lumMod val="75000"/>
                    <a:lumOff val="25000"/>
                  </a:schemeClr>
                </a:solidFill>
                <a:latin typeface="等线" panose="02010600030101010101" charset="-122"/>
              </a:rPr>
              <a:t>计发办法：计件工资管理办法由相关事业部制定，报人力行政部审核后执行。但当月因生产任务不足，导致员工计件工资低于保底工资时，采取保底工资发放。保底工资由部门负责人与公司日常联系副总协商后交人力行政部审核，报总经理确认</a:t>
            </a:r>
            <a:endParaRPr lang="zh-CN" altLang="en-US" sz="900" dirty="0">
              <a:solidFill>
                <a:schemeClr val="tx1">
                  <a:lumMod val="75000"/>
                  <a:lumOff val="25000"/>
                </a:schemeClr>
              </a:solidFill>
              <a:latin typeface="等线" panose="02010600030101010101" charset="-122"/>
            </a:endParaRPr>
          </a:p>
        </p:txBody>
      </p:sp>
      <p:sp>
        <p:nvSpPr>
          <p:cNvPr id="14" name="Line 548"/>
          <p:cNvSpPr>
            <a:spLocks noChangeShapeType="1"/>
          </p:cNvSpPr>
          <p:nvPr/>
        </p:nvSpPr>
        <p:spPr bwMode="auto">
          <a:xfrm flipH="1">
            <a:off x="2311724" y="2716267"/>
            <a:ext cx="1002275" cy="14324"/>
          </a:xfrm>
          <a:prstGeom prst="line">
            <a:avLst/>
          </a:prstGeom>
          <a:noFill/>
          <a:ln w="19050">
            <a:solidFill>
              <a:srgbClr val="00926C"/>
            </a:solidFill>
            <a:prstDash val="dash"/>
            <a:round/>
            <a:headEnd type="oval" w="med" len="med"/>
            <a:tailEnd type="stealth" w="med" len="med"/>
          </a:ln>
          <a:extLst>
            <a:ext uri="{909E8E84-426E-40DD-AFC4-6F175D3DCCD1}">
              <a14:hiddenFill xmlns:a14="http://schemas.microsoft.com/office/drawing/2010/main">
                <a:noFill/>
              </a14:hiddenFill>
            </a:ext>
          </a:extLst>
        </p:spPr>
        <p:txBody>
          <a:bodyPr lIns="91426" tIns="45712" rIns="91426" bIns="45712"/>
          <a:lstStyle/>
          <a:p>
            <a:endParaRPr lang="zh-CN" altLang="en-US"/>
          </a:p>
        </p:txBody>
      </p:sp>
      <p:sp>
        <p:nvSpPr>
          <p:cNvPr id="15" name="文本框 31"/>
          <p:cNvSpPr txBox="1"/>
          <p:nvPr/>
        </p:nvSpPr>
        <p:spPr>
          <a:xfrm>
            <a:off x="600095" y="1435568"/>
            <a:ext cx="1711661" cy="2762285"/>
          </a:xfrm>
          <a:prstGeom prst="rect">
            <a:avLst/>
          </a:prstGeom>
          <a:noFill/>
        </p:spPr>
        <p:txBody>
          <a:bodyPr wrap="square" lIns="68571" tIns="34285" rIns="68571" bIns="34285" rtlCol="0">
            <a:spAutoFit/>
          </a:bodyPr>
          <a:lstStyle/>
          <a:p>
            <a:pPr lvl="0" fontAlgn="base">
              <a:spcBef>
                <a:spcPct val="0"/>
              </a:spcBef>
              <a:spcAft>
                <a:spcPct val="0"/>
              </a:spcAft>
              <a:defRPr/>
            </a:pPr>
            <a:r>
              <a:rPr lang="zh-CN" altLang="en-US" sz="900" dirty="0" smtClean="0">
                <a:solidFill>
                  <a:schemeClr val="tx1">
                    <a:lumMod val="75000"/>
                    <a:lumOff val="25000"/>
                  </a:schemeClr>
                </a:solidFill>
                <a:latin typeface="等线" panose="02010600030101010101" charset="-122"/>
              </a:rPr>
              <a:t>*结构</a:t>
            </a:r>
            <a:r>
              <a:rPr lang="zh-CN" altLang="en-US" sz="900" dirty="0">
                <a:solidFill>
                  <a:schemeClr val="tx1">
                    <a:lumMod val="75000"/>
                    <a:lumOff val="25000"/>
                  </a:schemeClr>
                </a:solidFill>
                <a:latin typeface="等线" panose="02010600030101010101" charset="-122"/>
              </a:rPr>
              <a:t>：实发年薪</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责任年薪*经济指标完成率*技术指标完成率</a:t>
            </a:r>
            <a:r>
              <a:rPr lang="en-US" altLang="zh-CN" sz="900" dirty="0">
                <a:solidFill>
                  <a:schemeClr val="tx1">
                    <a:lumMod val="75000"/>
                    <a:lumOff val="25000"/>
                  </a:schemeClr>
                </a:solidFill>
                <a:latin typeface="等线" panose="02010600030101010101" charset="-122"/>
              </a:rPr>
              <a:t>+</a:t>
            </a:r>
            <a:r>
              <a:rPr lang="zh-CN" altLang="en-US" sz="900" dirty="0">
                <a:solidFill>
                  <a:schemeClr val="tx1">
                    <a:lumMod val="75000"/>
                    <a:lumOff val="25000"/>
                  </a:schemeClr>
                </a:solidFill>
                <a:latin typeface="等线" panose="02010600030101010101" charset="-122"/>
              </a:rPr>
              <a:t>超收</a:t>
            </a:r>
            <a:r>
              <a:rPr lang="zh-CN" altLang="en-US" sz="900" dirty="0" smtClean="0">
                <a:solidFill>
                  <a:schemeClr val="tx1">
                    <a:lumMod val="75000"/>
                    <a:lumOff val="25000"/>
                  </a:schemeClr>
                </a:solidFill>
                <a:latin typeface="等线" panose="02010600030101010101" charset="-122"/>
              </a:rPr>
              <a:t>奖励</a:t>
            </a:r>
            <a:endParaRPr lang="en-US" altLang="zh-CN" sz="900" dirty="0" smtClean="0">
              <a:solidFill>
                <a:schemeClr val="tx1">
                  <a:lumMod val="75000"/>
                  <a:lumOff val="25000"/>
                </a:schemeClr>
              </a:solidFill>
              <a:latin typeface="等线" panose="02010600030101010101" charset="-122"/>
            </a:endParaRPr>
          </a:p>
          <a:p>
            <a:pPr lvl="0" fontAlgn="base">
              <a:spcBef>
                <a:spcPct val="0"/>
              </a:spcBef>
              <a:spcAft>
                <a:spcPct val="0"/>
              </a:spcAft>
              <a:defRPr/>
            </a:pPr>
            <a:r>
              <a:rPr lang="zh-CN" altLang="en-US" sz="900" dirty="0">
                <a:solidFill>
                  <a:schemeClr val="tx1">
                    <a:lumMod val="75000"/>
                    <a:lumOff val="25000"/>
                  </a:schemeClr>
                </a:solidFill>
                <a:latin typeface="等线" panose="02010600030101010101" charset="-122"/>
              </a:rPr>
              <a:t>*计发办法</a:t>
            </a:r>
            <a:r>
              <a:rPr lang="zh-CN" altLang="en-US" sz="900" dirty="0" smtClean="0">
                <a:solidFill>
                  <a:schemeClr val="tx1">
                    <a:lumMod val="75000"/>
                    <a:lumOff val="25000"/>
                  </a:schemeClr>
                </a:solidFill>
                <a:latin typeface="等线" panose="02010600030101010101" charset="-122"/>
              </a:rPr>
              <a:t>：年初</a:t>
            </a:r>
            <a:r>
              <a:rPr lang="zh-CN" altLang="en-US" sz="900" dirty="0">
                <a:solidFill>
                  <a:schemeClr val="tx1">
                    <a:lumMod val="75000"/>
                    <a:lumOff val="25000"/>
                  </a:schemeClr>
                </a:solidFill>
                <a:latin typeface="等线" panose="02010600030101010101" charset="-122"/>
              </a:rPr>
              <a:t>，公司根据各事业部业务基础、业绩情况、人员数量</a:t>
            </a:r>
            <a:r>
              <a:rPr lang="zh-CN" altLang="en-US" sz="900" dirty="0" smtClean="0">
                <a:solidFill>
                  <a:schemeClr val="tx1">
                    <a:lumMod val="75000"/>
                    <a:lumOff val="25000"/>
                  </a:schemeClr>
                </a:solidFill>
                <a:latin typeface="等线" panose="02010600030101010101" charset="-122"/>
              </a:rPr>
              <a:t>等确定</a:t>
            </a:r>
            <a:r>
              <a:rPr lang="zh-CN" altLang="en-US" sz="900" dirty="0">
                <a:solidFill>
                  <a:schemeClr val="tx1">
                    <a:lumMod val="75000"/>
                    <a:lumOff val="25000"/>
                  </a:schemeClr>
                </a:solidFill>
                <a:latin typeface="等线" panose="02010600030101010101" charset="-122"/>
              </a:rPr>
              <a:t>本年度各事业部的任务指标基数及总经理责任年薪。任务指标基数原则上按上一年度的实际完成额的</a:t>
            </a:r>
            <a:r>
              <a:rPr lang="en-US" altLang="zh-CN" sz="900" dirty="0">
                <a:solidFill>
                  <a:schemeClr val="tx1">
                    <a:lumMod val="75000"/>
                    <a:lumOff val="25000"/>
                  </a:schemeClr>
                </a:solidFill>
                <a:latin typeface="等线" panose="02010600030101010101" charset="-122"/>
              </a:rPr>
              <a:t>1-1.3</a:t>
            </a:r>
            <a:r>
              <a:rPr lang="zh-CN" altLang="en-US" sz="900" dirty="0">
                <a:solidFill>
                  <a:schemeClr val="tx1">
                    <a:lumMod val="75000"/>
                    <a:lumOff val="25000"/>
                  </a:schemeClr>
                </a:solidFill>
                <a:latin typeface="等线" panose="02010600030101010101" charset="-122"/>
              </a:rPr>
              <a:t>倍作为当年的任务基数。事业部其他经理层人员年薪由事业部总经理根据本人上一年表现及贡献情况确定，其范围为事业部总经理责任年薪的</a:t>
            </a:r>
            <a:r>
              <a:rPr lang="en-US" altLang="zh-CN" sz="900" dirty="0">
                <a:solidFill>
                  <a:schemeClr val="tx1">
                    <a:lumMod val="75000"/>
                    <a:lumOff val="25000"/>
                  </a:schemeClr>
                </a:solidFill>
                <a:latin typeface="等线" panose="02010600030101010101" charset="-122"/>
              </a:rPr>
              <a:t>0.5</a:t>
            </a:r>
            <a:r>
              <a:rPr lang="zh-CN" altLang="en-US" sz="900" dirty="0">
                <a:solidFill>
                  <a:schemeClr val="tx1">
                    <a:lumMod val="75000"/>
                    <a:lumOff val="25000"/>
                  </a:schemeClr>
                </a:solidFill>
                <a:latin typeface="等线" panose="02010600030101010101" charset="-122"/>
              </a:rPr>
              <a:t>～</a:t>
            </a:r>
            <a:r>
              <a:rPr lang="en-US" altLang="zh-CN" sz="900" dirty="0">
                <a:solidFill>
                  <a:schemeClr val="tx1">
                    <a:lumMod val="75000"/>
                    <a:lumOff val="25000"/>
                  </a:schemeClr>
                </a:solidFill>
                <a:latin typeface="等线" panose="02010600030101010101" charset="-122"/>
              </a:rPr>
              <a:t>0.9</a:t>
            </a:r>
            <a:r>
              <a:rPr lang="zh-CN" altLang="en-US" sz="900" dirty="0">
                <a:solidFill>
                  <a:schemeClr val="tx1">
                    <a:lumMod val="75000"/>
                    <a:lumOff val="25000"/>
                  </a:schemeClr>
                </a:solidFill>
                <a:latin typeface="等线" panose="02010600030101010101" charset="-122"/>
              </a:rPr>
              <a:t>倍。各事业部经理层人员责任年薪的</a:t>
            </a:r>
            <a:r>
              <a:rPr lang="en-US" altLang="zh-CN" sz="900" dirty="0">
                <a:solidFill>
                  <a:schemeClr val="tx1">
                    <a:lumMod val="75000"/>
                    <a:lumOff val="25000"/>
                  </a:schemeClr>
                </a:solidFill>
                <a:latin typeface="等线" panose="02010600030101010101" charset="-122"/>
              </a:rPr>
              <a:t>50%</a:t>
            </a:r>
            <a:r>
              <a:rPr lang="zh-CN" altLang="en-US" sz="900" dirty="0">
                <a:solidFill>
                  <a:schemeClr val="tx1">
                    <a:lumMod val="75000"/>
                    <a:lumOff val="25000"/>
                  </a:schemeClr>
                </a:solidFill>
                <a:latin typeface="等线" panose="02010600030101010101" charset="-122"/>
              </a:rPr>
              <a:t>除以</a:t>
            </a:r>
            <a:r>
              <a:rPr lang="en-US" altLang="zh-CN" sz="900" dirty="0">
                <a:solidFill>
                  <a:schemeClr val="tx1">
                    <a:lumMod val="75000"/>
                    <a:lumOff val="25000"/>
                  </a:schemeClr>
                </a:solidFill>
                <a:latin typeface="等线" panose="02010600030101010101" charset="-122"/>
              </a:rPr>
              <a:t>12</a:t>
            </a:r>
            <a:r>
              <a:rPr lang="zh-CN" altLang="en-US" sz="900" dirty="0">
                <a:solidFill>
                  <a:schemeClr val="tx1">
                    <a:lumMod val="75000"/>
                    <a:lumOff val="25000"/>
                  </a:schemeClr>
                </a:solidFill>
                <a:latin typeface="等线" panose="02010600030101010101" charset="-122"/>
              </a:rPr>
              <a:t>按月预先发放，其余部分作为年终绩效，年底考核后一次性计算发放</a:t>
            </a:r>
            <a:r>
              <a:rPr lang="zh-CN" altLang="en-US" sz="1100" dirty="0">
                <a:solidFill>
                  <a:schemeClr val="tx1">
                    <a:lumMod val="75000"/>
                    <a:lumOff val="25000"/>
                  </a:schemeClr>
                </a:solidFill>
                <a:latin typeface="等线" panose="02010600030101010101" charset="-122"/>
              </a:rPr>
              <a:t>。</a:t>
            </a:r>
            <a:endParaRPr lang="en-US" altLang="zh-CN" sz="1100" dirty="0" smtClean="0">
              <a:solidFill>
                <a:schemeClr val="tx1">
                  <a:lumMod val="75000"/>
                  <a:lumOff val="25000"/>
                </a:schemeClr>
              </a:solidFill>
              <a:latin typeface="等线" panose="02010600030101010101" charset="-122"/>
            </a:endParaRPr>
          </a:p>
          <a:p>
            <a:pPr lvl="0" fontAlgn="base">
              <a:spcBef>
                <a:spcPct val="0"/>
              </a:spcBef>
              <a:spcAft>
                <a:spcPct val="0"/>
              </a:spcAft>
              <a:defRPr/>
            </a:pPr>
            <a:endParaRPr lang="zh-CN" altLang="en-US" sz="1100" dirty="0">
              <a:solidFill>
                <a:schemeClr val="tx1">
                  <a:lumMod val="75000"/>
                  <a:lumOff val="25000"/>
                </a:schemeClr>
              </a:solidFill>
              <a:latin typeface="等线" panose="0201060003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1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300"/>
                                        <p:tgtEl>
                                          <p:spTgt spid="3"/>
                                        </p:tgtEl>
                                        <p:attrNameLst>
                                          <p:attrName>ppt_x</p:attrName>
                                        </p:attrNameLst>
                                      </p:cBhvr>
                                      <p:tavLst>
                                        <p:tav tm="0">
                                          <p:val>
                                            <p:strVal val="#ppt_x-#ppt_w*1.125000"/>
                                          </p:val>
                                        </p:tav>
                                        <p:tav tm="100000">
                                          <p:val>
                                            <p:strVal val="#ppt_x"/>
                                          </p:val>
                                        </p:tav>
                                      </p:tavLst>
                                    </p:anim>
                                    <p:animEffect transition="in" filter="wipe(right)">
                                      <p:cBhvr>
                                        <p:cTn id="12" dur="300"/>
                                        <p:tgtEl>
                                          <p:spTgt spid="3"/>
                                        </p:tgtEl>
                                      </p:cBhvr>
                                    </p:animEffect>
                                  </p:childTnLst>
                                </p:cTn>
                              </p:par>
                              <p:par>
                                <p:cTn id="13" presetID="12" presetClass="entr" presetSubtype="1"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300"/>
                                        <p:tgtEl>
                                          <p:spTgt spid="4"/>
                                        </p:tgtEl>
                                        <p:attrNameLst>
                                          <p:attrName>ppt_y</p:attrName>
                                        </p:attrNameLst>
                                      </p:cBhvr>
                                      <p:tavLst>
                                        <p:tav tm="0">
                                          <p:val>
                                            <p:strVal val="#ppt_y-#ppt_h*1.125000"/>
                                          </p:val>
                                        </p:tav>
                                        <p:tav tm="100000">
                                          <p:val>
                                            <p:strVal val="#ppt_y"/>
                                          </p:val>
                                        </p:tav>
                                      </p:tavLst>
                                    </p:anim>
                                    <p:animEffect transition="in" filter="wipe(down)">
                                      <p:cBhvr>
                                        <p:cTn id="16" dur="300"/>
                                        <p:tgtEl>
                                          <p:spTgt spid="4"/>
                                        </p:tgtEl>
                                      </p:cBhvr>
                                    </p:animEffect>
                                  </p:childTnLst>
                                </p:cTn>
                              </p:par>
                              <p:par>
                                <p:cTn id="17" presetID="12" presetClass="entr" presetSubtype="4"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300"/>
                                        <p:tgtEl>
                                          <p:spTgt spid="5"/>
                                        </p:tgtEl>
                                        <p:attrNameLst>
                                          <p:attrName>ppt_y</p:attrName>
                                        </p:attrNameLst>
                                      </p:cBhvr>
                                      <p:tavLst>
                                        <p:tav tm="0">
                                          <p:val>
                                            <p:strVal val="#ppt_y+#ppt_h*1.125000"/>
                                          </p:val>
                                        </p:tav>
                                        <p:tav tm="100000">
                                          <p:val>
                                            <p:strVal val="#ppt_y"/>
                                          </p:val>
                                        </p:tav>
                                      </p:tavLst>
                                    </p:anim>
                                    <p:animEffect transition="in" filter="wipe(up)">
                                      <p:cBhvr>
                                        <p:cTn id="20" dur="300"/>
                                        <p:tgtEl>
                                          <p:spTgt spid="5"/>
                                        </p:tgtEl>
                                      </p:cBhvr>
                                    </p:animEffect>
                                  </p:childTnLst>
                                </p:cTn>
                              </p:par>
                              <p:par>
                                <p:cTn id="21" presetID="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400" fill="hold"/>
                                        <p:tgtEl>
                                          <p:spTgt spid="6"/>
                                        </p:tgtEl>
                                        <p:attrNameLst>
                                          <p:attrName>ppt_x</p:attrName>
                                        </p:attrNameLst>
                                      </p:cBhvr>
                                      <p:tavLst>
                                        <p:tav tm="0">
                                          <p:val>
                                            <p:strVal val="0-#ppt_w/2"/>
                                          </p:val>
                                        </p:tav>
                                        <p:tav tm="100000">
                                          <p:val>
                                            <p:strVal val="#ppt_x"/>
                                          </p:val>
                                        </p:tav>
                                      </p:tavLst>
                                    </p:anim>
                                    <p:anim calcmode="lin" valueType="num">
                                      <p:cBhvr additive="base">
                                        <p:cTn id="24" dur="400" fill="hold"/>
                                        <p:tgtEl>
                                          <p:spTgt spid="6"/>
                                        </p:tgtEl>
                                        <p:attrNameLst>
                                          <p:attrName>ppt_y</p:attrName>
                                        </p:attrNameLst>
                                      </p:cBhvr>
                                      <p:tavLst>
                                        <p:tav tm="0">
                                          <p:val>
                                            <p:strVal val="#ppt_y"/>
                                          </p:val>
                                        </p:tav>
                                        <p:tav tm="100000">
                                          <p:val>
                                            <p:strVal val="#ppt_y"/>
                                          </p:val>
                                        </p:tav>
                                      </p:tavLst>
                                    </p:anim>
                                  </p:childTnLst>
                                </p:cTn>
                              </p:par>
                              <p:par>
                                <p:cTn id="25" presetID="31" presetClass="entr"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300" fill="hold"/>
                                        <p:tgtEl>
                                          <p:spTgt spid="7"/>
                                        </p:tgtEl>
                                        <p:attrNameLst>
                                          <p:attrName>ppt_w</p:attrName>
                                        </p:attrNameLst>
                                      </p:cBhvr>
                                      <p:tavLst>
                                        <p:tav tm="0">
                                          <p:val>
                                            <p:fltVal val="0"/>
                                          </p:val>
                                        </p:tav>
                                        <p:tav tm="100000">
                                          <p:val>
                                            <p:strVal val="#ppt_w"/>
                                          </p:val>
                                        </p:tav>
                                      </p:tavLst>
                                    </p:anim>
                                    <p:anim calcmode="lin" valueType="num">
                                      <p:cBhvr>
                                        <p:cTn id="28" dur="300" fill="hold"/>
                                        <p:tgtEl>
                                          <p:spTgt spid="7"/>
                                        </p:tgtEl>
                                        <p:attrNameLst>
                                          <p:attrName>ppt_h</p:attrName>
                                        </p:attrNameLst>
                                      </p:cBhvr>
                                      <p:tavLst>
                                        <p:tav tm="0">
                                          <p:val>
                                            <p:fltVal val="0"/>
                                          </p:val>
                                        </p:tav>
                                        <p:tav tm="100000">
                                          <p:val>
                                            <p:strVal val="#ppt_h"/>
                                          </p:val>
                                        </p:tav>
                                      </p:tavLst>
                                    </p:anim>
                                    <p:anim calcmode="lin" valueType="num">
                                      <p:cBhvr>
                                        <p:cTn id="29" dur="300" fill="hold"/>
                                        <p:tgtEl>
                                          <p:spTgt spid="7"/>
                                        </p:tgtEl>
                                        <p:attrNameLst>
                                          <p:attrName>style.rotation</p:attrName>
                                        </p:attrNameLst>
                                      </p:cBhvr>
                                      <p:tavLst>
                                        <p:tav tm="0">
                                          <p:val>
                                            <p:fltVal val="90"/>
                                          </p:val>
                                        </p:tav>
                                        <p:tav tm="100000">
                                          <p:val>
                                            <p:fltVal val="0"/>
                                          </p:val>
                                        </p:tav>
                                      </p:tavLst>
                                    </p:anim>
                                    <p:animEffect transition="in" filter="fade">
                                      <p:cBhvr>
                                        <p:cTn id="30" dur="300"/>
                                        <p:tgtEl>
                                          <p:spTgt spid="7"/>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wipe(left)">
                                      <p:cBhvr>
                                        <p:cTn id="33" dur="500"/>
                                        <p:tgtEl>
                                          <p:spTgt spid="8"/>
                                        </p:tgtEl>
                                      </p:cBhvr>
                                    </p:animEffect>
                                  </p:childTnLst>
                                </p:cTn>
                              </p:par>
                              <p:par>
                                <p:cTn id="34" presetID="10" presetClass="entr" presetSubtype="0" fill="hold" grpId="0" nodeType="withEffect">
                                  <p:stCondLst>
                                    <p:cond delay="0"/>
                                  </p:stCondLst>
                                  <p:iterate type="lt">
                                    <p:tmPct val="1000"/>
                                  </p:iterate>
                                  <p:childTnLst>
                                    <p:set>
                                      <p:cBhvr>
                                        <p:cTn id="35" dur="1" fill="hold">
                                          <p:stCondLst>
                                            <p:cond delay="0"/>
                                          </p:stCondLst>
                                        </p:cTn>
                                        <p:tgtEl>
                                          <p:spTgt spid="9"/>
                                        </p:tgtEl>
                                        <p:attrNameLst>
                                          <p:attrName>style.visibility</p:attrName>
                                        </p:attrNameLst>
                                      </p:cBhvr>
                                      <p:to>
                                        <p:strVal val="visible"/>
                                      </p:to>
                                    </p:set>
                                    <p:animEffect transition="in" filter="fade">
                                      <p:cBhvr>
                                        <p:cTn id="36" dur="250"/>
                                        <p:tgtEl>
                                          <p:spTgt spid="9"/>
                                        </p:tgtEl>
                                      </p:cBhvr>
                                    </p:animEffect>
                                  </p:childTnLst>
                                </p:cTn>
                              </p:par>
                              <p:par>
                                <p:cTn id="37" presetID="21" presetClass="entr" presetSubtype="1"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wheel(1)">
                                      <p:cBhvr>
                                        <p:cTn id="39" dur="300"/>
                                        <p:tgtEl>
                                          <p:spTgt spid="10"/>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wipe(left)">
                                      <p:cBhvr>
                                        <p:cTn id="42" dur="500"/>
                                        <p:tgtEl>
                                          <p:spTgt spid="11"/>
                                        </p:tgtEl>
                                      </p:cBhvr>
                                    </p:animEffect>
                                  </p:childTnLst>
                                </p:cTn>
                              </p:par>
                              <p:par>
                                <p:cTn id="43" presetID="10" presetClass="entr" presetSubtype="0" fill="hold" grpId="0" nodeType="withEffect">
                                  <p:stCondLst>
                                    <p:cond delay="0"/>
                                  </p:stCondLst>
                                  <p:iterate type="lt">
                                    <p:tmPct val="1000"/>
                                  </p:iterate>
                                  <p:childTnLst>
                                    <p:set>
                                      <p:cBhvr>
                                        <p:cTn id="44" dur="1" fill="hold">
                                          <p:stCondLst>
                                            <p:cond delay="0"/>
                                          </p:stCondLst>
                                        </p:cTn>
                                        <p:tgtEl>
                                          <p:spTgt spid="12"/>
                                        </p:tgtEl>
                                        <p:attrNameLst>
                                          <p:attrName>style.visibility</p:attrName>
                                        </p:attrNameLst>
                                      </p:cBhvr>
                                      <p:to>
                                        <p:strVal val="visible"/>
                                      </p:to>
                                    </p:set>
                                    <p:animEffect transition="in" filter="fade">
                                      <p:cBhvr>
                                        <p:cTn id="45" dur="250"/>
                                        <p:tgtEl>
                                          <p:spTgt spid="12"/>
                                        </p:tgtEl>
                                      </p:cBhvr>
                                    </p:animEffect>
                                  </p:childTnLst>
                                </p:cTn>
                              </p:par>
                              <p:par>
                                <p:cTn id="46" presetID="22" presetClass="entr" presetSubtype="8" fill="hold" grpId="0" nodeType="with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ipe(left)">
                                      <p:cBhvr>
                                        <p:cTn id="48" dur="500"/>
                                        <p:tgtEl>
                                          <p:spTgt spid="14"/>
                                        </p:tgtEl>
                                      </p:cBhvr>
                                    </p:animEffect>
                                  </p:childTnLst>
                                </p:cTn>
                              </p:par>
                              <p:par>
                                <p:cTn id="49" presetID="10" presetClass="entr" presetSubtype="0" fill="hold" grpId="0" nodeType="withEffect">
                                  <p:stCondLst>
                                    <p:cond delay="0"/>
                                  </p:stCondLst>
                                  <p:iterate type="lt">
                                    <p:tmPct val="1000"/>
                                  </p:iterate>
                                  <p:childTnLst>
                                    <p:set>
                                      <p:cBhvr>
                                        <p:cTn id="50" dur="1" fill="hold">
                                          <p:stCondLst>
                                            <p:cond delay="0"/>
                                          </p:stCondLst>
                                        </p:cTn>
                                        <p:tgtEl>
                                          <p:spTgt spid="15"/>
                                        </p:tgtEl>
                                        <p:attrNameLst>
                                          <p:attrName>style.visibility</p:attrName>
                                        </p:attrNameLst>
                                      </p:cBhvr>
                                      <p:to>
                                        <p:strVal val="visible"/>
                                      </p:to>
                                    </p:set>
                                    <p:animEffect transition="in" filter="fade">
                                      <p:cBhvr>
                                        <p:cTn id="51" dur="25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6" grpId="0"/>
      <p:bldP spid="7" grpId="0"/>
      <p:bldP spid="8" grpId="0" animBg="1"/>
      <p:bldP spid="9" grpId="0"/>
      <p:bldP spid="10" grpId="0"/>
      <p:bldP spid="11" grpId="0" animBg="1"/>
      <p:bldP spid="12" grpId="0"/>
      <p:bldP spid="14" grpId="0" animBg="1"/>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矩形 27"/>
          <p:cNvSpPr>
            <a:spLocks noChangeArrowheads="1"/>
          </p:cNvSpPr>
          <p:nvPr/>
        </p:nvSpPr>
        <p:spPr bwMode="auto">
          <a:xfrm>
            <a:off x="3923928" y="3281094"/>
            <a:ext cx="4229683" cy="1198880"/>
          </a:xfrm>
          <a:prstGeom prst="rect">
            <a:avLst/>
          </a:prstGeom>
          <a:noFill/>
          <a:ln w="9525">
            <a:noFill/>
            <a:miter lim="800000"/>
          </a:ln>
        </p:spPr>
        <p:txBody>
          <a:bodyPr wrap="square">
            <a:spAutoFit/>
          </a:bodyPr>
          <a:lstStyle/>
          <a:p>
            <a:pPr algn="just">
              <a:lnSpc>
                <a:spcPct val="120000"/>
              </a:lnSpc>
            </a:pP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人力行政部计算出超收总额后，由事业部总经理商分管领导根据部门员工贡献率进行二次分配，其中事业部总经理的分配额不少于超收总额的</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20%</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。各部门将分配原则及分配明细交人力行政部审核。</a:t>
            </a:r>
            <a:endPar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职能部门超收奖励范围及数额由公司总经理按照事业部员工超收奖励情况，参考事业部对职能部门员工的月绩效考核成绩进行分配。超收奖励随年终奖一起合并纳税发放。</a:t>
            </a:r>
            <a:endPar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矩形 27"/>
          <p:cNvSpPr>
            <a:spLocks noChangeArrowheads="1"/>
          </p:cNvSpPr>
          <p:nvPr/>
        </p:nvSpPr>
        <p:spPr bwMode="auto">
          <a:xfrm>
            <a:off x="3490269" y="1561301"/>
            <a:ext cx="4563156" cy="1015663"/>
          </a:xfrm>
          <a:prstGeom prst="rect">
            <a:avLst/>
          </a:prstGeom>
          <a:noFill/>
          <a:ln w="9525">
            <a:noFill/>
            <a:miter lim="800000"/>
          </a:ln>
        </p:spPr>
        <p:txBody>
          <a:bodyPr wrap="square">
            <a:spAutoFit/>
          </a:bodyPr>
          <a:lstStyle/>
          <a:p>
            <a:pPr algn="just">
              <a:lnSpc>
                <a:spcPct val="120000"/>
              </a:lnSpc>
            </a:pPr>
            <a:r>
              <a:rPr lang="zh-CN" altLang="en-US"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序号</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a:t>
            </a:r>
            <a:r>
              <a:rPr lang="zh-CN" altLang="en-US"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超收</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额区间	</a:t>
            </a:r>
            <a:r>
              <a:rPr lang="zh-CN" altLang="en-US"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奖励</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标准</a:t>
            </a:r>
            <a:endPar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en-US" altLang="zh-CN"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1</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超收</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300</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万（含）以内部分	</a:t>
            </a:r>
            <a:r>
              <a:rPr lang="zh-CN" altLang="en-US"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按</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区间内超收额的</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10%</a:t>
            </a:r>
            <a:endPar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en-US" altLang="zh-CN"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2</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超收</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300</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万</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——600</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万（含）部分	</a:t>
            </a:r>
            <a:r>
              <a:rPr lang="zh-CN" altLang="en-US"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按</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区间内超收额的</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15%</a:t>
            </a:r>
            <a:endPar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en-US" altLang="zh-CN"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3</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超收</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600</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万</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——900</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（含）万部分	</a:t>
            </a:r>
            <a:r>
              <a:rPr lang="zh-CN" altLang="en-US"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按</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区间内超收额的</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20%</a:t>
            </a:r>
            <a:endPar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en-US" altLang="zh-CN"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4</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超收</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900</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万以上部分	</a:t>
            </a:r>
            <a:r>
              <a:rPr lang="zh-CN" altLang="en-US"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按</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区间内超收额的</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30</a:t>
            </a:r>
            <a:r>
              <a:rPr lang="en-US" altLang="zh-CN" sz="1000" dirty="0" smtClean="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a:t>
            </a:r>
            <a:endParaRPr lang="en-US" altLang="zh-CN" sz="10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TextBox 4"/>
          <p:cNvSpPr txBox="1"/>
          <p:nvPr/>
        </p:nvSpPr>
        <p:spPr>
          <a:xfrm>
            <a:off x="4022584" y="1116777"/>
            <a:ext cx="1107996" cy="369332"/>
          </a:xfrm>
          <a:prstGeom prst="rect">
            <a:avLst/>
          </a:prstGeom>
          <a:solidFill>
            <a:srgbClr val="007E5D"/>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defPPr>
              <a:defRPr lang="zh-CN"/>
            </a:defPPr>
            <a:lvl1pPr algn="ctr">
              <a:defRPr>
                <a:solidFill>
                  <a:prstClr val="white"/>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b="1" dirty="0" smtClean="0"/>
              <a:t>奖励标准</a:t>
            </a:r>
            <a:endParaRPr lang="zh-CN" altLang="en-US" b="1" dirty="0"/>
          </a:p>
        </p:txBody>
      </p:sp>
      <p:sp>
        <p:nvSpPr>
          <p:cNvPr id="6" name="TextBox 5"/>
          <p:cNvSpPr txBox="1"/>
          <p:nvPr/>
        </p:nvSpPr>
        <p:spPr>
          <a:xfrm>
            <a:off x="4022585" y="2881806"/>
            <a:ext cx="1107996" cy="369332"/>
          </a:xfrm>
          <a:prstGeom prst="rect">
            <a:avLst/>
          </a:prstGeom>
          <a:solidFill>
            <a:srgbClr val="FF9999"/>
          </a:solidFill>
          <a:ln>
            <a:noFill/>
          </a:ln>
        </p:spPr>
        <p:txBody>
          <a:bodyPr anchor="ctr"/>
          <a:lstStyle>
            <a:defPPr>
              <a:defRPr lang="zh-CN"/>
            </a:defPPr>
            <a:lvl1pPr algn="ctr" defTabSz="914400">
              <a:defRPr>
                <a:solidFill>
                  <a:srgbClr val="FFFFFF"/>
                </a:solidFill>
                <a:latin typeface="宋体" panose="02010600030101010101" pitchFamily="2" charset="-122"/>
              </a:defRPr>
            </a:lvl1pPr>
          </a:lstStyle>
          <a:p>
            <a:r>
              <a:rPr lang="zh-CN" altLang="en-US" b="1" dirty="0" smtClean="0">
                <a:solidFill>
                  <a:schemeClr val="bg1"/>
                </a:solidFill>
              </a:rPr>
              <a:t>奖励方法</a:t>
            </a:r>
            <a:endParaRPr lang="zh-CN" altLang="en-US" b="1" dirty="0">
              <a:solidFill>
                <a:schemeClr val="bg1"/>
              </a:solidFill>
            </a:endParaRPr>
          </a:p>
        </p:txBody>
      </p:sp>
      <p:sp>
        <p:nvSpPr>
          <p:cNvPr id="8" name="TextBox 7"/>
          <p:cNvSpPr txBox="1"/>
          <p:nvPr/>
        </p:nvSpPr>
        <p:spPr>
          <a:xfrm>
            <a:off x="722294" y="197427"/>
            <a:ext cx="1107996" cy="369332"/>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超收奖励</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3" name="组合 12"/>
          <p:cNvGrpSpPr/>
          <p:nvPr/>
        </p:nvGrpSpPr>
        <p:grpSpPr>
          <a:xfrm>
            <a:off x="745745" y="1061159"/>
            <a:ext cx="2664296" cy="3240360"/>
            <a:chOff x="745745" y="1061159"/>
            <a:chExt cx="2664296" cy="3240360"/>
          </a:xfrm>
        </p:grpSpPr>
        <p:sp>
          <p:nvSpPr>
            <p:cNvPr id="2" name="矩形 1"/>
            <p:cNvSpPr/>
            <p:nvPr/>
          </p:nvSpPr>
          <p:spPr>
            <a:xfrm>
              <a:off x="745745" y="1061159"/>
              <a:ext cx="2664296" cy="3240360"/>
            </a:xfrm>
            <a:prstGeom prst="rect">
              <a:avLst/>
            </a:prstGeom>
            <a:solidFill>
              <a:schemeClr val="accent5">
                <a:lumMod val="75000"/>
              </a:schemeClr>
            </a:solidFill>
            <a:ln>
              <a:solidFill>
                <a:srgbClr val="007E5D"/>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822672" y="1116776"/>
              <a:ext cx="2525192" cy="3111158"/>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1000"/>
                                        <p:tgtEl>
                                          <p:spTgt spid="5"/>
                                        </p:tgtEl>
                                      </p:cBhvr>
                                    </p:animEffect>
                                    <p:anim calcmode="lin" valueType="num">
                                      <p:cBhvr>
                                        <p:cTn id="18" dur="1000" fill="hold"/>
                                        <p:tgtEl>
                                          <p:spTgt spid="5"/>
                                        </p:tgtEl>
                                        <p:attrNameLst>
                                          <p:attrName>ppt_x</p:attrName>
                                        </p:attrNameLst>
                                      </p:cBhvr>
                                      <p:tavLst>
                                        <p:tav tm="0">
                                          <p:val>
                                            <p:strVal val="#ppt_x"/>
                                          </p:val>
                                        </p:tav>
                                        <p:tav tm="100000">
                                          <p:val>
                                            <p:strVal val="#ppt_x"/>
                                          </p:val>
                                        </p:tav>
                                      </p:tavLst>
                                    </p:anim>
                                    <p:anim calcmode="lin" valueType="num">
                                      <p:cBhvr>
                                        <p:cTn id="1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grpId="0"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down)">
                                      <p:cBhvr>
                                        <p:cTn id="24" dur="500"/>
                                        <p:tgtEl>
                                          <p:spTgt spid="4"/>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000"/>
                                        <p:tgtEl>
                                          <p:spTgt spid="6"/>
                                        </p:tgtEl>
                                      </p:cBhvr>
                                    </p:animEffect>
                                    <p:anim calcmode="lin" valueType="num">
                                      <p:cBhvr>
                                        <p:cTn id="30" dur="1000" fill="hold"/>
                                        <p:tgtEl>
                                          <p:spTgt spid="6"/>
                                        </p:tgtEl>
                                        <p:attrNameLst>
                                          <p:attrName>ppt_x</p:attrName>
                                        </p:attrNameLst>
                                      </p:cBhvr>
                                      <p:tavLst>
                                        <p:tav tm="0">
                                          <p:val>
                                            <p:strVal val="#ppt_x"/>
                                          </p:val>
                                        </p:tav>
                                        <p:tav tm="100000">
                                          <p:val>
                                            <p:strVal val="#ppt_x"/>
                                          </p:val>
                                        </p:tav>
                                      </p:tavLst>
                                    </p:anim>
                                    <p:anim calcmode="lin" valueType="num">
                                      <p:cBhvr>
                                        <p:cTn id="3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grpId="0" nodeType="click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wipe(down)">
                                      <p:cBhvr>
                                        <p:cTn id="3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animBg="1"/>
      <p:bldP spid="6" grpId="0" animBg="1"/>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722294" y="197427"/>
            <a:ext cx="646331" cy="369332"/>
          </a:xfrm>
          <a:prstGeom prst="rect">
            <a:avLst/>
          </a:prstGeom>
          <a:noFill/>
        </p:spPr>
        <p:txBody>
          <a:bodyPr wrap="none" rtlCol="0">
            <a:spAutoFit/>
          </a:bodyPr>
          <a:lstStyle/>
          <a:p>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福利</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 name="Freeform 5"/>
          <p:cNvSpPr/>
          <p:nvPr/>
        </p:nvSpPr>
        <p:spPr bwMode="auto">
          <a:xfrm>
            <a:off x="1265477" y="2729148"/>
            <a:ext cx="968375" cy="850900"/>
          </a:xfrm>
          <a:custGeom>
            <a:avLst/>
            <a:gdLst>
              <a:gd name="T0" fmla="*/ 603 w 610"/>
              <a:gd name="T1" fmla="*/ 536 h 536"/>
              <a:gd name="T2" fmla="*/ 0 w 610"/>
              <a:gd name="T3" fmla="*/ 7 h 536"/>
              <a:gd name="T4" fmla="*/ 8 w 610"/>
              <a:gd name="T5" fmla="*/ 0 h 536"/>
              <a:gd name="T6" fmla="*/ 610 w 610"/>
              <a:gd name="T7" fmla="*/ 529 h 536"/>
              <a:gd name="T8" fmla="*/ 603 w 610"/>
              <a:gd name="T9" fmla="*/ 536 h 536"/>
            </a:gdLst>
            <a:ahLst/>
            <a:cxnLst>
              <a:cxn ang="0">
                <a:pos x="T0" y="T1"/>
              </a:cxn>
              <a:cxn ang="0">
                <a:pos x="T2" y="T3"/>
              </a:cxn>
              <a:cxn ang="0">
                <a:pos x="T4" y="T5"/>
              </a:cxn>
              <a:cxn ang="0">
                <a:pos x="T6" y="T7"/>
              </a:cxn>
              <a:cxn ang="0">
                <a:pos x="T8" y="T9"/>
              </a:cxn>
            </a:cxnLst>
            <a:rect l="0" t="0" r="r" b="b"/>
            <a:pathLst>
              <a:path w="610" h="536">
                <a:moveTo>
                  <a:pt x="603" y="536"/>
                </a:moveTo>
                <a:lnTo>
                  <a:pt x="0" y="7"/>
                </a:lnTo>
                <a:lnTo>
                  <a:pt x="8" y="0"/>
                </a:lnTo>
                <a:lnTo>
                  <a:pt x="610" y="529"/>
                </a:lnTo>
                <a:lnTo>
                  <a:pt x="603" y="536"/>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p>
        </p:txBody>
      </p:sp>
      <p:sp>
        <p:nvSpPr>
          <p:cNvPr id="4" name="Freeform 6"/>
          <p:cNvSpPr/>
          <p:nvPr/>
        </p:nvSpPr>
        <p:spPr bwMode="auto">
          <a:xfrm>
            <a:off x="2222739" y="2297347"/>
            <a:ext cx="847725" cy="1282700"/>
          </a:xfrm>
          <a:custGeom>
            <a:avLst/>
            <a:gdLst>
              <a:gd name="T0" fmla="*/ 7 w 534"/>
              <a:gd name="T1" fmla="*/ 808 h 808"/>
              <a:gd name="T2" fmla="*/ 0 w 534"/>
              <a:gd name="T3" fmla="*/ 803 h 808"/>
              <a:gd name="T4" fmla="*/ 527 w 534"/>
              <a:gd name="T5" fmla="*/ 0 h 808"/>
              <a:gd name="T6" fmla="*/ 534 w 534"/>
              <a:gd name="T7" fmla="*/ 5 h 808"/>
              <a:gd name="T8" fmla="*/ 7 w 534"/>
              <a:gd name="T9" fmla="*/ 808 h 808"/>
            </a:gdLst>
            <a:ahLst/>
            <a:cxnLst>
              <a:cxn ang="0">
                <a:pos x="T0" y="T1"/>
              </a:cxn>
              <a:cxn ang="0">
                <a:pos x="T2" y="T3"/>
              </a:cxn>
              <a:cxn ang="0">
                <a:pos x="T4" y="T5"/>
              </a:cxn>
              <a:cxn ang="0">
                <a:pos x="T6" y="T7"/>
              </a:cxn>
              <a:cxn ang="0">
                <a:pos x="T8" y="T9"/>
              </a:cxn>
            </a:cxnLst>
            <a:rect l="0" t="0" r="r" b="b"/>
            <a:pathLst>
              <a:path w="534" h="808">
                <a:moveTo>
                  <a:pt x="7" y="808"/>
                </a:moveTo>
                <a:lnTo>
                  <a:pt x="0" y="803"/>
                </a:lnTo>
                <a:lnTo>
                  <a:pt x="527" y="0"/>
                </a:lnTo>
                <a:lnTo>
                  <a:pt x="534" y="5"/>
                </a:lnTo>
                <a:lnTo>
                  <a:pt x="7" y="808"/>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p>
        </p:txBody>
      </p:sp>
      <p:sp>
        <p:nvSpPr>
          <p:cNvPr id="5" name="Freeform 7"/>
          <p:cNvSpPr/>
          <p:nvPr/>
        </p:nvSpPr>
        <p:spPr bwMode="auto">
          <a:xfrm>
            <a:off x="3059348" y="2297349"/>
            <a:ext cx="700088" cy="915988"/>
          </a:xfrm>
          <a:custGeom>
            <a:avLst/>
            <a:gdLst>
              <a:gd name="T0" fmla="*/ 434 w 441"/>
              <a:gd name="T1" fmla="*/ 577 h 577"/>
              <a:gd name="T2" fmla="*/ 0 w 441"/>
              <a:gd name="T3" fmla="*/ 5 h 577"/>
              <a:gd name="T4" fmla="*/ 7 w 441"/>
              <a:gd name="T5" fmla="*/ 0 h 577"/>
              <a:gd name="T6" fmla="*/ 441 w 441"/>
              <a:gd name="T7" fmla="*/ 572 h 577"/>
              <a:gd name="T8" fmla="*/ 434 w 441"/>
              <a:gd name="T9" fmla="*/ 577 h 577"/>
            </a:gdLst>
            <a:ahLst/>
            <a:cxnLst>
              <a:cxn ang="0">
                <a:pos x="T0" y="T1"/>
              </a:cxn>
              <a:cxn ang="0">
                <a:pos x="T2" y="T3"/>
              </a:cxn>
              <a:cxn ang="0">
                <a:pos x="T4" y="T5"/>
              </a:cxn>
              <a:cxn ang="0">
                <a:pos x="T6" y="T7"/>
              </a:cxn>
              <a:cxn ang="0">
                <a:pos x="T8" y="T9"/>
              </a:cxn>
            </a:cxnLst>
            <a:rect l="0" t="0" r="r" b="b"/>
            <a:pathLst>
              <a:path w="441" h="577">
                <a:moveTo>
                  <a:pt x="434" y="577"/>
                </a:moveTo>
                <a:lnTo>
                  <a:pt x="0" y="5"/>
                </a:lnTo>
                <a:lnTo>
                  <a:pt x="7" y="0"/>
                </a:lnTo>
                <a:lnTo>
                  <a:pt x="441" y="572"/>
                </a:lnTo>
                <a:lnTo>
                  <a:pt x="434" y="577"/>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p>
        </p:txBody>
      </p:sp>
      <p:sp>
        <p:nvSpPr>
          <p:cNvPr id="6" name="Freeform 8"/>
          <p:cNvSpPr/>
          <p:nvPr/>
        </p:nvSpPr>
        <p:spPr bwMode="auto">
          <a:xfrm>
            <a:off x="3753085" y="2679935"/>
            <a:ext cx="730250" cy="533400"/>
          </a:xfrm>
          <a:custGeom>
            <a:avLst/>
            <a:gdLst>
              <a:gd name="T0" fmla="*/ 4 w 460"/>
              <a:gd name="T1" fmla="*/ 336 h 336"/>
              <a:gd name="T2" fmla="*/ 0 w 460"/>
              <a:gd name="T3" fmla="*/ 329 h 336"/>
              <a:gd name="T4" fmla="*/ 455 w 460"/>
              <a:gd name="T5" fmla="*/ 0 h 336"/>
              <a:gd name="T6" fmla="*/ 460 w 460"/>
              <a:gd name="T7" fmla="*/ 7 h 336"/>
              <a:gd name="T8" fmla="*/ 4 w 460"/>
              <a:gd name="T9" fmla="*/ 336 h 336"/>
            </a:gdLst>
            <a:ahLst/>
            <a:cxnLst>
              <a:cxn ang="0">
                <a:pos x="T0" y="T1"/>
              </a:cxn>
              <a:cxn ang="0">
                <a:pos x="T2" y="T3"/>
              </a:cxn>
              <a:cxn ang="0">
                <a:pos x="T4" y="T5"/>
              </a:cxn>
              <a:cxn ang="0">
                <a:pos x="T6" y="T7"/>
              </a:cxn>
              <a:cxn ang="0">
                <a:pos x="T8" y="T9"/>
              </a:cxn>
            </a:cxnLst>
            <a:rect l="0" t="0" r="r" b="b"/>
            <a:pathLst>
              <a:path w="460" h="336">
                <a:moveTo>
                  <a:pt x="4" y="336"/>
                </a:moveTo>
                <a:lnTo>
                  <a:pt x="0" y="329"/>
                </a:lnTo>
                <a:lnTo>
                  <a:pt x="455" y="0"/>
                </a:lnTo>
                <a:lnTo>
                  <a:pt x="460" y="7"/>
                </a:lnTo>
                <a:lnTo>
                  <a:pt x="4" y="336"/>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p>
        </p:txBody>
      </p:sp>
      <p:sp>
        <p:nvSpPr>
          <p:cNvPr id="7" name="Freeform 9"/>
          <p:cNvSpPr/>
          <p:nvPr/>
        </p:nvSpPr>
        <p:spPr bwMode="auto">
          <a:xfrm>
            <a:off x="4472226" y="2684697"/>
            <a:ext cx="561975" cy="895350"/>
          </a:xfrm>
          <a:custGeom>
            <a:avLst/>
            <a:gdLst>
              <a:gd name="T0" fmla="*/ 347 w 354"/>
              <a:gd name="T1" fmla="*/ 564 h 564"/>
              <a:gd name="T2" fmla="*/ 0 w 354"/>
              <a:gd name="T3" fmla="*/ 4 h 564"/>
              <a:gd name="T4" fmla="*/ 7 w 354"/>
              <a:gd name="T5" fmla="*/ 0 h 564"/>
              <a:gd name="T6" fmla="*/ 354 w 354"/>
              <a:gd name="T7" fmla="*/ 559 h 564"/>
              <a:gd name="T8" fmla="*/ 347 w 354"/>
              <a:gd name="T9" fmla="*/ 564 h 564"/>
            </a:gdLst>
            <a:ahLst/>
            <a:cxnLst>
              <a:cxn ang="0">
                <a:pos x="T0" y="T1"/>
              </a:cxn>
              <a:cxn ang="0">
                <a:pos x="T2" y="T3"/>
              </a:cxn>
              <a:cxn ang="0">
                <a:pos x="T4" y="T5"/>
              </a:cxn>
              <a:cxn ang="0">
                <a:pos x="T6" y="T7"/>
              </a:cxn>
              <a:cxn ang="0">
                <a:pos x="T8" y="T9"/>
              </a:cxn>
            </a:cxnLst>
            <a:rect l="0" t="0" r="r" b="b"/>
            <a:pathLst>
              <a:path w="354" h="564">
                <a:moveTo>
                  <a:pt x="347" y="564"/>
                </a:moveTo>
                <a:lnTo>
                  <a:pt x="0" y="4"/>
                </a:lnTo>
                <a:lnTo>
                  <a:pt x="7" y="0"/>
                </a:lnTo>
                <a:lnTo>
                  <a:pt x="354" y="559"/>
                </a:lnTo>
                <a:lnTo>
                  <a:pt x="347" y="564"/>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p>
        </p:txBody>
      </p:sp>
      <p:sp>
        <p:nvSpPr>
          <p:cNvPr id="8" name="Freeform 10"/>
          <p:cNvSpPr/>
          <p:nvPr/>
        </p:nvSpPr>
        <p:spPr bwMode="auto">
          <a:xfrm>
            <a:off x="5023085" y="1660762"/>
            <a:ext cx="615950" cy="1916113"/>
          </a:xfrm>
          <a:custGeom>
            <a:avLst/>
            <a:gdLst>
              <a:gd name="T0" fmla="*/ 10 w 388"/>
              <a:gd name="T1" fmla="*/ 1207 h 1207"/>
              <a:gd name="T2" fmla="*/ 0 w 388"/>
              <a:gd name="T3" fmla="*/ 1204 h 1207"/>
              <a:gd name="T4" fmla="*/ 378 w 388"/>
              <a:gd name="T5" fmla="*/ 0 h 1207"/>
              <a:gd name="T6" fmla="*/ 388 w 388"/>
              <a:gd name="T7" fmla="*/ 2 h 1207"/>
              <a:gd name="T8" fmla="*/ 10 w 388"/>
              <a:gd name="T9" fmla="*/ 1207 h 1207"/>
            </a:gdLst>
            <a:ahLst/>
            <a:cxnLst>
              <a:cxn ang="0">
                <a:pos x="T0" y="T1"/>
              </a:cxn>
              <a:cxn ang="0">
                <a:pos x="T2" y="T3"/>
              </a:cxn>
              <a:cxn ang="0">
                <a:pos x="T4" y="T5"/>
              </a:cxn>
              <a:cxn ang="0">
                <a:pos x="T6" y="T7"/>
              </a:cxn>
              <a:cxn ang="0">
                <a:pos x="T8" y="T9"/>
              </a:cxn>
            </a:cxnLst>
            <a:rect l="0" t="0" r="r" b="b"/>
            <a:pathLst>
              <a:path w="388" h="1207">
                <a:moveTo>
                  <a:pt x="10" y="1207"/>
                </a:moveTo>
                <a:lnTo>
                  <a:pt x="0" y="1204"/>
                </a:lnTo>
                <a:lnTo>
                  <a:pt x="378" y="0"/>
                </a:lnTo>
                <a:lnTo>
                  <a:pt x="388" y="2"/>
                </a:lnTo>
                <a:lnTo>
                  <a:pt x="10" y="1207"/>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p>
        </p:txBody>
      </p:sp>
      <p:sp>
        <p:nvSpPr>
          <p:cNvPr id="9" name="Freeform 11"/>
          <p:cNvSpPr/>
          <p:nvPr/>
        </p:nvSpPr>
        <p:spPr bwMode="auto">
          <a:xfrm>
            <a:off x="5623164" y="1660761"/>
            <a:ext cx="746125" cy="1270000"/>
          </a:xfrm>
          <a:custGeom>
            <a:avLst/>
            <a:gdLst>
              <a:gd name="T0" fmla="*/ 463 w 470"/>
              <a:gd name="T1" fmla="*/ 800 h 800"/>
              <a:gd name="T2" fmla="*/ 0 w 470"/>
              <a:gd name="T3" fmla="*/ 2 h 800"/>
              <a:gd name="T4" fmla="*/ 7 w 470"/>
              <a:gd name="T5" fmla="*/ 0 h 800"/>
              <a:gd name="T6" fmla="*/ 470 w 470"/>
              <a:gd name="T7" fmla="*/ 798 h 800"/>
              <a:gd name="T8" fmla="*/ 463 w 470"/>
              <a:gd name="T9" fmla="*/ 800 h 800"/>
            </a:gdLst>
            <a:ahLst/>
            <a:cxnLst>
              <a:cxn ang="0">
                <a:pos x="T0" y="T1"/>
              </a:cxn>
              <a:cxn ang="0">
                <a:pos x="T2" y="T3"/>
              </a:cxn>
              <a:cxn ang="0">
                <a:pos x="T4" y="T5"/>
              </a:cxn>
              <a:cxn ang="0">
                <a:pos x="T6" y="T7"/>
              </a:cxn>
              <a:cxn ang="0">
                <a:pos x="T8" y="T9"/>
              </a:cxn>
            </a:cxnLst>
            <a:rect l="0" t="0" r="r" b="b"/>
            <a:pathLst>
              <a:path w="470" h="800">
                <a:moveTo>
                  <a:pt x="463" y="800"/>
                </a:moveTo>
                <a:lnTo>
                  <a:pt x="0" y="2"/>
                </a:lnTo>
                <a:lnTo>
                  <a:pt x="7" y="0"/>
                </a:lnTo>
                <a:lnTo>
                  <a:pt x="470" y="798"/>
                </a:lnTo>
                <a:lnTo>
                  <a:pt x="463" y="800"/>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p>
        </p:txBody>
      </p:sp>
      <p:sp>
        <p:nvSpPr>
          <p:cNvPr id="10" name="Freeform 12"/>
          <p:cNvSpPr/>
          <p:nvPr/>
        </p:nvSpPr>
        <p:spPr bwMode="auto">
          <a:xfrm>
            <a:off x="6358173" y="2170349"/>
            <a:ext cx="1125538" cy="765175"/>
          </a:xfrm>
          <a:custGeom>
            <a:avLst/>
            <a:gdLst>
              <a:gd name="T0" fmla="*/ 5 w 709"/>
              <a:gd name="T1" fmla="*/ 482 h 482"/>
              <a:gd name="T2" fmla="*/ 0 w 709"/>
              <a:gd name="T3" fmla="*/ 475 h 482"/>
              <a:gd name="T4" fmla="*/ 704 w 709"/>
              <a:gd name="T5" fmla="*/ 0 h 482"/>
              <a:gd name="T6" fmla="*/ 709 w 709"/>
              <a:gd name="T7" fmla="*/ 7 h 482"/>
              <a:gd name="T8" fmla="*/ 5 w 709"/>
              <a:gd name="T9" fmla="*/ 482 h 482"/>
            </a:gdLst>
            <a:ahLst/>
            <a:cxnLst>
              <a:cxn ang="0">
                <a:pos x="T0" y="T1"/>
              </a:cxn>
              <a:cxn ang="0">
                <a:pos x="T2" y="T3"/>
              </a:cxn>
              <a:cxn ang="0">
                <a:pos x="T4" y="T5"/>
              </a:cxn>
              <a:cxn ang="0">
                <a:pos x="T6" y="T7"/>
              </a:cxn>
              <a:cxn ang="0">
                <a:pos x="T8" y="T9"/>
              </a:cxn>
            </a:cxnLst>
            <a:rect l="0" t="0" r="r" b="b"/>
            <a:pathLst>
              <a:path w="709" h="482">
                <a:moveTo>
                  <a:pt x="5" y="482"/>
                </a:moveTo>
                <a:lnTo>
                  <a:pt x="0" y="475"/>
                </a:lnTo>
                <a:lnTo>
                  <a:pt x="704" y="0"/>
                </a:lnTo>
                <a:lnTo>
                  <a:pt x="709" y="7"/>
                </a:lnTo>
                <a:lnTo>
                  <a:pt x="5" y="482"/>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p>
        </p:txBody>
      </p:sp>
      <p:sp>
        <p:nvSpPr>
          <p:cNvPr id="11" name="Freeform 13"/>
          <p:cNvSpPr/>
          <p:nvPr/>
        </p:nvSpPr>
        <p:spPr bwMode="auto">
          <a:xfrm>
            <a:off x="7472602" y="2173522"/>
            <a:ext cx="682625" cy="852488"/>
          </a:xfrm>
          <a:custGeom>
            <a:avLst/>
            <a:gdLst>
              <a:gd name="T0" fmla="*/ 425 w 430"/>
              <a:gd name="T1" fmla="*/ 537 h 537"/>
              <a:gd name="T2" fmla="*/ 0 w 430"/>
              <a:gd name="T3" fmla="*/ 5 h 537"/>
              <a:gd name="T4" fmla="*/ 7 w 430"/>
              <a:gd name="T5" fmla="*/ 0 h 537"/>
              <a:gd name="T6" fmla="*/ 430 w 430"/>
              <a:gd name="T7" fmla="*/ 532 h 537"/>
              <a:gd name="T8" fmla="*/ 425 w 430"/>
              <a:gd name="T9" fmla="*/ 537 h 537"/>
            </a:gdLst>
            <a:ahLst/>
            <a:cxnLst>
              <a:cxn ang="0">
                <a:pos x="T0" y="T1"/>
              </a:cxn>
              <a:cxn ang="0">
                <a:pos x="T2" y="T3"/>
              </a:cxn>
              <a:cxn ang="0">
                <a:pos x="T4" y="T5"/>
              </a:cxn>
              <a:cxn ang="0">
                <a:pos x="T6" y="T7"/>
              </a:cxn>
              <a:cxn ang="0">
                <a:pos x="T8" y="T9"/>
              </a:cxn>
            </a:cxnLst>
            <a:rect l="0" t="0" r="r" b="b"/>
            <a:pathLst>
              <a:path w="430" h="537">
                <a:moveTo>
                  <a:pt x="425" y="537"/>
                </a:moveTo>
                <a:lnTo>
                  <a:pt x="0" y="5"/>
                </a:lnTo>
                <a:lnTo>
                  <a:pt x="7" y="0"/>
                </a:lnTo>
                <a:lnTo>
                  <a:pt x="430" y="532"/>
                </a:lnTo>
                <a:lnTo>
                  <a:pt x="425" y="537"/>
                </a:lnTo>
                <a:close/>
              </a:path>
            </a:pathLst>
          </a:custGeom>
          <a:solidFill>
            <a:schemeClr val="tx1">
              <a:lumMod val="50000"/>
              <a:lumOff val="50000"/>
            </a:schemeClr>
          </a:solidFill>
          <a:ln>
            <a:noFill/>
          </a:ln>
        </p:spPr>
        <p:txBody>
          <a:bodyPr vert="horz" wrap="square" lIns="91440" tIns="45720" rIns="91440" bIns="45720" numCol="1" anchor="t" anchorCtr="0" compatLnSpc="1"/>
          <a:lstStyle/>
          <a:p>
            <a:endParaRPr lang="zh-CN" altLang="en-US"/>
          </a:p>
        </p:txBody>
      </p:sp>
      <p:sp>
        <p:nvSpPr>
          <p:cNvPr id="12" name="Oval 45"/>
          <p:cNvSpPr>
            <a:spLocks noChangeArrowheads="1"/>
          </p:cNvSpPr>
          <p:nvPr/>
        </p:nvSpPr>
        <p:spPr bwMode="auto">
          <a:xfrm>
            <a:off x="2754552" y="1990960"/>
            <a:ext cx="681243" cy="658812"/>
          </a:xfrm>
          <a:prstGeom prst="ellipse">
            <a:avLst/>
          </a:prstGeom>
          <a:solidFill>
            <a:srgbClr val="0E9FA6"/>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p>
            <a:pPr algn="ctr"/>
            <a:endParaRPr lang="zh-CN" altLang="en-US">
              <a:solidFill>
                <a:prstClr val="white"/>
              </a:solidFill>
            </a:endParaRPr>
          </a:p>
        </p:txBody>
      </p:sp>
      <p:sp>
        <p:nvSpPr>
          <p:cNvPr id="13" name="Oval 46"/>
          <p:cNvSpPr>
            <a:spLocks noChangeArrowheads="1"/>
          </p:cNvSpPr>
          <p:nvPr/>
        </p:nvSpPr>
        <p:spPr bwMode="auto">
          <a:xfrm>
            <a:off x="6085123" y="2649772"/>
            <a:ext cx="558800" cy="558800"/>
          </a:xfrm>
          <a:prstGeom prst="ellipse">
            <a:avLst/>
          </a:prstGeom>
          <a:solidFill>
            <a:srgbClr val="007E5D"/>
          </a:solidFill>
          <a:ln>
            <a:noFill/>
          </a:ln>
        </p:spPr>
        <p:txBody>
          <a:bodyPr lIns="0" tIns="0" rIns="0" bIns="0"/>
          <a:lstStyle/>
          <a:p>
            <a:endParaRPr lang="zh-CN" altLang="en-US">
              <a:cs typeface="+mn-ea"/>
            </a:endParaRPr>
          </a:p>
        </p:txBody>
      </p:sp>
      <p:sp>
        <p:nvSpPr>
          <p:cNvPr id="14" name="Oval 47"/>
          <p:cNvSpPr>
            <a:spLocks noChangeArrowheads="1"/>
          </p:cNvSpPr>
          <p:nvPr/>
        </p:nvSpPr>
        <p:spPr bwMode="auto">
          <a:xfrm>
            <a:off x="1022585" y="2484672"/>
            <a:ext cx="495300" cy="495300"/>
          </a:xfrm>
          <a:prstGeom prst="ellipse">
            <a:avLst/>
          </a:prstGeom>
          <a:solidFill>
            <a:srgbClr val="FF9999">
              <a:alpha val="79999"/>
            </a:srgbClr>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15" name="Oval 48"/>
          <p:cNvSpPr>
            <a:spLocks noChangeArrowheads="1"/>
          </p:cNvSpPr>
          <p:nvPr/>
        </p:nvSpPr>
        <p:spPr bwMode="auto">
          <a:xfrm>
            <a:off x="4813539" y="3359387"/>
            <a:ext cx="434975" cy="434975"/>
          </a:xfrm>
          <a:prstGeom prst="ellipse">
            <a:avLst/>
          </a:prstGeom>
          <a:solidFill>
            <a:schemeClr val="tx2">
              <a:lumMod val="50000"/>
              <a:alpha val="79999"/>
            </a:schemeClr>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16" name="Oval 49"/>
          <p:cNvSpPr>
            <a:spLocks noChangeArrowheads="1"/>
          </p:cNvSpPr>
          <p:nvPr/>
        </p:nvSpPr>
        <p:spPr bwMode="auto">
          <a:xfrm>
            <a:off x="7180601" y="2017902"/>
            <a:ext cx="604893" cy="364766"/>
          </a:xfrm>
          <a:prstGeom prst="ellipse">
            <a:avLst/>
          </a:prstGeom>
          <a:solidFill>
            <a:srgbClr val="00B050"/>
          </a:solidFill>
          <a:ln>
            <a:noFill/>
          </a:ln>
        </p:spPr>
        <p:txBody>
          <a:bodyPr/>
          <a:lstStyle/>
          <a:p>
            <a:endParaRPr lang="zh-CN" altLang="en-US" sz="1600"/>
          </a:p>
        </p:txBody>
      </p:sp>
      <p:sp>
        <p:nvSpPr>
          <p:cNvPr id="17" name="Oval 50"/>
          <p:cNvSpPr>
            <a:spLocks noChangeArrowheads="1"/>
          </p:cNvSpPr>
          <p:nvPr/>
        </p:nvSpPr>
        <p:spPr bwMode="auto">
          <a:xfrm>
            <a:off x="4322998" y="2533885"/>
            <a:ext cx="311150" cy="311150"/>
          </a:xfrm>
          <a:prstGeom prst="ellipse">
            <a:avLst/>
          </a:prstGeom>
          <a:solidFill>
            <a:schemeClr val="tx2">
              <a:lumMod val="75000"/>
              <a:alpha val="79999"/>
            </a:schemeClr>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18" name="Oval 51"/>
          <p:cNvSpPr>
            <a:spLocks noChangeArrowheads="1"/>
          </p:cNvSpPr>
          <p:nvPr/>
        </p:nvSpPr>
        <p:spPr bwMode="auto">
          <a:xfrm>
            <a:off x="2106852" y="3453047"/>
            <a:ext cx="246063" cy="247650"/>
          </a:xfrm>
          <a:prstGeom prst="ellipse">
            <a:avLst/>
          </a:prstGeom>
          <a:solidFill>
            <a:srgbClr val="33CCCC">
              <a:alpha val="79999"/>
            </a:srgbClr>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19" name="Oval 52"/>
          <p:cNvSpPr>
            <a:spLocks noChangeArrowheads="1"/>
          </p:cNvSpPr>
          <p:nvPr/>
        </p:nvSpPr>
        <p:spPr bwMode="auto">
          <a:xfrm>
            <a:off x="5537439" y="1570272"/>
            <a:ext cx="187325" cy="184150"/>
          </a:xfrm>
          <a:prstGeom prst="ellipse">
            <a:avLst/>
          </a:prstGeom>
          <a:solidFill>
            <a:srgbClr val="00926C"/>
          </a:solidFill>
          <a:ln>
            <a:noFill/>
          </a:ln>
        </p:spPr>
        <p:txBody>
          <a:bodyPr lIns="0" tIns="0" rIns="0" bIns="0"/>
          <a:lstStyle/>
          <a:p>
            <a:endParaRPr lang="zh-CN" altLang="en-US">
              <a:cs typeface="+mn-ea"/>
            </a:endParaRPr>
          </a:p>
        </p:txBody>
      </p:sp>
      <p:sp>
        <p:nvSpPr>
          <p:cNvPr id="20" name="Oval 53"/>
          <p:cNvSpPr>
            <a:spLocks noChangeArrowheads="1"/>
          </p:cNvSpPr>
          <p:nvPr/>
        </p:nvSpPr>
        <p:spPr bwMode="auto">
          <a:xfrm>
            <a:off x="8091723" y="2960924"/>
            <a:ext cx="122238" cy="123825"/>
          </a:xfrm>
          <a:prstGeom prst="ellipse">
            <a:avLst/>
          </a:prstGeom>
          <a:solidFill>
            <a:schemeClr val="tx2">
              <a:lumMod val="60000"/>
              <a:lumOff val="40000"/>
            </a:schemeClr>
          </a:solidFill>
          <a:ln>
            <a:noFill/>
          </a:ln>
        </p:spPr>
        <p:txBody>
          <a:bodyPr/>
          <a:lstStyle/>
          <a:p>
            <a:endParaRPr lang="zh-CN" altLang="en-US" sz="1600"/>
          </a:p>
        </p:txBody>
      </p:sp>
      <p:sp>
        <p:nvSpPr>
          <p:cNvPr id="21" name="Oval 54"/>
          <p:cNvSpPr>
            <a:spLocks noChangeArrowheads="1"/>
          </p:cNvSpPr>
          <p:nvPr/>
        </p:nvSpPr>
        <p:spPr bwMode="auto">
          <a:xfrm>
            <a:off x="3726102" y="3178412"/>
            <a:ext cx="60325" cy="603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p>
            <a:pPr algn="ctr"/>
            <a:endParaRPr lang="zh-CN" altLang="en-US">
              <a:solidFill>
                <a:prstClr val="white"/>
              </a:solidFill>
            </a:endParaRPr>
          </a:p>
        </p:txBody>
      </p:sp>
      <p:sp>
        <p:nvSpPr>
          <p:cNvPr id="22" name="TextBox 682"/>
          <p:cNvSpPr txBox="1"/>
          <p:nvPr/>
        </p:nvSpPr>
        <p:spPr>
          <a:xfrm>
            <a:off x="988283" y="2578435"/>
            <a:ext cx="588624" cy="230832"/>
          </a:xfrm>
          <a:prstGeom prst="rect">
            <a:avLst/>
          </a:prstGeom>
          <a:noFill/>
        </p:spPr>
        <p:txBody>
          <a:bodyPr wrap="none">
            <a:spAutoFit/>
          </a:bodyPr>
          <a:lstStyle>
            <a:defPPr>
              <a:defRPr lang="zh-CN"/>
            </a:defPPr>
            <a:lvl1pPr>
              <a:defRPr>
                <a:solidFill>
                  <a:schemeClr val="bg1"/>
                </a:solidFill>
                <a:latin typeface="方正中等线简体" pitchFamily="65" charset="-122"/>
                <a:ea typeface="方正中等线简体" pitchFamily="65" charset="-122"/>
              </a:defRPr>
            </a:lvl1pPr>
          </a:lstStyle>
          <a:p>
            <a:pPr algn="ctr"/>
            <a:r>
              <a:rPr lang="en-US" altLang="zh-CN" sz="900"/>
              <a:t>welfare</a:t>
            </a:r>
            <a:endParaRPr lang="zh-CN" altLang="en-US" sz="900" dirty="0"/>
          </a:p>
        </p:txBody>
      </p:sp>
      <p:sp>
        <p:nvSpPr>
          <p:cNvPr id="23" name="TextBox 682"/>
          <p:cNvSpPr txBox="1"/>
          <p:nvPr/>
        </p:nvSpPr>
        <p:spPr>
          <a:xfrm>
            <a:off x="2591676" y="2162654"/>
            <a:ext cx="1006993" cy="261610"/>
          </a:xfrm>
          <a:prstGeom prst="rect">
            <a:avLst/>
          </a:prstGeom>
          <a:noFill/>
        </p:spPr>
        <p:txBody>
          <a:bodyPr wrap="square">
            <a:spAutoFit/>
          </a:bodyPr>
          <a:lstStyle>
            <a:defPPr>
              <a:defRPr lang="zh-CN"/>
            </a:defPPr>
            <a:lvl1pPr>
              <a:defRPr>
                <a:solidFill>
                  <a:schemeClr val="bg1"/>
                </a:solidFill>
                <a:latin typeface="方正中等线简体" pitchFamily="65" charset="-122"/>
                <a:ea typeface="方正中等线简体" pitchFamily="65" charset="-122"/>
              </a:defRPr>
            </a:lvl1pPr>
          </a:lstStyle>
          <a:p>
            <a:pPr algn="ctr"/>
            <a:r>
              <a:rPr lang="en-US" altLang="zh-CN" sz="1100" dirty="0"/>
              <a:t>subsidies</a:t>
            </a:r>
            <a:endParaRPr lang="zh-CN" altLang="en-US" sz="1100" dirty="0"/>
          </a:p>
        </p:txBody>
      </p:sp>
      <p:sp>
        <p:nvSpPr>
          <p:cNvPr id="24" name="TextBox 682"/>
          <p:cNvSpPr txBox="1"/>
          <p:nvPr/>
        </p:nvSpPr>
        <p:spPr>
          <a:xfrm>
            <a:off x="4731445" y="3407598"/>
            <a:ext cx="602574" cy="338554"/>
          </a:xfrm>
          <a:prstGeom prst="rect">
            <a:avLst/>
          </a:prstGeom>
          <a:noFill/>
        </p:spPr>
        <p:txBody>
          <a:bodyPr wrap="square">
            <a:spAutoFit/>
          </a:bodyPr>
          <a:lstStyle>
            <a:defPPr>
              <a:defRPr lang="zh-CN"/>
            </a:defPPr>
            <a:lvl1pPr>
              <a:defRPr>
                <a:solidFill>
                  <a:schemeClr val="bg1"/>
                </a:solidFill>
                <a:latin typeface="方正中等线简体" pitchFamily="65" charset="-122"/>
                <a:ea typeface="方正中等线简体" pitchFamily="65" charset="-122"/>
              </a:defRPr>
            </a:lvl1pPr>
          </a:lstStyle>
          <a:p>
            <a:pPr algn="ctr"/>
            <a:r>
              <a:rPr lang="en-US" altLang="zh-CN" sz="800"/>
              <a:t>Cooling fee</a:t>
            </a:r>
            <a:endParaRPr lang="zh-CN" altLang="en-US" sz="800" dirty="0"/>
          </a:p>
        </p:txBody>
      </p:sp>
      <p:sp>
        <p:nvSpPr>
          <p:cNvPr id="25" name="TextBox 682"/>
          <p:cNvSpPr txBox="1"/>
          <p:nvPr/>
        </p:nvSpPr>
        <p:spPr>
          <a:xfrm>
            <a:off x="6017272" y="2749417"/>
            <a:ext cx="659909" cy="338554"/>
          </a:xfrm>
          <a:prstGeom prst="rect">
            <a:avLst/>
          </a:prstGeom>
          <a:noFill/>
        </p:spPr>
        <p:txBody>
          <a:bodyPr wrap="square">
            <a:spAutoFit/>
          </a:bodyPr>
          <a:lstStyle>
            <a:defPPr>
              <a:defRPr lang="zh-CN"/>
            </a:defPPr>
            <a:lvl1pPr>
              <a:defRPr>
                <a:solidFill>
                  <a:schemeClr val="bg1"/>
                </a:solidFill>
                <a:latin typeface="方正中等线简体" pitchFamily="65" charset="-122"/>
                <a:ea typeface="方正中等线简体" pitchFamily="65" charset="-122"/>
              </a:defRPr>
            </a:lvl1pPr>
          </a:lstStyle>
          <a:p>
            <a:pPr algn="ctr"/>
            <a:r>
              <a:rPr lang="en-US" altLang="zh-CN" sz="800" dirty="0"/>
              <a:t>Family allowance</a:t>
            </a:r>
            <a:endParaRPr lang="zh-CN" altLang="en-US" sz="800" dirty="0"/>
          </a:p>
        </p:txBody>
      </p:sp>
      <p:sp>
        <p:nvSpPr>
          <p:cNvPr id="26" name="TextBox 682"/>
          <p:cNvSpPr txBox="1"/>
          <p:nvPr/>
        </p:nvSpPr>
        <p:spPr>
          <a:xfrm>
            <a:off x="7091724" y="2039543"/>
            <a:ext cx="761747" cy="276999"/>
          </a:xfrm>
          <a:prstGeom prst="rect">
            <a:avLst/>
          </a:prstGeom>
          <a:noFill/>
        </p:spPr>
        <p:txBody>
          <a:bodyPr wrap="none">
            <a:spAutoFit/>
          </a:bodyPr>
          <a:lstStyle>
            <a:defPPr>
              <a:defRPr lang="zh-CN"/>
            </a:defPPr>
            <a:lvl1pPr>
              <a:defRPr>
                <a:solidFill>
                  <a:schemeClr val="bg1"/>
                </a:solidFill>
                <a:latin typeface="方正中等线简体" pitchFamily="65" charset="-122"/>
                <a:ea typeface="方正中等线简体" pitchFamily="65" charset="-122"/>
              </a:defRPr>
            </a:lvl1pPr>
          </a:lstStyle>
          <a:p>
            <a:pPr algn="ctr"/>
            <a:r>
              <a:rPr lang="en-US" altLang="zh-CN" sz="600" dirty="0"/>
              <a:t>Safety </a:t>
            </a:r>
            <a:endParaRPr lang="en-US" altLang="zh-CN" sz="600" dirty="0" smtClean="0"/>
          </a:p>
          <a:p>
            <a:pPr algn="ctr"/>
            <a:r>
              <a:rPr lang="en-US" altLang="zh-CN" sz="600" dirty="0" smtClean="0"/>
              <a:t>officer </a:t>
            </a:r>
            <a:r>
              <a:rPr lang="en-US" altLang="zh-CN" sz="600" dirty="0"/>
              <a:t>subsidy</a:t>
            </a:r>
            <a:endParaRPr lang="zh-CN" altLang="en-US" sz="600" dirty="0"/>
          </a:p>
        </p:txBody>
      </p:sp>
      <p:sp>
        <p:nvSpPr>
          <p:cNvPr id="29" name="TextBox 28"/>
          <p:cNvSpPr txBox="1"/>
          <p:nvPr/>
        </p:nvSpPr>
        <p:spPr bwMode="auto">
          <a:xfrm>
            <a:off x="941838" y="2128070"/>
            <a:ext cx="671980" cy="338554"/>
          </a:xfrm>
          <a:prstGeom prst="rect">
            <a:avLst/>
          </a:prstGeom>
          <a:noFill/>
        </p:spPr>
        <p:txBody>
          <a:bodyPr wrap="none">
            <a:spAutoFit/>
          </a:bodyPr>
          <a:lstStyle>
            <a:defPPr>
              <a:defRPr lang="zh-CN"/>
            </a:defPPr>
            <a:lvl1pPr algn="ctr" fontAlgn="auto">
              <a:spcBef>
                <a:spcPts val="0"/>
              </a:spcBef>
              <a:spcAft>
                <a:spcPts val="0"/>
              </a:spcAft>
              <a:defRPr sz="1600" spc="300">
                <a:solidFill>
                  <a:srgbClr val="EBAC07"/>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dirty="0">
                <a:solidFill>
                  <a:srgbClr val="FF9999"/>
                </a:solidFill>
              </a:rPr>
              <a:t>福利</a:t>
            </a:r>
            <a:endParaRPr lang="zh-CN" altLang="en-US" dirty="0">
              <a:solidFill>
                <a:srgbClr val="FF9999"/>
              </a:solidFill>
            </a:endParaRPr>
          </a:p>
        </p:txBody>
      </p:sp>
      <p:cxnSp>
        <p:nvCxnSpPr>
          <p:cNvPr id="30" name="直接连接符 29"/>
          <p:cNvCxnSpPr/>
          <p:nvPr/>
        </p:nvCxnSpPr>
        <p:spPr>
          <a:xfrm>
            <a:off x="797253" y="2110827"/>
            <a:ext cx="939600" cy="0"/>
          </a:xfrm>
          <a:prstGeom prst="line">
            <a:avLst/>
          </a:prstGeom>
          <a:noFill/>
          <a:ln w="5080">
            <a:solidFill>
              <a:srgbClr val="284848"/>
            </a:solidFill>
          </a:ln>
        </p:spPr>
        <p:style>
          <a:lnRef idx="2">
            <a:schemeClr val="accent1">
              <a:shade val="50000"/>
            </a:schemeClr>
          </a:lnRef>
          <a:fillRef idx="1">
            <a:schemeClr val="accent1"/>
          </a:fillRef>
          <a:effectRef idx="0">
            <a:schemeClr val="accent1"/>
          </a:effectRef>
          <a:fontRef idx="minor">
            <a:schemeClr val="lt1"/>
          </a:fontRef>
        </p:style>
      </p:cxnSp>
      <p:sp>
        <p:nvSpPr>
          <p:cNvPr id="31" name="矩形 1"/>
          <p:cNvSpPr>
            <a:spLocks noChangeArrowheads="1"/>
          </p:cNvSpPr>
          <p:nvPr/>
        </p:nvSpPr>
        <p:spPr bwMode="auto">
          <a:xfrm>
            <a:off x="707713" y="1517086"/>
            <a:ext cx="124832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r>
              <a:rPr lang="zh-CN" altLang="en-US" sz="900" dirty="0" smtClean="0">
                <a:solidFill>
                  <a:schemeClr val="tx1">
                    <a:lumMod val="85000"/>
                    <a:lumOff val="15000"/>
                  </a:schemeClr>
                </a:solidFill>
                <a:latin typeface="微软雅黑" panose="020B0503020204020204" pitchFamily="34" charset="-122"/>
                <a:ea typeface="微软雅黑" panose="020B0503020204020204" pitchFamily="34" charset="-122"/>
              </a:rPr>
              <a:t>结婚福利、生育福利、生日福利、体检福利、职务津贴、司龄津贴、人才津贴</a:t>
            </a:r>
            <a:endParaRPr lang="zh-CN" altLang="en-US" sz="9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2" name="TextBox 31"/>
          <p:cNvSpPr txBox="1"/>
          <p:nvPr/>
        </p:nvSpPr>
        <p:spPr bwMode="auto">
          <a:xfrm>
            <a:off x="2497935" y="1665404"/>
            <a:ext cx="1159292" cy="261225"/>
          </a:xfrm>
          <a:prstGeom prst="rect">
            <a:avLst/>
          </a:prstGeom>
          <a:noFill/>
        </p:spPr>
        <p:txBody>
          <a:bodyPr wrap="none">
            <a:spAutoFit/>
          </a:bodyPr>
          <a:lstStyle>
            <a:defPPr>
              <a:defRPr lang="zh-CN"/>
            </a:defPPr>
            <a:lvl1pPr algn="ctr" fontAlgn="auto">
              <a:spcBef>
                <a:spcPts val="0"/>
              </a:spcBef>
              <a:spcAft>
                <a:spcPts val="0"/>
              </a:spcAft>
              <a:defRPr sz="1600" spc="300">
                <a:solidFill>
                  <a:srgbClr val="EBAC07"/>
                </a:solidFill>
                <a:latin typeface="微软雅黑" panose="020B0503020204020204" pitchFamily="34" charset="-122"/>
                <a:ea typeface="微软雅黑" panose="020B0503020204020204" pitchFamily="34" charset="-122"/>
                <a:cs typeface="Arial" panose="020B0604020202020204" pitchFamily="34" charset="0"/>
              </a:defRPr>
            </a:lvl1pPr>
          </a:lstStyle>
          <a:p>
            <a:pPr algn="l">
              <a:lnSpc>
                <a:spcPct val="65000"/>
              </a:lnSpc>
              <a:defRPr/>
            </a:pPr>
            <a:r>
              <a:rPr lang="zh-CN" altLang="en-US" dirty="0" smtClean="0">
                <a:solidFill>
                  <a:srgbClr val="0E9FA6"/>
                </a:solidFill>
                <a:cs typeface="+mn-ea"/>
              </a:rPr>
              <a:t>各项补贴</a:t>
            </a:r>
            <a:endParaRPr lang="zh-CN" altLang="en-US" dirty="0">
              <a:solidFill>
                <a:srgbClr val="0E9FA6"/>
              </a:solidFill>
              <a:cs typeface="+mn-ea"/>
            </a:endParaRPr>
          </a:p>
        </p:txBody>
      </p:sp>
      <p:cxnSp>
        <p:nvCxnSpPr>
          <p:cNvPr id="33" name="直接连接符 32"/>
          <p:cNvCxnSpPr/>
          <p:nvPr/>
        </p:nvCxnSpPr>
        <p:spPr>
          <a:xfrm>
            <a:off x="2587479" y="1595455"/>
            <a:ext cx="939600" cy="0"/>
          </a:xfrm>
          <a:prstGeom prst="line">
            <a:avLst/>
          </a:prstGeom>
          <a:noFill/>
          <a:ln w="5080">
            <a:solidFill>
              <a:srgbClr val="284848"/>
            </a:solidFill>
          </a:ln>
        </p:spPr>
        <p:style>
          <a:lnRef idx="2">
            <a:schemeClr val="accent1">
              <a:shade val="50000"/>
            </a:schemeClr>
          </a:lnRef>
          <a:fillRef idx="1">
            <a:schemeClr val="accent1"/>
          </a:fillRef>
          <a:effectRef idx="0">
            <a:schemeClr val="accent1"/>
          </a:effectRef>
          <a:fontRef idx="minor">
            <a:schemeClr val="lt1"/>
          </a:fontRef>
        </p:style>
      </p:cxnSp>
      <p:sp>
        <p:nvSpPr>
          <p:cNvPr id="34" name="TextBox 33"/>
          <p:cNvSpPr txBox="1"/>
          <p:nvPr/>
        </p:nvSpPr>
        <p:spPr bwMode="auto">
          <a:xfrm>
            <a:off x="4373387" y="3794360"/>
            <a:ext cx="1402948" cy="338554"/>
          </a:xfrm>
          <a:prstGeom prst="rect">
            <a:avLst/>
          </a:prstGeom>
          <a:noFill/>
        </p:spPr>
        <p:txBody>
          <a:bodyPr wrap="none">
            <a:spAutoFit/>
          </a:bodyPr>
          <a:lstStyle>
            <a:defPPr>
              <a:defRPr lang="zh-CN"/>
            </a:defPPr>
            <a:lvl1pPr algn="ctr" fontAlgn="auto">
              <a:spcBef>
                <a:spcPts val="0"/>
              </a:spcBef>
              <a:spcAft>
                <a:spcPts val="0"/>
              </a:spcAft>
              <a:defRPr sz="1600" spc="300">
                <a:solidFill>
                  <a:srgbClr val="EBAC07"/>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dirty="0" smtClean="0">
                <a:solidFill>
                  <a:schemeClr val="tx2">
                    <a:lumMod val="75000"/>
                  </a:schemeClr>
                </a:solidFill>
              </a:rPr>
              <a:t>防暑降温费</a:t>
            </a:r>
            <a:endParaRPr lang="zh-CN" altLang="en-US" dirty="0">
              <a:solidFill>
                <a:schemeClr val="tx2">
                  <a:lumMod val="75000"/>
                </a:schemeClr>
              </a:solidFill>
            </a:endParaRPr>
          </a:p>
        </p:txBody>
      </p:sp>
      <p:cxnSp>
        <p:nvCxnSpPr>
          <p:cNvPr id="35" name="直接连接符 34"/>
          <p:cNvCxnSpPr/>
          <p:nvPr/>
        </p:nvCxnSpPr>
        <p:spPr>
          <a:xfrm>
            <a:off x="4594285" y="4132914"/>
            <a:ext cx="939600" cy="0"/>
          </a:xfrm>
          <a:prstGeom prst="line">
            <a:avLst/>
          </a:prstGeom>
          <a:noFill/>
          <a:ln w="5080">
            <a:solidFill>
              <a:srgbClr val="284848"/>
            </a:solidFill>
          </a:ln>
        </p:spPr>
        <p:style>
          <a:lnRef idx="2">
            <a:schemeClr val="accent1">
              <a:shade val="50000"/>
            </a:schemeClr>
          </a:lnRef>
          <a:fillRef idx="1">
            <a:schemeClr val="accent1"/>
          </a:fillRef>
          <a:effectRef idx="0">
            <a:schemeClr val="accent1"/>
          </a:effectRef>
          <a:fontRef idx="minor">
            <a:schemeClr val="lt1"/>
          </a:fontRef>
        </p:style>
      </p:cxnSp>
      <p:sp>
        <p:nvSpPr>
          <p:cNvPr id="36" name="TextBox 35"/>
          <p:cNvSpPr txBox="1"/>
          <p:nvPr/>
        </p:nvSpPr>
        <p:spPr bwMode="auto">
          <a:xfrm>
            <a:off x="5927357" y="3301592"/>
            <a:ext cx="915635" cy="261225"/>
          </a:xfrm>
          <a:prstGeom prst="rect">
            <a:avLst/>
          </a:prstGeom>
          <a:noFill/>
        </p:spPr>
        <p:txBody>
          <a:bodyPr wrap="none">
            <a:spAutoFit/>
          </a:bodyPr>
          <a:lstStyle>
            <a:defPPr>
              <a:defRPr lang="zh-CN"/>
            </a:defPPr>
            <a:lvl1pPr algn="ctr" fontAlgn="auto">
              <a:spcBef>
                <a:spcPts val="0"/>
              </a:spcBef>
              <a:spcAft>
                <a:spcPts val="0"/>
              </a:spcAft>
              <a:defRPr sz="1600" spc="300">
                <a:solidFill>
                  <a:srgbClr val="EBAC07"/>
                </a:solidFill>
                <a:latin typeface="微软雅黑" panose="020B0503020204020204" pitchFamily="34" charset="-122"/>
                <a:ea typeface="微软雅黑" panose="020B0503020204020204" pitchFamily="34" charset="-122"/>
                <a:cs typeface="Arial" panose="020B0604020202020204" pitchFamily="34" charset="0"/>
              </a:defRPr>
            </a:lvl1pPr>
          </a:lstStyle>
          <a:p>
            <a:pPr algn="l">
              <a:lnSpc>
                <a:spcPct val="65000"/>
              </a:lnSpc>
              <a:defRPr/>
            </a:pPr>
            <a:r>
              <a:rPr lang="zh-CN" altLang="en-US" dirty="0">
                <a:solidFill>
                  <a:srgbClr val="007E5D"/>
                </a:solidFill>
                <a:cs typeface="+mn-ea"/>
              </a:rPr>
              <a:t>安家费</a:t>
            </a:r>
            <a:endParaRPr lang="zh-CN" altLang="en-US" dirty="0">
              <a:solidFill>
                <a:srgbClr val="007E5D"/>
              </a:solidFill>
              <a:cs typeface="+mn-ea"/>
            </a:endParaRPr>
          </a:p>
        </p:txBody>
      </p:sp>
      <p:cxnSp>
        <p:nvCxnSpPr>
          <p:cNvPr id="37" name="直接连接符 36"/>
          <p:cNvCxnSpPr/>
          <p:nvPr/>
        </p:nvCxnSpPr>
        <p:spPr>
          <a:xfrm>
            <a:off x="5915375" y="3596396"/>
            <a:ext cx="939600" cy="0"/>
          </a:xfrm>
          <a:prstGeom prst="line">
            <a:avLst/>
          </a:prstGeom>
          <a:noFill/>
          <a:ln w="5080">
            <a:solidFill>
              <a:srgbClr val="284848"/>
            </a:solidFill>
          </a:ln>
        </p:spPr>
        <p:style>
          <a:lnRef idx="2">
            <a:schemeClr val="accent1">
              <a:shade val="50000"/>
            </a:schemeClr>
          </a:lnRef>
          <a:fillRef idx="1">
            <a:schemeClr val="accent1"/>
          </a:fillRef>
          <a:effectRef idx="0">
            <a:schemeClr val="accent1"/>
          </a:effectRef>
          <a:fontRef idx="minor">
            <a:schemeClr val="lt1"/>
          </a:fontRef>
        </p:style>
      </p:cxnSp>
      <p:sp>
        <p:nvSpPr>
          <p:cNvPr id="38" name="TextBox 37"/>
          <p:cNvSpPr txBox="1"/>
          <p:nvPr/>
        </p:nvSpPr>
        <p:spPr bwMode="auto">
          <a:xfrm>
            <a:off x="6781574" y="1595455"/>
            <a:ext cx="1402949" cy="338554"/>
          </a:xfrm>
          <a:prstGeom prst="rect">
            <a:avLst/>
          </a:prstGeom>
          <a:noFill/>
        </p:spPr>
        <p:txBody>
          <a:bodyPr wrap="none">
            <a:spAutoFit/>
          </a:bodyPr>
          <a:lstStyle>
            <a:defPPr>
              <a:defRPr lang="zh-CN"/>
            </a:defPPr>
            <a:lvl1pPr algn="ctr" fontAlgn="auto">
              <a:spcBef>
                <a:spcPts val="0"/>
              </a:spcBef>
              <a:spcAft>
                <a:spcPts val="0"/>
              </a:spcAft>
              <a:defRPr sz="1600" spc="300">
                <a:solidFill>
                  <a:srgbClr val="EBAC07"/>
                </a:solidFill>
                <a:latin typeface="微软雅黑" panose="020B0503020204020204" pitchFamily="34" charset="-122"/>
                <a:ea typeface="微软雅黑" panose="020B0503020204020204" pitchFamily="34" charset="-122"/>
                <a:cs typeface="Arial" panose="020B0604020202020204" pitchFamily="34" charset="0"/>
              </a:defRPr>
            </a:lvl1pPr>
          </a:lstStyle>
          <a:p>
            <a:r>
              <a:rPr lang="zh-CN" altLang="en-US" dirty="0" smtClean="0">
                <a:solidFill>
                  <a:srgbClr val="00B050"/>
                </a:solidFill>
              </a:rPr>
              <a:t>安全员补贴</a:t>
            </a:r>
            <a:endParaRPr lang="zh-CN" altLang="en-US" dirty="0">
              <a:solidFill>
                <a:srgbClr val="00B050"/>
              </a:solidFill>
            </a:endParaRPr>
          </a:p>
        </p:txBody>
      </p:sp>
      <p:cxnSp>
        <p:nvCxnSpPr>
          <p:cNvPr id="39" name="直接连接符 38"/>
          <p:cNvCxnSpPr/>
          <p:nvPr/>
        </p:nvCxnSpPr>
        <p:spPr>
          <a:xfrm>
            <a:off x="7002472" y="1578212"/>
            <a:ext cx="939600" cy="0"/>
          </a:xfrm>
          <a:prstGeom prst="line">
            <a:avLst/>
          </a:prstGeom>
          <a:noFill/>
          <a:ln w="5080">
            <a:solidFill>
              <a:srgbClr val="284848"/>
            </a:solidFill>
          </a:ln>
        </p:spPr>
        <p:style>
          <a:lnRef idx="2">
            <a:schemeClr val="accent1">
              <a:shade val="50000"/>
            </a:schemeClr>
          </a:lnRef>
          <a:fillRef idx="1">
            <a:schemeClr val="accent1"/>
          </a:fillRef>
          <a:effectRef idx="0">
            <a:schemeClr val="accent1"/>
          </a:effectRef>
          <a:fontRef idx="minor">
            <a:schemeClr val="lt1"/>
          </a:fontRef>
        </p:style>
      </p:cxnSp>
      <p:sp>
        <p:nvSpPr>
          <p:cNvPr id="40" name="矩形 1"/>
          <p:cNvSpPr>
            <a:spLocks noChangeArrowheads="1"/>
          </p:cNvSpPr>
          <p:nvPr/>
        </p:nvSpPr>
        <p:spPr bwMode="auto">
          <a:xfrm>
            <a:off x="2426017" y="1017065"/>
            <a:ext cx="1338310"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r>
              <a:rPr lang="zh-CN" altLang="en-US" sz="9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通讯</a:t>
            </a:r>
            <a:r>
              <a:rPr lang="zh-CN" altLang="en-US" sz="9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补贴、交通补贴、出差补贴、入职导师补贴、餐补</a:t>
            </a:r>
            <a:endParaRPr lang="zh-CN" altLang="en-US" sz="9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1" name="矩形 1"/>
          <p:cNvSpPr>
            <a:spLocks noChangeArrowheads="1"/>
          </p:cNvSpPr>
          <p:nvPr/>
        </p:nvSpPr>
        <p:spPr bwMode="auto">
          <a:xfrm>
            <a:off x="4505327" y="4165740"/>
            <a:ext cx="11497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r>
              <a:rPr lang="en-US" altLang="zh-CN" sz="9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60</a:t>
            </a:r>
            <a:r>
              <a:rPr lang="zh-CN" altLang="en-US" sz="9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元</a:t>
            </a:r>
            <a:r>
              <a:rPr lang="en-US" altLang="zh-CN" sz="9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9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月，</a:t>
            </a:r>
            <a:r>
              <a:rPr lang="en-US" altLang="zh-CN" sz="9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6-9</a:t>
            </a:r>
            <a:r>
              <a:rPr lang="zh-CN" altLang="en-US" sz="9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月发放</a:t>
            </a:r>
            <a:endParaRPr lang="zh-CN" altLang="en-US" sz="9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2" name="矩形 1"/>
          <p:cNvSpPr>
            <a:spLocks noChangeArrowheads="1"/>
          </p:cNvSpPr>
          <p:nvPr/>
        </p:nvSpPr>
        <p:spPr bwMode="auto">
          <a:xfrm>
            <a:off x="5852705" y="3663555"/>
            <a:ext cx="1149767"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r>
              <a:rPr lang="zh-CN" altLang="en-US" sz="900" dirty="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应届</a:t>
            </a:r>
            <a:r>
              <a:rPr lang="zh-CN" altLang="en-US" sz="9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毕业生转正后一次性发放安家费</a:t>
            </a:r>
            <a:r>
              <a:rPr lang="en-US" altLang="zh-CN" sz="9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1000</a:t>
            </a:r>
            <a:r>
              <a:rPr lang="zh-CN" altLang="en-US" sz="900" dirty="0" smtClean="0">
                <a:solidFill>
                  <a:schemeClr val="tx1">
                    <a:lumMod val="85000"/>
                    <a:lumOff val="15000"/>
                  </a:schemeClr>
                </a:solidFill>
                <a:latin typeface="微软雅黑" panose="020B0503020204020204" pitchFamily="34" charset="-122"/>
                <a:ea typeface="微软雅黑" panose="020B0503020204020204" pitchFamily="34" charset="-122"/>
                <a:sym typeface="微软雅黑" panose="020B0503020204020204" pitchFamily="34" charset="-122"/>
              </a:rPr>
              <a:t>元</a:t>
            </a:r>
            <a:endParaRPr lang="zh-CN" altLang="en-US" sz="9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3" name="矩形 1"/>
          <p:cNvSpPr>
            <a:spLocks noChangeArrowheads="1"/>
          </p:cNvSpPr>
          <p:nvPr/>
        </p:nvSpPr>
        <p:spPr bwMode="auto">
          <a:xfrm>
            <a:off x="6897388" y="1142573"/>
            <a:ext cx="114976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r>
              <a:rPr lang="zh-CN" altLang="en-US" sz="900" dirty="0" smtClean="0">
                <a:solidFill>
                  <a:schemeClr val="tx1">
                    <a:lumMod val="85000"/>
                    <a:lumOff val="15000"/>
                  </a:schemeClr>
                </a:solidFill>
                <a:latin typeface="微软雅黑" panose="020B0503020204020204" pitchFamily="34" charset="-122"/>
                <a:ea typeface="微软雅黑" panose="020B0503020204020204" pitchFamily="34" charset="-122"/>
              </a:rPr>
              <a:t>负责区域内安全，</a:t>
            </a:r>
            <a:r>
              <a:rPr lang="en-US" altLang="zh-CN" sz="900" dirty="0" smtClean="0">
                <a:solidFill>
                  <a:schemeClr val="tx1">
                    <a:lumMod val="85000"/>
                    <a:lumOff val="15000"/>
                  </a:schemeClr>
                </a:solidFill>
                <a:latin typeface="微软雅黑" panose="020B0503020204020204" pitchFamily="34" charset="-122"/>
                <a:ea typeface="微软雅黑" panose="020B0503020204020204" pitchFamily="34" charset="-122"/>
              </a:rPr>
              <a:t>100</a:t>
            </a:r>
            <a:r>
              <a:rPr lang="zh-CN" altLang="en-US" sz="900" dirty="0" smtClean="0">
                <a:solidFill>
                  <a:schemeClr val="tx1">
                    <a:lumMod val="85000"/>
                    <a:lumOff val="15000"/>
                  </a:schemeClr>
                </a:solidFill>
                <a:latin typeface="微软雅黑" panose="020B0503020204020204" pitchFamily="34" charset="-122"/>
                <a:ea typeface="微软雅黑" panose="020B0503020204020204" pitchFamily="34" charset="-122"/>
              </a:rPr>
              <a:t>元</a:t>
            </a:r>
            <a:r>
              <a:rPr lang="en-US" altLang="zh-CN" sz="900" dirty="0" smtClean="0">
                <a:solidFill>
                  <a:schemeClr val="tx1">
                    <a:lumMod val="85000"/>
                    <a:lumOff val="15000"/>
                  </a:schemeClr>
                </a:solidFill>
                <a:latin typeface="微软雅黑" panose="020B0503020204020204" pitchFamily="34" charset="-122"/>
                <a:ea typeface="微软雅黑" panose="020B0503020204020204" pitchFamily="34" charset="-122"/>
              </a:rPr>
              <a:t>/</a:t>
            </a:r>
            <a:r>
              <a:rPr lang="zh-CN" altLang="en-US" sz="900" dirty="0" smtClean="0">
                <a:solidFill>
                  <a:schemeClr val="tx1">
                    <a:lumMod val="85000"/>
                    <a:lumOff val="15000"/>
                  </a:schemeClr>
                </a:solidFill>
                <a:latin typeface="微软雅黑" panose="020B0503020204020204" pitchFamily="34" charset="-122"/>
                <a:ea typeface="微软雅黑" panose="020B0503020204020204" pitchFamily="34" charset="-122"/>
              </a:rPr>
              <a:t>月</a:t>
            </a:r>
            <a:endParaRPr lang="zh-CN" altLang="en-US" sz="9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heel(1)">
                                      <p:cBhvr>
                                        <p:cTn id="12" dur="2000"/>
                                        <p:tgtEl>
                                          <p:spTgt spid="3"/>
                                        </p:tgtEl>
                                      </p:cBhvr>
                                    </p:animEffect>
                                  </p:childTnLst>
                                </p:cTn>
                              </p:par>
                              <p:par>
                                <p:cTn id="13" presetID="21" presetClass="entr" presetSubtype="1"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heel(1)">
                                      <p:cBhvr>
                                        <p:cTn id="15" dur="2000"/>
                                        <p:tgtEl>
                                          <p:spTgt spid="4"/>
                                        </p:tgtEl>
                                      </p:cBhvr>
                                    </p:animEffect>
                                  </p:childTnLst>
                                </p:cTn>
                              </p:par>
                              <p:par>
                                <p:cTn id="16" presetID="21" presetClass="entr" presetSubtype="1"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heel(1)">
                                      <p:cBhvr>
                                        <p:cTn id="18" dur="2000"/>
                                        <p:tgtEl>
                                          <p:spTgt spid="5"/>
                                        </p:tgtEl>
                                      </p:cBhvr>
                                    </p:animEffect>
                                  </p:childTnLst>
                                </p:cTn>
                              </p:par>
                              <p:par>
                                <p:cTn id="19" presetID="21" presetClass="entr" presetSubtype="1"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heel(1)">
                                      <p:cBhvr>
                                        <p:cTn id="21" dur="2000"/>
                                        <p:tgtEl>
                                          <p:spTgt spid="6"/>
                                        </p:tgtEl>
                                      </p:cBhvr>
                                    </p:animEffect>
                                  </p:childTnLst>
                                </p:cTn>
                              </p:par>
                              <p:par>
                                <p:cTn id="22" presetID="21" presetClass="entr" presetSubtype="1" fill="hold" grpId="0"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heel(1)">
                                      <p:cBhvr>
                                        <p:cTn id="24" dur="2000"/>
                                        <p:tgtEl>
                                          <p:spTgt spid="7"/>
                                        </p:tgtEl>
                                      </p:cBhvr>
                                    </p:animEffect>
                                  </p:childTnLst>
                                </p:cTn>
                              </p:par>
                              <p:par>
                                <p:cTn id="25" presetID="21" presetClass="entr" presetSubtype="1"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heel(1)">
                                      <p:cBhvr>
                                        <p:cTn id="27" dur="2000"/>
                                        <p:tgtEl>
                                          <p:spTgt spid="8"/>
                                        </p:tgtEl>
                                      </p:cBhvr>
                                    </p:animEffect>
                                  </p:childTnLst>
                                </p:cTn>
                              </p:par>
                              <p:par>
                                <p:cTn id="28" presetID="21" presetClass="entr" presetSubtype="1"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wheel(1)">
                                      <p:cBhvr>
                                        <p:cTn id="30" dur="2000"/>
                                        <p:tgtEl>
                                          <p:spTgt spid="9"/>
                                        </p:tgtEl>
                                      </p:cBhvr>
                                    </p:animEffect>
                                  </p:childTnLst>
                                </p:cTn>
                              </p:par>
                              <p:par>
                                <p:cTn id="31" presetID="21" presetClass="entr" presetSubtype="1"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wheel(1)">
                                      <p:cBhvr>
                                        <p:cTn id="33" dur="2000"/>
                                        <p:tgtEl>
                                          <p:spTgt spid="10"/>
                                        </p:tgtEl>
                                      </p:cBhvr>
                                    </p:animEffect>
                                  </p:childTnLst>
                                </p:cTn>
                              </p:par>
                              <p:par>
                                <p:cTn id="34" presetID="21" presetClass="entr" presetSubtype="1" fill="hold" grpId="0" nodeType="with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heel(1)">
                                      <p:cBhvr>
                                        <p:cTn id="36" dur="2000"/>
                                        <p:tgtEl>
                                          <p:spTgt spid="11"/>
                                        </p:tgtEl>
                                      </p:cBhvr>
                                    </p:animEffect>
                                  </p:childTnLst>
                                </p:cTn>
                              </p:par>
                              <p:par>
                                <p:cTn id="37" presetID="21" presetClass="entr" presetSubtype="1"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wheel(1)">
                                      <p:cBhvr>
                                        <p:cTn id="39" dur="2000"/>
                                        <p:tgtEl>
                                          <p:spTgt spid="12"/>
                                        </p:tgtEl>
                                      </p:cBhvr>
                                    </p:animEffect>
                                  </p:childTnLst>
                                </p:cTn>
                              </p:par>
                              <p:par>
                                <p:cTn id="40" presetID="21" presetClass="entr" presetSubtype="1"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heel(1)">
                                      <p:cBhvr>
                                        <p:cTn id="42" dur="2000"/>
                                        <p:tgtEl>
                                          <p:spTgt spid="13"/>
                                        </p:tgtEl>
                                      </p:cBhvr>
                                    </p:animEffect>
                                  </p:childTnLst>
                                </p:cTn>
                              </p:par>
                              <p:par>
                                <p:cTn id="43" presetID="21" presetClass="entr" presetSubtype="1" fill="hold" grpId="0" nodeType="with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wheel(1)">
                                      <p:cBhvr>
                                        <p:cTn id="45" dur="2000"/>
                                        <p:tgtEl>
                                          <p:spTgt spid="14"/>
                                        </p:tgtEl>
                                      </p:cBhvr>
                                    </p:animEffect>
                                  </p:childTnLst>
                                </p:cTn>
                              </p:par>
                              <p:par>
                                <p:cTn id="46" presetID="21" presetClass="entr" presetSubtype="1" fill="hold" grpId="0" nodeType="with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wheel(1)">
                                      <p:cBhvr>
                                        <p:cTn id="48" dur="2000"/>
                                        <p:tgtEl>
                                          <p:spTgt spid="15"/>
                                        </p:tgtEl>
                                      </p:cBhvr>
                                    </p:animEffect>
                                  </p:childTnLst>
                                </p:cTn>
                              </p:par>
                              <p:par>
                                <p:cTn id="49" presetID="21" presetClass="entr" presetSubtype="1" fill="hold" grpId="0" nodeType="with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wheel(1)">
                                      <p:cBhvr>
                                        <p:cTn id="51" dur="2000"/>
                                        <p:tgtEl>
                                          <p:spTgt spid="16"/>
                                        </p:tgtEl>
                                      </p:cBhvr>
                                    </p:animEffect>
                                  </p:childTnLst>
                                </p:cTn>
                              </p:par>
                              <p:par>
                                <p:cTn id="52" presetID="21" presetClass="entr" presetSubtype="1" fill="hold" grpId="0" nodeType="withEffect">
                                  <p:stCondLst>
                                    <p:cond delay="0"/>
                                  </p:stCondLst>
                                  <p:childTnLst>
                                    <p:set>
                                      <p:cBhvr>
                                        <p:cTn id="53" dur="1" fill="hold">
                                          <p:stCondLst>
                                            <p:cond delay="0"/>
                                          </p:stCondLst>
                                        </p:cTn>
                                        <p:tgtEl>
                                          <p:spTgt spid="17"/>
                                        </p:tgtEl>
                                        <p:attrNameLst>
                                          <p:attrName>style.visibility</p:attrName>
                                        </p:attrNameLst>
                                      </p:cBhvr>
                                      <p:to>
                                        <p:strVal val="visible"/>
                                      </p:to>
                                    </p:set>
                                    <p:animEffect transition="in" filter="wheel(1)">
                                      <p:cBhvr>
                                        <p:cTn id="54" dur="2000"/>
                                        <p:tgtEl>
                                          <p:spTgt spid="17"/>
                                        </p:tgtEl>
                                      </p:cBhvr>
                                    </p:animEffect>
                                  </p:childTnLst>
                                </p:cTn>
                              </p:par>
                              <p:par>
                                <p:cTn id="55" presetID="21" presetClass="entr" presetSubtype="1" fill="hold" grpId="0" nodeType="with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wheel(1)">
                                      <p:cBhvr>
                                        <p:cTn id="57" dur="2000"/>
                                        <p:tgtEl>
                                          <p:spTgt spid="18"/>
                                        </p:tgtEl>
                                      </p:cBhvr>
                                    </p:animEffect>
                                  </p:childTnLst>
                                </p:cTn>
                              </p:par>
                              <p:par>
                                <p:cTn id="58" presetID="21" presetClass="entr" presetSubtype="1" fill="hold" grpId="0" nodeType="withEffect">
                                  <p:stCondLst>
                                    <p:cond delay="0"/>
                                  </p:stCondLst>
                                  <p:childTnLst>
                                    <p:set>
                                      <p:cBhvr>
                                        <p:cTn id="59" dur="1" fill="hold">
                                          <p:stCondLst>
                                            <p:cond delay="0"/>
                                          </p:stCondLst>
                                        </p:cTn>
                                        <p:tgtEl>
                                          <p:spTgt spid="19"/>
                                        </p:tgtEl>
                                        <p:attrNameLst>
                                          <p:attrName>style.visibility</p:attrName>
                                        </p:attrNameLst>
                                      </p:cBhvr>
                                      <p:to>
                                        <p:strVal val="visible"/>
                                      </p:to>
                                    </p:set>
                                    <p:animEffect transition="in" filter="wheel(1)">
                                      <p:cBhvr>
                                        <p:cTn id="60" dur="2000"/>
                                        <p:tgtEl>
                                          <p:spTgt spid="19"/>
                                        </p:tgtEl>
                                      </p:cBhvr>
                                    </p:animEffect>
                                  </p:childTnLst>
                                </p:cTn>
                              </p:par>
                              <p:par>
                                <p:cTn id="61" presetID="21" presetClass="entr" presetSubtype="1" fill="hold" grpId="0" nodeType="withEffect">
                                  <p:stCondLst>
                                    <p:cond delay="0"/>
                                  </p:stCondLst>
                                  <p:childTnLst>
                                    <p:set>
                                      <p:cBhvr>
                                        <p:cTn id="62" dur="1" fill="hold">
                                          <p:stCondLst>
                                            <p:cond delay="0"/>
                                          </p:stCondLst>
                                        </p:cTn>
                                        <p:tgtEl>
                                          <p:spTgt spid="20"/>
                                        </p:tgtEl>
                                        <p:attrNameLst>
                                          <p:attrName>style.visibility</p:attrName>
                                        </p:attrNameLst>
                                      </p:cBhvr>
                                      <p:to>
                                        <p:strVal val="visible"/>
                                      </p:to>
                                    </p:set>
                                    <p:animEffect transition="in" filter="wheel(1)">
                                      <p:cBhvr>
                                        <p:cTn id="63" dur="2000"/>
                                        <p:tgtEl>
                                          <p:spTgt spid="20"/>
                                        </p:tgtEl>
                                      </p:cBhvr>
                                    </p:animEffect>
                                  </p:childTnLst>
                                </p:cTn>
                              </p:par>
                              <p:par>
                                <p:cTn id="64" presetID="21" presetClass="entr" presetSubtype="1" fill="hold" grpId="0" nodeType="withEffect">
                                  <p:stCondLst>
                                    <p:cond delay="0"/>
                                  </p:stCondLst>
                                  <p:childTnLst>
                                    <p:set>
                                      <p:cBhvr>
                                        <p:cTn id="65" dur="1" fill="hold">
                                          <p:stCondLst>
                                            <p:cond delay="0"/>
                                          </p:stCondLst>
                                        </p:cTn>
                                        <p:tgtEl>
                                          <p:spTgt spid="21"/>
                                        </p:tgtEl>
                                        <p:attrNameLst>
                                          <p:attrName>style.visibility</p:attrName>
                                        </p:attrNameLst>
                                      </p:cBhvr>
                                      <p:to>
                                        <p:strVal val="visible"/>
                                      </p:to>
                                    </p:set>
                                    <p:animEffect transition="in" filter="wheel(1)">
                                      <p:cBhvr>
                                        <p:cTn id="66" dur="2000"/>
                                        <p:tgtEl>
                                          <p:spTgt spid="21"/>
                                        </p:tgtEl>
                                      </p:cBhvr>
                                    </p:animEffect>
                                  </p:childTnLst>
                                </p:cTn>
                              </p:par>
                              <p:par>
                                <p:cTn id="67" presetID="21" presetClass="entr" presetSubtype="1" fill="hold" grpId="0" nodeType="with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wheel(1)">
                                      <p:cBhvr>
                                        <p:cTn id="69" dur="2000"/>
                                        <p:tgtEl>
                                          <p:spTgt spid="22"/>
                                        </p:tgtEl>
                                      </p:cBhvr>
                                    </p:animEffect>
                                  </p:childTnLst>
                                </p:cTn>
                              </p:par>
                              <p:par>
                                <p:cTn id="70" presetID="21" presetClass="entr" presetSubtype="1" fill="hold" grpId="0"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wheel(1)">
                                      <p:cBhvr>
                                        <p:cTn id="72" dur="2000"/>
                                        <p:tgtEl>
                                          <p:spTgt spid="23"/>
                                        </p:tgtEl>
                                      </p:cBhvr>
                                    </p:animEffect>
                                  </p:childTnLst>
                                </p:cTn>
                              </p:par>
                              <p:par>
                                <p:cTn id="73" presetID="21" presetClass="entr" presetSubtype="1" fill="hold" grpId="0" nodeType="withEffect">
                                  <p:stCondLst>
                                    <p:cond delay="0"/>
                                  </p:stCondLst>
                                  <p:childTnLst>
                                    <p:set>
                                      <p:cBhvr>
                                        <p:cTn id="74" dur="1" fill="hold">
                                          <p:stCondLst>
                                            <p:cond delay="0"/>
                                          </p:stCondLst>
                                        </p:cTn>
                                        <p:tgtEl>
                                          <p:spTgt spid="24"/>
                                        </p:tgtEl>
                                        <p:attrNameLst>
                                          <p:attrName>style.visibility</p:attrName>
                                        </p:attrNameLst>
                                      </p:cBhvr>
                                      <p:to>
                                        <p:strVal val="visible"/>
                                      </p:to>
                                    </p:set>
                                    <p:animEffect transition="in" filter="wheel(1)">
                                      <p:cBhvr>
                                        <p:cTn id="75" dur="2000"/>
                                        <p:tgtEl>
                                          <p:spTgt spid="24"/>
                                        </p:tgtEl>
                                      </p:cBhvr>
                                    </p:animEffect>
                                  </p:childTnLst>
                                </p:cTn>
                              </p:par>
                              <p:par>
                                <p:cTn id="76" presetID="21" presetClass="entr" presetSubtype="1" fill="hold" grpId="0" nodeType="withEffect">
                                  <p:stCondLst>
                                    <p:cond delay="0"/>
                                  </p:stCondLst>
                                  <p:childTnLst>
                                    <p:set>
                                      <p:cBhvr>
                                        <p:cTn id="77" dur="1" fill="hold">
                                          <p:stCondLst>
                                            <p:cond delay="0"/>
                                          </p:stCondLst>
                                        </p:cTn>
                                        <p:tgtEl>
                                          <p:spTgt spid="25"/>
                                        </p:tgtEl>
                                        <p:attrNameLst>
                                          <p:attrName>style.visibility</p:attrName>
                                        </p:attrNameLst>
                                      </p:cBhvr>
                                      <p:to>
                                        <p:strVal val="visible"/>
                                      </p:to>
                                    </p:set>
                                    <p:animEffect transition="in" filter="wheel(1)">
                                      <p:cBhvr>
                                        <p:cTn id="78" dur="2000"/>
                                        <p:tgtEl>
                                          <p:spTgt spid="25"/>
                                        </p:tgtEl>
                                      </p:cBhvr>
                                    </p:animEffect>
                                  </p:childTnLst>
                                </p:cTn>
                              </p:par>
                              <p:par>
                                <p:cTn id="79" presetID="21" presetClass="entr" presetSubtype="1" fill="hold" grpId="0" nodeType="withEffect">
                                  <p:stCondLst>
                                    <p:cond delay="0"/>
                                  </p:stCondLst>
                                  <p:childTnLst>
                                    <p:set>
                                      <p:cBhvr>
                                        <p:cTn id="80" dur="1" fill="hold">
                                          <p:stCondLst>
                                            <p:cond delay="0"/>
                                          </p:stCondLst>
                                        </p:cTn>
                                        <p:tgtEl>
                                          <p:spTgt spid="26"/>
                                        </p:tgtEl>
                                        <p:attrNameLst>
                                          <p:attrName>style.visibility</p:attrName>
                                        </p:attrNameLst>
                                      </p:cBhvr>
                                      <p:to>
                                        <p:strVal val="visible"/>
                                      </p:to>
                                    </p:set>
                                    <p:animEffect transition="in" filter="wheel(1)">
                                      <p:cBhvr>
                                        <p:cTn id="81" dur="2000"/>
                                        <p:tgtEl>
                                          <p:spTgt spid="26"/>
                                        </p:tgtEl>
                                      </p:cBhvr>
                                    </p:animEffect>
                                  </p:childTnLst>
                                </p:cTn>
                              </p:par>
                              <p:par>
                                <p:cTn id="82" presetID="21" presetClass="entr" presetSubtype="1" fill="hold" grpId="0" nodeType="withEffect">
                                  <p:stCondLst>
                                    <p:cond delay="0"/>
                                  </p:stCondLst>
                                  <p:childTnLst>
                                    <p:set>
                                      <p:cBhvr>
                                        <p:cTn id="83" dur="1" fill="hold">
                                          <p:stCondLst>
                                            <p:cond delay="0"/>
                                          </p:stCondLst>
                                        </p:cTn>
                                        <p:tgtEl>
                                          <p:spTgt spid="29"/>
                                        </p:tgtEl>
                                        <p:attrNameLst>
                                          <p:attrName>style.visibility</p:attrName>
                                        </p:attrNameLst>
                                      </p:cBhvr>
                                      <p:to>
                                        <p:strVal val="visible"/>
                                      </p:to>
                                    </p:set>
                                    <p:animEffect transition="in" filter="wheel(1)">
                                      <p:cBhvr>
                                        <p:cTn id="84" dur="2000"/>
                                        <p:tgtEl>
                                          <p:spTgt spid="29"/>
                                        </p:tgtEl>
                                      </p:cBhvr>
                                    </p:animEffect>
                                  </p:childTnLst>
                                </p:cTn>
                              </p:par>
                              <p:par>
                                <p:cTn id="85" presetID="21" presetClass="entr" presetSubtype="1" fill="hold" nodeType="with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wheel(1)">
                                      <p:cBhvr>
                                        <p:cTn id="87" dur="2000"/>
                                        <p:tgtEl>
                                          <p:spTgt spid="30"/>
                                        </p:tgtEl>
                                      </p:cBhvr>
                                    </p:animEffect>
                                  </p:childTnLst>
                                </p:cTn>
                              </p:par>
                              <p:par>
                                <p:cTn id="88" presetID="21" presetClass="entr" presetSubtype="1" fill="hold" grpId="0" nodeType="withEffect">
                                  <p:stCondLst>
                                    <p:cond delay="0"/>
                                  </p:stCondLst>
                                  <p:childTnLst>
                                    <p:set>
                                      <p:cBhvr>
                                        <p:cTn id="89" dur="1" fill="hold">
                                          <p:stCondLst>
                                            <p:cond delay="0"/>
                                          </p:stCondLst>
                                        </p:cTn>
                                        <p:tgtEl>
                                          <p:spTgt spid="31"/>
                                        </p:tgtEl>
                                        <p:attrNameLst>
                                          <p:attrName>style.visibility</p:attrName>
                                        </p:attrNameLst>
                                      </p:cBhvr>
                                      <p:to>
                                        <p:strVal val="visible"/>
                                      </p:to>
                                    </p:set>
                                    <p:animEffect transition="in" filter="wheel(1)">
                                      <p:cBhvr>
                                        <p:cTn id="90" dur="2000"/>
                                        <p:tgtEl>
                                          <p:spTgt spid="31"/>
                                        </p:tgtEl>
                                      </p:cBhvr>
                                    </p:animEffect>
                                  </p:childTnLst>
                                </p:cTn>
                              </p:par>
                              <p:par>
                                <p:cTn id="91" presetID="21" presetClass="entr" presetSubtype="1" fill="hold" grpId="0" nodeType="withEffect">
                                  <p:stCondLst>
                                    <p:cond delay="0"/>
                                  </p:stCondLst>
                                  <p:childTnLst>
                                    <p:set>
                                      <p:cBhvr>
                                        <p:cTn id="92" dur="1" fill="hold">
                                          <p:stCondLst>
                                            <p:cond delay="0"/>
                                          </p:stCondLst>
                                        </p:cTn>
                                        <p:tgtEl>
                                          <p:spTgt spid="32"/>
                                        </p:tgtEl>
                                        <p:attrNameLst>
                                          <p:attrName>style.visibility</p:attrName>
                                        </p:attrNameLst>
                                      </p:cBhvr>
                                      <p:to>
                                        <p:strVal val="visible"/>
                                      </p:to>
                                    </p:set>
                                    <p:animEffect transition="in" filter="wheel(1)">
                                      <p:cBhvr>
                                        <p:cTn id="93" dur="2000"/>
                                        <p:tgtEl>
                                          <p:spTgt spid="32"/>
                                        </p:tgtEl>
                                      </p:cBhvr>
                                    </p:animEffect>
                                  </p:childTnLst>
                                </p:cTn>
                              </p:par>
                              <p:par>
                                <p:cTn id="94" presetID="21" presetClass="entr" presetSubtype="1" fill="hold" nodeType="withEffect">
                                  <p:stCondLst>
                                    <p:cond delay="0"/>
                                  </p:stCondLst>
                                  <p:childTnLst>
                                    <p:set>
                                      <p:cBhvr>
                                        <p:cTn id="95" dur="1" fill="hold">
                                          <p:stCondLst>
                                            <p:cond delay="0"/>
                                          </p:stCondLst>
                                        </p:cTn>
                                        <p:tgtEl>
                                          <p:spTgt spid="33"/>
                                        </p:tgtEl>
                                        <p:attrNameLst>
                                          <p:attrName>style.visibility</p:attrName>
                                        </p:attrNameLst>
                                      </p:cBhvr>
                                      <p:to>
                                        <p:strVal val="visible"/>
                                      </p:to>
                                    </p:set>
                                    <p:animEffect transition="in" filter="wheel(1)">
                                      <p:cBhvr>
                                        <p:cTn id="96" dur="2000"/>
                                        <p:tgtEl>
                                          <p:spTgt spid="33"/>
                                        </p:tgtEl>
                                      </p:cBhvr>
                                    </p:animEffect>
                                  </p:childTnLst>
                                </p:cTn>
                              </p:par>
                              <p:par>
                                <p:cTn id="97" presetID="21" presetClass="entr" presetSubtype="1" fill="hold" grpId="0" nodeType="withEffect">
                                  <p:stCondLst>
                                    <p:cond delay="0"/>
                                  </p:stCondLst>
                                  <p:childTnLst>
                                    <p:set>
                                      <p:cBhvr>
                                        <p:cTn id="98" dur="1" fill="hold">
                                          <p:stCondLst>
                                            <p:cond delay="0"/>
                                          </p:stCondLst>
                                        </p:cTn>
                                        <p:tgtEl>
                                          <p:spTgt spid="34"/>
                                        </p:tgtEl>
                                        <p:attrNameLst>
                                          <p:attrName>style.visibility</p:attrName>
                                        </p:attrNameLst>
                                      </p:cBhvr>
                                      <p:to>
                                        <p:strVal val="visible"/>
                                      </p:to>
                                    </p:set>
                                    <p:animEffect transition="in" filter="wheel(1)">
                                      <p:cBhvr>
                                        <p:cTn id="99" dur="2000"/>
                                        <p:tgtEl>
                                          <p:spTgt spid="34"/>
                                        </p:tgtEl>
                                      </p:cBhvr>
                                    </p:animEffect>
                                  </p:childTnLst>
                                </p:cTn>
                              </p:par>
                              <p:par>
                                <p:cTn id="100" presetID="21" presetClass="entr" presetSubtype="1" fill="hold" nodeType="withEffect">
                                  <p:stCondLst>
                                    <p:cond delay="0"/>
                                  </p:stCondLst>
                                  <p:childTnLst>
                                    <p:set>
                                      <p:cBhvr>
                                        <p:cTn id="101" dur="1" fill="hold">
                                          <p:stCondLst>
                                            <p:cond delay="0"/>
                                          </p:stCondLst>
                                        </p:cTn>
                                        <p:tgtEl>
                                          <p:spTgt spid="35"/>
                                        </p:tgtEl>
                                        <p:attrNameLst>
                                          <p:attrName>style.visibility</p:attrName>
                                        </p:attrNameLst>
                                      </p:cBhvr>
                                      <p:to>
                                        <p:strVal val="visible"/>
                                      </p:to>
                                    </p:set>
                                    <p:animEffect transition="in" filter="wheel(1)">
                                      <p:cBhvr>
                                        <p:cTn id="102" dur="2000"/>
                                        <p:tgtEl>
                                          <p:spTgt spid="35"/>
                                        </p:tgtEl>
                                      </p:cBhvr>
                                    </p:animEffect>
                                  </p:childTnLst>
                                </p:cTn>
                              </p:par>
                              <p:par>
                                <p:cTn id="103" presetID="21" presetClass="entr" presetSubtype="1" fill="hold" grpId="0" nodeType="withEffect">
                                  <p:stCondLst>
                                    <p:cond delay="0"/>
                                  </p:stCondLst>
                                  <p:childTnLst>
                                    <p:set>
                                      <p:cBhvr>
                                        <p:cTn id="104" dur="1" fill="hold">
                                          <p:stCondLst>
                                            <p:cond delay="0"/>
                                          </p:stCondLst>
                                        </p:cTn>
                                        <p:tgtEl>
                                          <p:spTgt spid="36"/>
                                        </p:tgtEl>
                                        <p:attrNameLst>
                                          <p:attrName>style.visibility</p:attrName>
                                        </p:attrNameLst>
                                      </p:cBhvr>
                                      <p:to>
                                        <p:strVal val="visible"/>
                                      </p:to>
                                    </p:set>
                                    <p:animEffect transition="in" filter="wheel(1)">
                                      <p:cBhvr>
                                        <p:cTn id="105" dur="2000"/>
                                        <p:tgtEl>
                                          <p:spTgt spid="36"/>
                                        </p:tgtEl>
                                      </p:cBhvr>
                                    </p:animEffect>
                                  </p:childTnLst>
                                </p:cTn>
                              </p:par>
                              <p:par>
                                <p:cTn id="106" presetID="21" presetClass="entr" presetSubtype="1" fill="hold" nodeType="withEffect">
                                  <p:stCondLst>
                                    <p:cond delay="0"/>
                                  </p:stCondLst>
                                  <p:childTnLst>
                                    <p:set>
                                      <p:cBhvr>
                                        <p:cTn id="107" dur="1" fill="hold">
                                          <p:stCondLst>
                                            <p:cond delay="0"/>
                                          </p:stCondLst>
                                        </p:cTn>
                                        <p:tgtEl>
                                          <p:spTgt spid="37"/>
                                        </p:tgtEl>
                                        <p:attrNameLst>
                                          <p:attrName>style.visibility</p:attrName>
                                        </p:attrNameLst>
                                      </p:cBhvr>
                                      <p:to>
                                        <p:strVal val="visible"/>
                                      </p:to>
                                    </p:set>
                                    <p:animEffect transition="in" filter="wheel(1)">
                                      <p:cBhvr>
                                        <p:cTn id="108" dur="2000"/>
                                        <p:tgtEl>
                                          <p:spTgt spid="37"/>
                                        </p:tgtEl>
                                      </p:cBhvr>
                                    </p:animEffect>
                                  </p:childTnLst>
                                </p:cTn>
                              </p:par>
                              <p:par>
                                <p:cTn id="109" presetID="21" presetClass="entr" presetSubtype="1" fill="hold" grpId="0" nodeType="withEffect">
                                  <p:stCondLst>
                                    <p:cond delay="0"/>
                                  </p:stCondLst>
                                  <p:childTnLst>
                                    <p:set>
                                      <p:cBhvr>
                                        <p:cTn id="110" dur="1" fill="hold">
                                          <p:stCondLst>
                                            <p:cond delay="0"/>
                                          </p:stCondLst>
                                        </p:cTn>
                                        <p:tgtEl>
                                          <p:spTgt spid="38"/>
                                        </p:tgtEl>
                                        <p:attrNameLst>
                                          <p:attrName>style.visibility</p:attrName>
                                        </p:attrNameLst>
                                      </p:cBhvr>
                                      <p:to>
                                        <p:strVal val="visible"/>
                                      </p:to>
                                    </p:set>
                                    <p:animEffect transition="in" filter="wheel(1)">
                                      <p:cBhvr>
                                        <p:cTn id="111" dur="2000"/>
                                        <p:tgtEl>
                                          <p:spTgt spid="38"/>
                                        </p:tgtEl>
                                      </p:cBhvr>
                                    </p:animEffect>
                                  </p:childTnLst>
                                </p:cTn>
                              </p:par>
                              <p:par>
                                <p:cTn id="112" presetID="21" presetClass="entr" presetSubtype="1" fill="hold" nodeType="withEffect">
                                  <p:stCondLst>
                                    <p:cond delay="0"/>
                                  </p:stCondLst>
                                  <p:childTnLst>
                                    <p:set>
                                      <p:cBhvr>
                                        <p:cTn id="113" dur="1" fill="hold">
                                          <p:stCondLst>
                                            <p:cond delay="0"/>
                                          </p:stCondLst>
                                        </p:cTn>
                                        <p:tgtEl>
                                          <p:spTgt spid="39"/>
                                        </p:tgtEl>
                                        <p:attrNameLst>
                                          <p:attrName>style.visibility</p:attrName>
                                        </p:attrNameLst>
                                      </p:cBhvr>
                                      <p:to>
                                        <p:strVal val="visible"/>
                                      </p:to>
                                    </p:set>
                                    <p:animEffect transition="in" filter="wheel(1)">
                                      <p:cBhvr>
                                        <p:cTn id="114" dur="2000"/>
                                        <p:tgtEl>
                                          <p:spTgt spid="39"/>
                                        </p:tgtEl>
                                      </p:cBhvr>
                                    </p:animEffect>
                                  </p:childTnLst>
                                </p:cTn>
                              </p:par>
                              <p:par>
                                <p:cTn id="115" presetID="21" presetClass="entr" presetSubtype="1" fill="hold" grpId="0" nodeType="withEffect">
                                  <p:stCondLst>
                                    <p:cond delay="0"/>
                                  </p:stCondLst>
                                  <p:childTnLst>
                                    <p:set>
                                      <p:cBhvr>
                                        <p:cTn id="116" dur="1" fill="hold">
                                          <p:stCondLst>
                                            <p:cond delay="0"/>
                                          </p:stCondLst>
                                        </p:cTn>
                                        <p:tgtEl>
                                          <p:spTgt spid="40"/>
                                        </p:tgtEl>
                                        <p:attrNameLst>
                                          <p:attrName>style.visibility</p:attrName>
                                        </p:attrNameLst>
                                      </p:cBhvr>
                                      <p:to>
                                        <p:strVal val="visible"/>
                                      </p:to>
                                    </p:set>
                                    <p:animEffect transition="in" filter="wheel(1)">
                                      <p:cBhvr>
                                        <p:cTn id="117" dur="2000"/>
                                        <p:tgtEl>
                                          <p:spTgt spid="40"/>
                                        </p:tgtEl>
                                      </p:cBhvr>
                                    </p:animEffect>
                                  </p:childTnLst>
                                </p:cTn>
                              </p:par>
                              <p:par>
                                <p:cTn id="118" presetID="21" presetClass="entr" presetSubtype="1" fill="hold" grpId="0" nodeType="withEffect">
                                  <p:stCondLst>
                                    <p:cond delay="0"/>
                                  </p:stCondLst>
                                  <p:childTnLst>
                                    <p:set>
                                      <p:cBhvr>
                                        <p:cTn id="119" dur="1" fill="hold">
                                          <p:stCondLst>
                                            <p:cond delay="0"/>
                                          </p:stCondLst>
                                        </p:cTn>
                                        <p:tgtEl>
                                          <p:spTgt spid="41"/>
                                        </p:tgtEl>
                                        <p:attrNameLst>
                                          <p:attrName>style.visibility</p:attrName>
                                        </p:attrNameLst>
                                      </p:cBhvr>
                                      <p:to>
                                        <p:strVal val="visible"/>
                                      </p:to>
                                    </p:set>
                                    <p:animEffect transition="in" filter="wheel(1)">
                                      <p:cBhvr>
                                        <p:cTn id="120" dur="2000"/>
                                        <p:tgtEl>
                                          <p:spTgt spid="41"/>
                                        </p:tgtEl>
                                      </p:cBhvr>
                                    </p:animEffect>
                                  </p:childTnLst>
                                </p:cTn>
                              </p:par>
                              <p:par>
                                <p:cTn id="121" presetID="21" presetClass="entr" presetSubtype="1" fill="hold" grpId="0" nodeType="withEffect">
                                  <p:stCondLst>
                                    <p:cond delay="0"/>
                                  </p:stCondLst>
                                  <p:childTnLst>
                                    <p:set>
                                      <p:cBhvr>
                                        <p:cTn id="122" dur="1" fill="hold">
                                          <p:stCondLst>
                                            <p:cond delay="0"/>
                                          </p:stCondLst>
                                        </p:cTn>
                                        <p:tgtEl>
                                          <p:spTgt spid="42"/>
                                        </p:tgtEl>
                                        <p:attrNameLst>
                                          <p:attrName>style.visibility</p:attrName>
                                        </p:attrNameLst>
                                      </p:cBhvr>
                                      <p:to>
                                        <p:strVal val="visible"/>
                                      </p:to>
                                    </p:set>
                                    <p:animEffect transition="in" filter="wheel(1)">
                                      <p:cBhvr>
                                        <p:cTn id="123" dur="2000"/>
                                        <p:tgtEl>
                                          <p:spTgt spid="42"/>
                                        </p:tgtEl>
                                      </p:cBhvr>
                                    </p:animEffect>
                                  </p:childTnLst>
                                </p:cTn>
                              </p:par>
                              <p:par>
                                <p:cTn id="124" presetID="21" presetClass="entr" presetSubtype="1" fill="hold" grpId="0" nodeType="withEffect">
                                  <p:stCondLst>
                                    <p:cond delay="0"/>
                                  </p:stCondLst>
                                  <p:childTnLst>
                                    <p:set>
                                      <p:cBhvr>
                                        <p:cTn id="125" dur="1" fill="hold">
                                          <p:stCondLst>
                                            <p:cond delay="0"/>
                                          </p:stCondLst>
                                        </p:cTn>
                                        <p:tgtEl>
                                          <p:spTgt spid="43"/>
                                        </p:tgtEl>
                                        <p:attrNameLst>
                                          <p:attrName>style.visibility</p:attrName>
                                        </p:attrNameLst>
                                      </p:cBhvr>
                                      <p:to>
                                        <p:strVal val="visible"/>
                                      </p:to>
                                    </p:set>
                                    <p:animEffect transition="in" filter="wheel(1)">
                                      <p:cBhvr>
                                        <p:cTn id="126" dur="20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p:bldP spid="23" grpId="0"/>
      <p:bldP spid="24" grpId="0"/>
      <p:bldP spid="25" grpId="0"/>
      <p:bldP spid="26" grpId="0"/>
      <p:bldP spid="29" grpId="0"/>
      <p:bldP spid="31" grpId="0"/>
      <p:bldP spid="32" grpId="0"/>
      <p:bldP spid="34" grpId="0"/>
      <p:bldP spid="36" grpId="0"/>
      <p:bldP spid="38" grpId="0"/>
      <p:bldP spid="40" grpId="0"/>
      <p:bldP spid="41" grpId="0"/>
      <p:bldP spid="42" grpId="0"/>
      <p:bldP spid="43" grpId="0"/>
    </p:bld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2" name="直接连接符 1"/>
          <p:cNvCxnSpPr/>
          <p:nvPr>
            <p:custDataLst>
              <p:tags r:id="rId1"/>
            </p:custDataLst>
          </p:nvPr>
        </p:nvCxnSpPr>
        <p:spPr>
          <a:xfrm>
            <a:off x="4418383" y="2746588"/>
            <a:ext cx="2946611" cy="0"/>
          </a:xfrm>
          <a:prstGeom prst="line">
            <a:avLst/>
          </a:prstGeom>
          <a:noFill/>
          <a:ln w="12700" cap="flat" cmpd="sng" algn="ctr">
            <a:solidFill>
              <a:srgbClr val="FF9999"/>
            </a:solidFill>
            <a:prstDash val="solid"/>
            <a:miter lim="800000"/>
            <a:headEnd type="oval"/>
            <a:tailEnd type="oval"/>
          </a:ln>
          <a:effectLst/>
        </p:spPr>
      </p:cxnSp>
      <p:sp>
        <p:nvSpPr>
          <p:cNvPr id="3" name="矩形 2"/>
          <p:cNvSpPr/>
          <p:nvPr/>
        </p:nvSpPr>
        <p:spPr>
          <a:xfrm>
            <a:off x="4418383" y="2129431"/>
            <a:ext cx="3177862" cy="590964"/>
          </a:xfrm>
          <a:prstGeom prst="rect">
            <a:avLst/>
          </a:prstGeom>
        </p:spPr>
        <p:txBody>
          <a:bodyPr wrap="square" lIns="0" tIns="0" rIns="0" bIns="0">
            <a:spAutoFit/>
          </a:bodyPr>
          <a:lstStyle/>
          <a:p>
            <a:pPr algn="ctr">
              <a:defRPr/>
            </a:pPr>
            <a:r>
              <a:rPr lang="zh-CN" altLang="en-US" sz="3800" kern="0" dirty="0">
                <a:solidFill>
                  <a:srgbClr val="1F497D">
                    <a:lumMod val="75000"/>
                  </a:srgbClr>
                </a:solidFill>
                <a:latin typeface="Arial" panose="020B0604020202020204" pitchFamily="34" charset="0"/>
                <a:ea typeface="微软雅黑" panose="020B0503020204020204" pitchFamily="34" charset="-122"/>
                <a:cs typeface="+mn-ea"/>
                <a:sym typeface="Arial" panose="020B0604020202020204" pitchFamily="34" charset="0"/>
              </a:rPr>
              <a:t>晋升</a:t>
            </a:r>
            <a:endParaRPr lang="zh-CN" altLang="en-US" sz="3800" kern="0" dirty="0">
              <a:solidFill>
                <a:srgbClr val="1F497D">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TextBox 11"/>
          <p:cNvSpPr txBox="1"/>
          <p:nvPr/>
        </p:nvSpPr>
        <p:spPr>
          <a:xfrm>
            <a:off x="4418383" y="2803352"/>
            <a:ext cx="818684" cy="234934"/>
          </a:xfrm>
          <a:prstGeom prst="rect">
            <a:avLst/>
          </a:prstGeom>
          <a:noFill/>
        </p:spPr>
        <p:txBody>
          <a:bodyPr wrap="none" lIns="65023" tIns="32511" rIns="65023" bIns="32511" rtlCol="0">
            <a:spAutoFit/>
          </a:bodyPr>
          <a:lstStyle/>
          <a:p>
            <a:pPr marL="121920" lvl="1" indent="-121920">
              <a:buFont typeface="Arial" panose="020B0604020202020204" pitchFamily="34" charset="0"/>
              <a:buChar char="•"/>
              <a:defRPr/>
            </a:pPr>
            <a:r>
              <a:rPr lang="zh-CN" altLang="en-US" sz="1100" kern="0" dirty="0" smtClean="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晋升原则</a:t>
            </a:r>
            <a:endParaRPr lang="en-US" altLang="zh-CN" sz="1100" kern="0" dirty="0">
              <a:solidFill>
                <a:srgbClr val="007E5D"/>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TextBox 4"/>
          <p:cNvSpPr txBox="1"/>
          <p:nvPr/>
        </p:nvSpPr>
        <p:spPr>
          <a:xfrm>
            <a:off x="5943295" y="2803352"/>
            <a:ext cx="818684" cy="234934"/>
          </a:xfrm>
          <a:prstGeom prst="rect">
            <a:avLst/>
          </a:prstGeom>
          <a:noFill/>
        </p:spPr>
        <p:txBody>
          <a:bodyPr wrap="none" lIns="65023" tIns="32511" rIns="65023" bIns="32511" rtlCol="0">
            <a:spAutoFit/>
          </a:bodyPr>
          <a:lstStyle/>
          <a:p>
            <a:pPr marL="121920" lvl="1" indent="-121920">
              <a:buFont typeface="Arial" panose="020B0604020202020204" pitchFamily="34" charset="0"/>
              <a:buChar char="•"/>
              <a:defRPr/>
            </a:pPr>
            <a:r>
              <a:rPr lang="zh-CN" altLang="en-US" sz="1100" kern="0" dirty="0" smtClean="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晋升路径</a:t>
            </a:r>
            <a:endParaRPr lang="en-US" altLang="zh-CN" sz="1100" kern="0" dirty="0">
              <a:solidFill>
                <a:srgbClr val="007E5D"/>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TextBox 11"/>
          <p:cNvSpPr txBox="1"/>
          <p:nvPr/>
        </p:nvSpPr>
        <p:spPr>
          <a:xfrm>
            <a:off x="4418383" y="3069630"/>
            <a:ext cx="818684" cy="234934"/>
          </a:xfrm>
          <a:prstGeom prst="rect">
            <a:avLst/>
          </a:prstGeom>
          <a:noFill/>
        </p:spPr>
        <p:txBody>
          <a:bodyPr wrap="none" lIns="65023" tIns="32511" rIns="65023" bIns="32511" rtlCol="0">
            <a:spAutoFit/>
          </a:bodyPr>
          <a:lstStyle/>
          <a:p>
            <a:pPr marL="121920" lvl="1" indent="-121920">
              <a:buFont typeface="Arial" panose="020B0604020202020204" pitchFamily="34" charset="0"/>
              <a:buChar char="•"/>
              <a:defRPr/>
            </a:pPr>
            <a:r>
              <a:rPr lang="zh-CN" altLang="en-US" sz="1100" kern="0" dirty="0" smtClean="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晋升条件</a:t>
            </a:r>
            <a:endParaRPr lang="en-US" altLang="zh-CN" sz="1100" kern="0" dirty="0">
              <a:solidFill>
                <a:srgbClr val="007E5D"/>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8" name="组合 7"/>
          <p:cNvGrpSpPr/>
          <p:nvPr/>
        </p:nvGrpSpPr>
        <p:grpSpPr>
          <a:xfrm>
            <a:off x="885191" y="1214887"/>
            <a:ext cx="2722413" cy="2902102"/>
            <a:chOff x="999059" y="1708340"/>
            <a:chExt cx="3828393" cy="4080857"/>
          </a:xfrm>
        </p:grpSpPr>
        <p:grpSp>
          <p:nvGrpSpPr>
            <p:cNvPr id="9" name="组合 8"/>
            <p:cNvGrpSpPr/>
            <p:nvPr/>
          </p:nvGrpSpPr>
          <p:grpSpPr>
            <a:xfrm>
              <a:off x="999059" y="1708340"/>
              <a:ext cx="3828393" cy="4080857"/>
              <a:chOff x="3835400" y="1789113"/>
              <a:chExt cx="1468438" cy="1565275"/>
            </a:xfrm>
          </p:grpSpPr>
          <p:sp>
            <p:nvSpPr>
              <p:cNvPr id="12" name="Freeform 5"/>
              <p:cNvSpPr/>
              <p:nvPr/>
            </p:nvSpPr>
            <p:spPr bwMode="auto">
              <a:xfrm>
                <a:off x="4005263" y="1789113"/>
                <a:ext cx="1298575" cy="1565275"/>
              </a:xfrm>
              <a:custGeom>
                <a:avLst/>
                <a:gdLst>
                  <a:gd name="T0" fmla="*/ 304 w 304"/>
                  <a:gd name="T1" fmla="*/ 322 h 366"/>
                  <a:gd name="T2" fmla="*/ 260 w 304"/>
                  <a:gd name="T3" fmla="*/ 366 h 366"/>
                  <a:gd name="T4" fmla="*/ 0 w 304"/>
                  <a:gd name="T5" fmla="*/ 366 h 366"/>
                  <a:gd name="T6" fmla="*/ 0 w 304"/>
                  <a:gd name="T7" fmla="*/ 0 h 366"/>
                  <a:gd name="T8" fmla="*/ 260 w 304"/>
                  <a:gd name="T9" fmla="*/ 0 h 366"/>
                  <a:gd name="T10" fmla="*/ 304 w 304"/>
                  <a:gd name="T11" fmla="*/ 44 h 366"/>
                  <a:gd name="T12" fmla="*/ 304 w 304"/>
                  <a:gd name="T13" fmla="*/ 322 h 366"/>
                </a:gdLst>
                <a:ahLst/>
                <a:cxnLst>
                  <a:cxn ang="0">
                    <a:pos x="T0" y="T1"/>
                  </a:cxn>
                  <a:cxn ang="0">
                    <a:pos x="T2" y="T3"/>
                  </a:cxn>
                  <a:cxn ang="0">
                    <a:pos x="T4" y="T5"/>
                  </a:cxn>
                  <a:cxn ang="0">
                    <a:pos x="T6" y="T7"/>
                  </a:cxn>
                  <a:cxn ang="0">
                    <a:pos x="T8" y="T9"/>
                  </a:cxn>
                  <a:cxn ang="0">
                    <a:pos x="T10" y="T11"/>
                  </a:cxn>
                  <a:cxn ang="0">
                    <a:pos x="T12" y="T13"/>
                  </a:cxn>
                </a:cxnLst>
                <a:rect l="0" t="0" r="r" b="b"/>
                <a:pathLst>
                  <a:path w="304" h="366">
                    <a:moveTo>
                      <a:pt x="304" y="322"/>
                    </a:moveTo>
                    <a:cubicBezTo>
                      <a:pt x="304" y="347"/>
                      <a:pt x="285" y="366"/>
                      <a:pt x="260" y="366"/>
                    </a:cubicBezTo>
                    <a:cubicBezTo>
                      <a:pt x="0" y="366"/>
                      <a:pt x="0" y="366"/>
                      <a:pt x="0" y="366"/>
                    </a:cubicBezTo>
                    <a:cubicBezTo>
                      <a:pt x="0" y="0"/>
                      <a:pt x="0" y="0"/>
                      <a:pt x="0" y="0"/>
                    </a:cubicBezTo>
                    <a:cubicBezTo>
                      <a:pt x="260" y="0"/>
                      <a:pt x="260" y="0"/>
                      <a:pt x="260" y="0"/>
                    </a:cubicBezTo>
                    <a:cubicBezTo>
                      <a:pt x="285" y="0"/>
                      <a:pt x="304" y="20"/>
                      <a:pt x="304" y="44"/>
                    </a:cubicBezTo>
                    <a:lnTo>
                      <a:pt x="304" y="32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3" name="Freeform 6"/>
              <p:cNvSpPr/>
              <p:nvPr/>
            </p:nvSpPr>
            <p:spPr bwMode="auto">
              <a:xfrm>
                <a:off x="3967163" y="1789113"/>
                <a:ext cx="1298575" cy="1565275"/>
              </a:xfrm>
              <a:custGeom>
                <a:avLst/>
                <a:gdLst>
                  <a:gd name="T0" fmla="*/ 304 w 304"/>
                  <a:gd name="T1" fmla="*/ 322 h 366"/>
                  <a:gd name="T2" fmla="*/ 260 w 304"/>
                  <a:gd name="T3" fmla="*/ 366 h 366"/>
                  <a:gd name="T4" fmla="*/ 0 w 304"/>
                  <a:gd name="T5" fmla="*/ 366 h 366"/>
                  <a:gd name="T6" fmla="*/ 0 w 304"/>
                  <a:gd name="T7" fmla="*/ 0 h 366"/>
                  <a:gd name="T8" fmla="*/ 260 w 304"/>
                  <a:gd name="T9" fmla="*/ 0 h 366"/>
                  <a:gd name="T10" fmla="*/ 304 w 304"/>
                  <a:gd name="T11" fmla="*/ 44 h 366"/>
                  <a:gd name="T12" fmla="*/ 304 w 304"/>
                  <a:gd name="T13" fmla="*/ 322 h 366"/>
                </a:gdLst>
                <a:ahLst/>
                <a:cxnLst>
                  <a:cxn ang="0">
                    <a:pos x="T0" y="T1"/>
                  </a:cxn>
                  <a:cxn ang="0">
                    <a:pos x="T2" y="T3"/>
                  </a:cxn>
                  <a:cxn ang="0">
                    <a:pos x="T4" y="T5"/>
                  </a:cxn>
                  <a:cxn ang="0">
                    <a:pos x="T6" y="T7"/>
                  </a:cxn>
                  <a:cxn ang="0">
                    <a:pos x="T8" y="T9"/>
                  </a:cxn>
                  <a:cxn ang="0">
                    <a:pos x="T10" y="T11"/>
                  </a:cxn>
                  <a:cxn ang="0">
                    <a:pos x="T12" y="T13"/>
                  </a:cxn>
                </a:cxnLst>
                <a:rect l="0" t="0" r="r" b="b"/>
                <a:pathLst>
                  <a:path w="304" h="366">
                    <a:moveTo>
                      <a:pt x="304" y="322"/>
                    </a:moveTo>
                    <a:cubicBezTo>
                      <a:pt x="304" y="347"/>
                      <a:pt x="284" y="366"/>
                      <a:pt x="260" y="366"/>
                    </a:cubicBezTo>
                    <a:cubicBezTo>
                      <a:pt x="0" y="366"/>
                      <a:pt x="0" y="366"/>
                      <a:pt x="0" y="366"/>
                    </a:cubicBezTo>
                    <a:cubicBezTo>
                      <a:pt x="0" y="0"/>
                      <a:pt x="0" y="0"/>
                      <a:pt x="0" y="0"/>
                    </a:cubicBezTo>
                    <a:cubicBezTo>
                      <a:pt x="260" y="0"/>
                      <a:pt x="260" y="0"/>
                      <a:pt x="260" y="0"/>
                    </a:cubicBezTo>
                    <a:cubicBezTo>
                      <a:pt x="284" y="0"/>
                      <a:pt x="304" y="20"/>
                      <a:pt x="304" y="44"/>
                    </a:cubicBezTo>
                    <a:lnTo>
                      <a:pt x="304" y="322"/>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4" name="Rectangle 8"/>
              <p:cNvSpPr>
                <a:spLocks noChangeArrowheads="1"/>
              </p:cNvSpPr>
              <p:nvPr/>
            </p:nvSpPr>
            <p:spPr bwMode="auto">
              <a:xfrm>
                <a:off x="4318000" y="2117726"/>
                <a:ext cx="674688" cy="3429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5" name="Freeform 9"/>
              <p:cNvSpPr/>
              <p:nvPr/>
            </p:nvSpPr>
            <p:spPr bwMode="auto">
              <a:xfrm>
                <a:off x="3835400" y="18399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6" name="Freeform 10"/>
              <p:cNvSpPr/>
              <p:nvPr/>
            </p:nvSpPr>
            <p:spPr bwMode="auto">
              <a:xfrm>
                <a:off x="3835400" y="1976438"/>
                <a:ext cx="234950" cy="73025"/>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7" name="Freeform 11"/>
              <p:cNvSpPr/>
              <p:nvPr/>
            </p:nvSpPr>
            <p:spPr bwMode="auto">
              <a:xfrm>
                <a:off x="3835400" y="21177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8" name="Freeform 12"/>
              <p:cNvSpPr/>
              <p:nvPr/>
            </p:nvSpPr>
            <p:spPr bwMode="auto">
              <a:xfrm>
                <a:off x="3835400" y="22590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9" name="Freeform 13"/>
              <p:cNvSpPr/>
              <p:nvPr/>
            </p:nvSpPr>
            <p:spPr bwMode="auto">
              <a:xfrm>
                <a:off x="3835400" y="23971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0" name="Freeform 14"/>
              <p:cNvSpPr/>
              <p:nvPr/>
            </p:nvSpPr>
            <p:spPr bwMode="auto">
              <a:xfrm>
                <a:off x="3835400" y="25368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1" name="Freeform 15"/>
              <p:cNvSpPr/>
              <p:nvPr/>
            </p:nvSpPr>
            <p:spPr bwMode="auto">
              <a:xfrm>
                <a:off x="3835400" y="26781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2" name="Freeform 16"/>
              <p:cNvSpPr/>
              <p:nvPr/>
            </p:nvSpPr>
            <p:spPr bwMode="auto">
              <a:xfrm>
                <a:off x="3835400" y="28162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3" name="Freeform 17"/>
              <p:cNvSpPr/>
              <p:nvPr/>
            </p:nvSpPr>
            <p:spPr bwMode="auto">
              <a:xfrm>
                <a:off x="3835400" y="29559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4" name="Freeform 18"/>
              <p:cNvSpPr/>
              <p:nvPr/>
            </p:nvSpPr>
            <p:spPr bwMode="auto">
              <a:xfrm>
                <a:off x="3835400" y="30972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5" name="Freeform 19"/>
              <p:cNvSpPr/>
              <p:nvPr/>
            </p:nvSpPr>
            <p:spPr bwMode="auto">
              <a:xfrm>
                <a:off x="3835400" y="32353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grpSp>
        <p:sp>
          <p:nvSpPr>
            <p:cNvPr id="10" name="矩形 259"/>
            <p:cNvSpPr>
              <a:spLocks noChangeArrowheads="1"/>
            </p:cNvSpPr>
            <p:nvPr/>
          </p:nvSpPr>
          <p:spPr bwMode="auto">
            <a:xfrm>
              <a:off x="2306379" y="2775471"/>
              <a:ext cx="1656605" cy="562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Font typeface="Arial" panose="020B0604020202020204" pitchFamily="34" charset="0"/>
                <a:buNone/>
                <a:defRPr/>
              </a:pPr>
              <a:r>
                <a:rPr lang="en-US" altLang="zh-CN" sz="2600" kern="0" dirty="0">
                  <a:solidFill>
                    <a:srgbClr val="4D4D4D"/>
                  </a:solidFill>
                  <a:cs typeface="Arial" panose="020B0604020202020204" pitchFamily="34" charset="0"/>
                </a:rPr>
                <a:t>04</a:t>
              </a:r>
              <a:endParaRPr lang="zh-CN" altLang="en-US" sz="1300" kern="0" dirty="0">
                <a:solidFill>
                  <a:srgbClr val="4D4D4D"/>
                </a:solidFill>
                <a:cs typeface="Arial" panose="020B0604020202020204" pitchFamily="34" charset="0"/>
              </a:endParaRPr>
            </a:p>
          </p:txBody>
        </p:sp>
        <p:sp>
          <p:nvSpPr>
            <p:cNvPr id="11" name="矩形 259"/>
            <p:cNvSpPr>
              <a:spLocks noChangeArrowheads="1"/>
            </p:cNvSpPr>
            <p:nvPr/>
          </p:nvSpPr>
          <p:spPr bwMode="auto">
            <a:xfrm>
              <a:off x="2385140" y="3684560"/>
              <a:ext cx="1577843" cy="1263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Font typeface="Arial" panose="020B0604020202020204" pitchFamily="34" charset="0"/>
                <a:buNone/>
                <a:defRPr/>
              </a:pPr>
              <a:r>
                <a:rPr lang="zh-CN" altLang="en-US" sz="2000" kern="0" dirty="0">
                  <a:solidFill>
                    <a:sysClr val="window" lastClr="FFFFFF"/>
                  </a:solidFill>
                  <a:cs typeface="Arial" panose="020B0604020202020204" pitchFamily="34" charset="0"/>
                </a:rPr>
                <a:t>章节</a:t>
              </a:r>
              <a:endParaRPr lang="en-US" altLang="zh-CN" sz="1000" kern="0" dirty="0">
                <a:solidFill>
                  <a:sysClr val="window" lastClr="FFFFFF"/>
                </a:solidFill>
                <a:cs typeface="Arial" panose="020B0604020202020204" pitchFamily="34" charset="0"/>
              </a:endParaRPr>
            </a:p>
            <a:p>
              <a:pPr algn="ctr">
                <a:buFont typeface="Arial" panose="020B0604020202020204" pitchFamily="34" charset="0"/>
                <a:buNone/>
                <a:defRPr/>
              </a:pPr>
              <a:r>
                <a:rPr lang="en-US" altLang="zh-CN" kern="0" dirty="0">
                  <a:solidFill>
                    <a:sysClr val="window" lastClr="FFFFFF"/>
                  </a:solidFill>
                  <a:cs typeface="Arial" panose="020B0604020202020204" pitchFamily="34" charset="0"/>
                </a:rPr>
                <a:t>PART</a:t>
              </a:r>
              <a:endParaRPr lang="en-US" altLang="zh-CN" sz="3800" kern="0" dirty="0">
                <a:solidFill>
                  <a:sysClr val="window" lastClr="FFFFFF"/>
                </a:solidFill>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32"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strVal val="4*#ppt_w"/>
                                          </p:val>
                                        </p:tav>
                                        <p:tav tm="100000">
                                          <p:val>
                                            <p:strVal val="#ppt_w"/>
                                          </p:val>
                                        </p:tav>
                                      </p:tavLst>
                                    </p:anim>
                                    <p:anim calcmode="lin" valueType="num">
                                      <p:cBhvr>
                                        <p:cTn id="13" dur="500" fill="hold"/>
                                        <p:tgtEl>
                                          <p:spTgt spid="3"/>
                                        </p:tgtEl>
                                        <p:attrNameLst>
                                          <p:attrName>ppt_h</p:attrName>
                                        </p:attrNameLst>
                                      </p:cBhvr>
                                      <p:tavLst>
                                        <p:tav tm="0">
                                          <p:val>
                                            <p:strVal val="4*#ppt_h"/>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arn(inVertical)">
                                      <p:cBhvr>
                                        <p:cTn id="18" dur="500"/>
                                        <p:tgtEl>
                                          <p:spTgt spid="2"/>
                                        </p:tgtEl>
                                      </p:cBhvr>
                                    </p:animEffect>
                                  </p:childTnLst>
                                </p:cTn>
                              </p:par>
                            </p:childTnLst>
                          </p:cTn>
                        </p:par>
                        <p:par>
                          <p:cTn id="19" fill="hold">
                            <p:stCondLst>
                              <p:cond delay="500"/>
                            </p:stCondLst>
                            <p:childTnLst>
                              <p:par>
                                <p:cTn id="20" presetID="1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p:tgtEl>
                                          <p:spTgt spid="4"/>
                                        </p:tgtEl>
                                        <p:attrNameLst>
                                          <p:attrName>ppt_x</p:attrName>
                                        </p:attrNameLst>
                                      </p:cBhvr>
                                      <p:tavLst>
                                        <p:tav tm="0">
                                          <p:val>
                                            <p:strVal val="#ppt_x-#ppt_w*1.125000"/>
                                          </p:val>
                                        </p:tav>
                                        <p:tav tm="100000">
                                          <p:val>
                                            <p:strVal val="#ppt_x"/>
                                          </p:val>
                                        </p:tav>
                                      </p:tavLst>
                                    </p:anim>
                                    <p:animEffect transition="in" filter="wipe(right)">
                                      <p:cBhvr>
                                        <p:cTn id="23" dur="500"/>
                                        <p:tgtEl>
                                          <p:spTgt spid="4"/>
                                        </p:tgtEl>
                                      </p:cBhvr>
                                    </p:animEffect>
                                  </p:childTnLst>
                                </p:cTn>
                              </p:par>
                            </p:childTnLst>
                          </p:cTn>
                        </p:par>
                        <p:par>
                          <p:cTn id="24" fill="hold">
                            <p:stCondLst>
                              <p:cond delay="1000"/>
                            </p:stCondLst>
                            <p:childTnLst>
                              <p:par>
                                <p:cTn id="25" presetID="12" presetClass="entr" presetSubtype="8"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p:tgtEl>
                                          <p:spTgt spid="5"/>
                                        </p:tgtEl>
                                        <p:attrNameLst>
                                          <p:attrName>ppt_x</p:attrName>
                                        </p:attrNameLst>
                                      </p:cBhvr>
                                      <p:tavLst>
                                        <p:tav tm="0">
                                          <p:val>
                                            <p:strVal val="#ppt_x-#ppt_w*1.125000"/>
                                          </p:val>
                                        </p:tav>
                                        <p:tav tm="100000">
                                          <p:val>
                                            <p:strVal val="#ppt_x"/>
                                          </p:val>
                                        </p:tav>
                                      </p:tavLst>
                                    </p:anim>
                                    <p:animEffect transition="in" filter="wipe(right)">
                                      <p:cBhvr>
                                        <p:cTn id="28" dur="500"/>
                                        <p:tgtEl>
                                          <p:spTgt spid="5"/>
                                        </p:tgtEl>
                                      </p:cBhvr>
                                    </p:animEffect>
                                  </p:childTnLst>
                                </p:cTn>
                              </p:par>
                            </p:childTnLst>
                          </p:cTn>
                        </p:par>
                        <p:par>
                          <p:cTn id="29" fill="hold">
                            <p:stCondLst>
                              <p:cond delay="1500"/>
                            </p:stCondLst>
                            <p:childTnLst>
                              <p:par>
                                <p:cTn id="30" presetID="12" presetClass="entr" presetSubtype="8"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additive="base">
                                        <p:cTn id="32" dur="500"/>
                                        <p:tgtEl>
                                          <p:spTgt spid="6"/>
                                        </p:tgtEl>
                                        <p:attrNameLst>
                                          <p:attrName>ppt_x</p:attrName>
                                        </p:attrNameLst>
                                      </p:cBhvr>
                                      <p:tavLst>
                                        <p:tav tm="0">
                                          <p:val>
                                            <p:strVal val="#ppt_x-#ppt_w*1.125000"/>
                                          </p:val>
                                        </p:tav>
                                        <p:tav tm="100000">
                                          <p:val>
                                            <p:strVal val="#ppt_x"/>
                                          </p:val>
                                        </p:tav>
                                      </p:tavLst>
                                    </p:anim>
                                    <p:animEffect transition="in" filter="wipe(right)">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722294" y="197427"/>
            <a:ext cx="1107996" cy="369332"/>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晋升原则</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6" name="文本框 11"/>
          <p:cNvSpPr txBox="1"/>
          <p:nvPr/>
        </p:nvSpPr>
        <p:spPr bwMode="auto">
          <a:xfrm>
            <a:off x="1108832" y="1101092"/>
            <a:ext cx="184731" cy="353943"/>
          </a:xfrm>
          <a:prstGeom prst="rect">
            <a:avLst/>
          </a:prstGeom>
          <a:noFill/>
        </p:spPr>
        <p:txBody>
          <a:bodyPr wrap="none">
            <a:spAutoFit/>
          </a:bodyPr>
          <a:lstStyle/>
          <a:p>
            <a:pPr defTabSz="685165">
              <a:defRPr/>
            </a:pPr>
            <a:endParaRPr lang="zh-CN" altLang="en-US" sz="1700" b="1" dirty="0">
              <a:solidFill>
                <a:schemeClr val="bg1"/>
              </a:solidFill>
              <a:latin typeface="微软雅黑" panose="020B0503020204020204" pitchFamily="34" charset="-122"/>
              <a:ea typeface="微软雅黑" panose="020B0503020204020204" pitchFamily="34" charset="-122"/>
            </a:endParaRPr>
          </a:p>
        </p:txBody>
      </p:sp>
      <p:sp>
        <p:nvSpPr>
          <p:cNvPr id="7" name="矩形 6"/>
          <p:cNvSpPr/>
          <p:nvPr/>
        </p:nvSpPr>
        <p:spPr>
          <a:xfrm>
            <a:off x="1014773" y="1482084"/>
            <a:ext cx="2908697" cy="2453557"/>
          </a:xfrm>
          <a:prstGeom prst="rect">
            <a:avLst/>
          </a:prstGeom>
        </p:spPr>
        <p:txBody>
          <a:bodyPr lIns="68580" tIns="34290" rIns="68580" bIns="34290">
            <a:spAutoFit/>
          </a:bodyPr>
          <a:lstStyle/>
          <a:p>
            <a:pPr defTabSz="685165">
              <a:lnSpc>
                <a:spcPct val="114000"/>
              </a:lnSpc>
              <a:defRPr/>
            </a:pPr>
            <a:r>
              <a:rPr lang="en-US" altLang="zh-CN" sz="1050" dirty="0" smtClean="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1) </a:t>
            </a:r>
            <a:r>
              <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德能勤绩并重的原则。个人素质、能力以及在工作中取得的成绩。</a:t>
            </a:r>
            <a:endPar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defTabSz="685165">
              <a:lnSpc>
                <a:spcPct val="114000"/>
              </a:lnSpc>
              <a:defRPr/>
            </a:pPr>
            <a:r>
              <a:rPr lang="en-US" altLang="zh-CN"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(2</a:t>
            </a:r>
            <a:r>
              <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）逐级晋升原则。员工原则上逐级晋升，个别为公司做出了突出贡献或有特殊才干者，因工作需要可以越级晋升。</a:t>
            </a:r>
            <a:endPar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defTabSz="685165">
              <a:lnSpc>
                <a:spcPct val="114000"/>
              </a:lnSpc>
              <a:defRPr/>
            </a:pPr>
            <a:r>
              <a:rPr lang="en-US" altLang="zh-CN"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(3</a:t>
            </a:r>
            <a:r>
              <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）纵向晋升与横向晋升相结合的原则。员工可以沿一条通道晋升，也可以随着发展方向的变化而调整晋升通道。</a:t>
            </a:r>
            <a:endPar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defTabSz="685165">
              <a:lnSpc>
                <a:spcPct val="114000"/>
              </a:lnSpc>
              <a:defRPr/>
            </a:pPr>
            <a:r>
              <a:rPr lang="en-US" altLang="zh-CN"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(4</a:t>
            </a:r>
            <a:r>
              <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）优升劣降的原则。根据绩效考核结果，员工职级优升劣降。</a:t>
            </a:r>
            <a:endPar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defTabSz="685165">
              <a:lnSpc>
                <a:spcPct val="114000"/>
              </a:lnSpc>
              <a:defRPr/>
            </a:pPr>
            <a:r>
              <a:rPr lang="en-US" altLang="zh-CN"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(5</a:t>
            </a:r>
            <a:r>
              <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）先内后外的原则。职位空缺时，首先考虑内部人员，在没有合适人选时，考虑外部招聘。</a:t>
            </a:r>
            <a:endPar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pPr defTabSz="685165">
              <a:lnSpc>
                <a:spcPct val="114000"/>
              </a:lnSpc>
              <a:defRPr/>
            </a:pPr>
            <a:endParaRPr lang="zh-CN" altLang="en-US" sz="1050" dirty="0">
              <a:solidFill>
                <a:schemeClr val="tx1">
                  <a:lumMod val="65000"/>
                  <a:lumOff val="35000"/>
                </a:schemeClr>
              </a:solidFill>
            </a:endParaRPr>
          </a:p>
        </p:txBody>
      </p:sp>
      <p:grpSp>
        <p:nvGrpSpPr>
          <p:cNvPr id="17" name="组合 16"/>
          <p:cNvGrpSpPr/>
          <p:nvPr/>
        </p:nvGrpSpPr>
        <p:grpSpPr>
          <a:xfrm>
            <a:off x="4321802" y="949444"/>
            <a:ext cx="3549134" cy="3528392"/>
            <a:chOff x="4321802" y="949444"/>
            <a:chExt cx="3549134" cy="3528392"/>
          </a:xfrm>
        </p:grpSpPr>
        <p:sp>
          <p:nvSpPr>
            <p:cNvPr id="3" name="矩形 2"/>
            <p:cNvSpPr/>
            <p:nvPr/>
          </p:nvSpPr>
          <p:spPr>
            <a:xfrm>
              <a:off x="4321802" y="949444"/>
              <a:ext cx="3549134" cy="3528392"/>
            </a:xfrm>
            <a:prstGeom prst="rect">
              <a:avLst/>
            </a:prstGeom>
            <a:solidFill>
              <a:srgbClr val="0092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438484" y="1059582"/>
              <a:ext cx="3301868" cy="3312368"/>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down)">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anim calcmode="lin" valueType="num">
                                      <p:cBhvr>
                                        <p:cTn id="18" dur="1000" fill="hold"/>
                                        <p:tgtEl>
                                          <p:spTgt spid="17"/>
                                        </p:tgtEl>
                                        <p:attrNameLst>
                                          <p:attrName>ppt_x</p:attrName>
                                        </p:attrNameLst>
                                      </p:cBhvr>
                                      <p:tavLst>
                                        <p:tav tm="0">
                                          <p:val>
                                            <p:strVal val="#ppt_x"/>
                                          </p:val>
                                        </p:tav>
                                        <p:tav tm="100000">
                                          <p:val>
                                            <p:strVal val="#ppt_x"/>
                                          </p:val>
                                        </p:tav>
                                      </p:tavLst>
                                    </p:anim>
                                    <p:anim calcmode="lin" valueType="num">
                                      <p:cBhvr>
                                        <p:cTn id="19"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矩形 27"/>
          <p:cNvSpPr>
            <a:spLocks noChangeArrowheads="1"/>
          </p:cNvSpPr>
          <p:nvPr/>
        </p:nvSpPr>
        <p:spPr bwMode="auto">
          <a:xfrm>
            <a:off x="4786310" y="1563638"/>
            <a:ext cx="2810026" cy="2396810"/>
          </a:xfrm>
          <a:prstGeom prst="rect">
            <a:avLst/>
          </a:prstGeom>
          <a:noFill/>
          <a:ln w="9525">
            <a:noFill/>
            <a:miter lim="800000"/>
          </a:ln>
        </p:spPr>
        <p:txBody>
          <a:bodyPr wrap="square">
            <a:spAutoFit/>
          </a:bodyPr>
          <a:lstStyle/>
          <a:p>
            <a:pPr algn="just">
              <a:lnSpc>
                <a:spcPct val="120000"/>
              </a:lnSpc>
            </a:pPr>
            <a:r>
              <a:rPr lang="zh-CN" altLang="en-US" sz="14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四序列：职能管理序列、项目管理序列、技术研发序列、专业技师序列</a:t>
            </a:r>
            <a:endParaRPr lang="zh-CN" altLang="en-US" sz="14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zh-CN" altLang="en-US" sz="14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六层级：助理层、专员层、主管层、部门经理层、总助层、高管层</a:t>
            </a:r>
            <a:endParaRPr lang="zh-CN" altLang="en-US" sz="14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a:p>
            <a:pPr algn="just">
              <a:lnSpc>
                <a:spcPct val="120000"/>
              </a:lnSpc>
            </a:pPr>
            <a:r>
              <a:rPr lang="zh-CN" altLang="en-US" sz="14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十三级：助理层三级、专员层三级、主管层二级、部门经理层二级、总助层一级、高管层二级。</a:t>
            </a:r>
            <a:endParaRPr lang="zh-CN" altLang="en-US" sz="1400" dirty="0">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TextBox 4"/>
          <p:cNvSpPr txBox="1"/>
          <p:nvPr/>
        </p:nvSpPr>
        <p:spPr>
          <a:xfrm>
            <a:off x="4788024" y="967216"/>
            <a:ext cx="2448272" cy="369332"/>
          </a:xfrm>
          <a:prstGeom prst="rect">
            <a:avLst/>
          </a:prstGeom>
          <a:solidFill>
            <a:srgbClr val="007E5D"/>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defPPr>
              <a:defRPr lang="zh-CN"/>
            </a:defPPr>
            <a:lvl1pPr algn="ctr">
              <a:defRPr>
                <a:solidFill>
                  <a:prstClr val="white"/>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b="1" dirty="0"/>
              <a:t>四序列六层十三级</a:t>
            </a:r>
            <a:endParaRPr lang="zh-CN" altLang="en-US" b="1" dirty="0"/>
          </a:p>
        </p:txBody>
      </p:sp>
      <p:sp>
        <p:nvSpPr>
          <p:cNvPr id="8" name="TextBox 7"/>
          <p:cNvSpPr txBox="1"/>
          <p:nvPr/>
        </p:nvSpPr>
        <p:spPr>
          <a:xfrm>
            <a:off x="722294" y="197427"/>
            <a:ext cx="1107996" cy="369332"/>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晋升路径</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415028" y="763186"/>
            <a:ext cx="4104456" cy="4237239"/>
            <a:chOff x="415028" y="763186"/>
            <a:chExt cx="4104456" cy="4237239"/>
          </a:xfrm>
        </p:grpSpPr>
        <p:sp>
          <p:nvSpPr>
            <p:cNvPr id="2" name="矩形 1"/>
            <p:cNvSpPr/>
            <p:nvPr/>
          </p:nvSpPr>
          <p:spPr>
            <a:xfrm>
              <a:off x="415028" y="763186"/>
              <a:ext cx="4104456" cy="4237239"/>
            </a:xfrm>
            <a:prstGeom prst="rect">
              <a:avLst/>
            </a:prstGeom>
            <a:solidFill>
              <a:srgbClr val="F2F6F7"/>
            </a:solidFill>
            <a:ln>
              <a:solidFill>
                <a:srgbClr val="007E5D"/>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p:nvPicPr>
          <p:blipFill>
            <a:blip r:embed="rId1" cstate="print"/>
            <a:stretch>
              <a:fillRect/>
            </a:stretch>
          </p:blipFill>
          <p:spPr>
            <a:xfrm>
              <a:off x="488729" y="843844"/>
              <a:ext cx="3957054" cy="4075921"/>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1000"/>
                                        <p:tgtEl>
                                          <p:spTgt spid="5"/>
                                        </p:tgtEl>
                                      </p:cBhvr>
                                    </p:animEffect>
                                    <p:anim calcmode="lin" valueType="num">
                                      <p:cBhvr>
                                        <p:cTn id="20" dur="1000" fill="hold"/>
                                        <p:tgtEl>
                                          <p:spTgt spid="5"/>
                                        </p:tgtEl>
                                        <p:attrNameLst>
                                          <p:attrName>ppt_x</p:attrName>
                                        </p:attrNameLst>
                                      </p:cBhvr>
                                      <p:tavLst>
                                        <p:tav tm="0">
                                          <p:val>
                                            <p:strVal val="#ppt_x"/>
                                          </p:val>
                                        </p:tav>
                                        <p:tav tm="100000">
                                          <p:val>
                                            <p:strVal val="#ppt_x"/>
                                          </p:val>
                                        </p:tav>
                                      </p:tavLst>
                                    </p:anim>
                                    <p:anim calcmode="lin" valueType="num">
                                      <p:cBhvr>
                                        <p:cTn id="21" dur="1000" fill="hold"/>
                                        <p:tgtEl>
                                          <p:spTgt spid="5"/>
                                        </p:tgtEl>
                                        <p:attrNameLst>
                                          <p:attrName>ppt_y</p:attrName>
                                        </p:attrNameLst>
                                      </p:cBhvr>
                                      <p:tavLst>
                                        <p:tav tm="0">
                                          <p:val>
                                            <p:strVal val="#ppt_y+.1"/>
                                          </p:val>
                                        </p:tav>
                                        <p:tav tm="100000">
                                          <p:val>
                                            <p:strVal val="#ppt_y"/>
                                          </p:val>
                                        </p:tav>
                                      </p:tavLst>
                                    </p:anim>
                                  </p:childTnLst>
                                </p:cTn>
                              </p:par>
                              <p:par>
                                <p:cTn id="22" presetID="22" presetClass="entr" presetSubtype="8" fill="hold" grpId="0" nodeType="with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wipe(left)">
                                      <p:cBhvr>
                                        <p:cTn id="2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圆角矩形 3"/>
          <p:cNvSpPr/>
          <p:nvPr/>
        </p:nvSpPr>
        <p:spPr>
          <a:xfrm rot="2575115">
            <a:off x="623370" y="1401906"/>
            <a:ext cx="2474497" cy="2449008"/>
          </a:xfrm>
          <a:prstGeom prst="roundRect">
            <a:avLst/>
          </a:prstGeom>
          <a:noFill/>
          <a:ln>
            <a:solidFill>
              <a:schemeClr val="accent1">
                <a:lumMod val="75000"/>
              </a:schemeClr>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2">
                  <a:lumMod val="75000"/>
                </a:schemeClr>
              </a:solidFill>
            </a:endParaRPr>
          </a:p>
        </p:txBody>
      </p:sp>
      <p:sp>
        <p:nvSpPr>
          <p:cNvPr id="7" name="MH_SubTitle_1"/>
          <p:cNvSpPr/>
          <p:nvPr>
            <p:custDataLst>
              <p:tags r:id="rId1"/>
            </p:custDataLst>
          </p:nvPr>
        </p:nvSpPr>
        <p:spPr>
          <a:xfrm>
            <a:off x="4655246" y="1309174"/>
            <a:ext cx="2908538" cy="572690"/>
          </a:xfrm>
          <a:custGeom>
            <a:avLst/>
            <a:gdLst>
              <a:gd name="connsiteX0" fmla="*/ 2 w 3878508"/>
              <a:gd name="connsiteY0" fmla="*/ 0 h 762904"/>
              <a:gd name="connsiteX1" fmla="*/ 3497056 w 3878508"/>
              <a:gd name="connsiteY1" fmla="*/ 0 h 762904"/>
              <a:gd name="connsiteX2" fmla="*/ 3878508 w 3878508"/>
              <a:gd name="connsiteY2" fmla="*/ 381452 h 762904"/>
              <a:gd name="connsiteX3" fmla="*/ 3878507 w 3878508"/>
              <a:gd name="connsiteY3" fmla="*/ 381452 h 762904"/>
              <a:gd name="connsiteX4" fmla="*/ 3497055 w 3878508"/>
              <a:gd name="connsiteY4" fmla="*/ 762904 h 762904"/>
              <a:gd name="connsiteX5" fmla="*/ 0 w 3878508"/>
              <a:gd name="connsiteY5" fmla="*/ 762903 h 762904"/>
              <a:gd name="connsiteX6" fmla="*/ 51426 w 3878508"/>
              <a:gd name="connsiteY6" fmla="*/ 720474 h 762904"/>
              <a:gd name="connsiteX7" fmla="*/ 191853 w 3878508"/>
              <a:gd name="connsiteY7" fmla="*/ 381451 h 762904"/>
              <a:gd name="connsiteX8" fmla="*/ 51426 w 3878508"/>
              <a:gd name="connsiteY8" fmla="*/ 42429 h 76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8508" h="762904">
                <a:moveTo>
                  <a:pt x="2" y="0"/>
                </a:moveTo>
                <a:lnTo>
                  <a:pt x="3497056" y="0"/>
                </a:lnTo>
                <a:cubicBezTo>
                  <a:pt x="3707726" y="0"/>
                  <a:pt x="3878508" y="170782"/>
                  <a:pt x="3878508" y="381452"/>
                </a:cubicBezTo>
                <a:lnTo>
                  <a:pt x="3878507" y="381452"/>
                </a:lnTo>
                <a:cubicBezTo>
                  <a:pt x="3878507" y="592122"/>
                  <a:pt x="3707725" y="762904"/>
                  <a:pt x="3497055" y="762904"/>
                </a:cubicBezTo>
                <a:lnTo>
                  <a:pt x="0" y="762903"/>
                </a:lnTo>
                <a:lnTo>
                  <a:pt x="51426" y="720474"/>
                </a:lnTo>
                <a:cubicBezTo>
                  <a:pt x="138189" y="633710"/>
                  <a:pt x="191853" y="513848"/>
                  <a:pt x="191853" y="381451"/>
                </a:cubicBezTo>
                <a:cubicBezTo>
                  <a:pt x="191853" y="249055"/>
                  <a:pt x="138189" y="129192"/>
                  <a:pt x="51426" y="42429"/>
                </a:cubicBezTo>
                <a:close/>
              </a:path>
            </a:pathLst>
          </a:custGeom>
          <a:noFill/>
          <a:ln w="25400" cap="flat" cmpd="sng" algn="ctr">
            <a:solidFill>
              <a:schemeClr val="accent1">
                <a:lumMod val="75000"/>
              </a:schemeClr>
            </a:solidFill>
            <a:prstDash val="solid"/>
          </a:ln>
          <a:effectLst/>
        </p:spPr>
        <p:txBody>
          <a:bodyPr lIns="0" tIns="0" rIns="0" bIns="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2000" kern="0"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入</a:t>
            </a:r>
            <a:r>
              <a:rPr lang="zh-CN" altLang="en-US" sz="2000" kern="0" dirty="0" smtClean="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职</a:t>
            </a:r>
            <a:r>
              <a:rPr lang="en-US" altLang="zh-CN" sz="2000" kern="0" dirty="0" smtClean="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&amp;</a:t>
            </a:r>
            <a:r>
              <a:rPr lang="zh-CN" altLang="en-US" sz="2000" kern="0" noProof="0" dirty="0" smtClean="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离职</a:t>
            </a:r>
            <a:endParaRPr kumimoji="0" lang="en-US" altLang="zh-CN" sz="2000" b="0" i="0" u="none" strike="noStrike" kern="0" cap="none" spc="0" normalizeH="0" baseline="0" noProof="0" dirty="0">
              <a:ln>
                <a:noFill/>
              </a:ln>
              <a:solidFill>
                <a:schemeClr val="tx2">
                  <a:lumMod val="7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a:p>
            <a:pPr marL="0" marR="0" lvl="0" indent="0" algn="ctr" defTabSz="914400" eaLnBrk="1" fontAlgn="auto" latinLnBrk="0" hangingPunct="1">
              <a:lnSpc>
                <a:spcPct val="100000"/>
              </a:lnSpc>
              <a:spcBef>
                <a:spcPts val="0"/>
              </a:spcBef>
              <a:spcAft>
                <a:spcPts val="0"/>
              </a:spcAft>
              <a:buClrTx/>
              <a:buSzTx/>
              <a:buFontTx/>
              <a:buNone/>
              <a:defRPr/>
            </a:pPr>
            <a:r>
              <a:rPr lang="en-US" altLang="zh-CN" sz="900" kern="0" dirty="0" smtClean="0">
                <a:solidFill>
                  <a:schemeClr val="tx2">
                    <a:lumMod val="75000"/>
                  </a:schemeClr>
                </a:solidFill>
                <a:latin typeface="Arial" panose="020B0604020202020204" pitchFamily="34" charset="0"/>
                <a:ea typeface="微软雅黑" panose="020B0503020204020204" pitchFamily="34" charset="-122"/>
              </a:rPr>
              <a:t>ENTRY&amp;DIMISSION</a:t>
            </a:r>
            <a:endParaRPr lang="zh-CN" altLang="en-US" sz="900" kern="0" dirty="0">
              <a:solidFill>
                <a:schemeClr val="tx2">
                  <a:lumMod val="75000"/>
                </a:schemeClr>
              </a:solidFill>
              <a:latin typeface="Arial" panose="020B0604020202020204" pitchFamily="34" charset="0"/>
              <a:ea typeface="微软雅黑" panose="020B0503020204020204" pitchFamily="34" charset="-122"/>
            </a:endParaRPr>
          </a:p>
        </p:txBody>
      </p:sp>
      <p:sp>
        <p:nvSpPr>
          <p:cNvPr id="8" name="MH_Other_1"/>
          <p:cNvSpPr/>
          <p:nvPr>
            <p:custDataLst>
              <p:tags r:id="rId2"/>
            </p:custDataLst>
          </p:nvPr>
        </p:nvSpPr>
        <p:spPr>
          <a:xfrm>
            <a:off x="4154019" y="1309174"/>
            <a:ext cx="571469" cy="572690"/>
          </a:xfrm>
          <a:prstGeom prst="ellipse">
            <a:avLst/>
          </a:prstGeom>
          <a:solidFill>
            <a:srgbClr val="FFFFFF"/>
          </a:solidFill>
          <a:ln w="57150" cap="flat" cmpd="sng" algn="ctr">
            <a:solidFill>
              <a:schemeClr val="tx2">
                <a:lumMod val="75000"/>
              </a:schemeClr>
            </a:solidFill>
            <a:prstDash val="solid"/>
          </a:ln>
          <a:effec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000" b="0" i="0" u="none" strike="noStrike" kern="0" cap="none" spc="0" normalizeH="0" baseline="0" noProof="0" dirty="0">
                <a:ln>
                  <a:noFill/>
                </a:ln>
                <a:solidFill>
                  <a:schemeClr val="tx2">
                    <a:lumMod val="75000"/>
                  </a:schemeClr>
                </a:solidFill>
                <a:effectLst/>
                <a:uLnTx/>
                <a:uFillTx/>
                <a:latin typeface="Arial" panose="020B0604020202020204" pitchFamily="34" charset="0"/>
                <a:ea typeface="微软雅黑" panose="020B0503020204020204" pitchFamily="34" charset="-122"/>
                <a:sym typeface="Arial" panose="020B0604020202020204" pitchFamily="34" charset="0"/>
              </a:rPr>
              <a:t>1</a:t>
            </a:r>
            <a:endParaRPr kumimoji="0" lang="en-US" altLang="zh-CN" sz="3000" b="0" i="0" u="none" strike="noStrike" kern="0" cap="none" spc="0" normalizeH="0" baseline="0" noProof="0" dirty="0">
              <a:ln>
                <a:noFill/>
              </a:ln>
              <a:solidFill>
                <a:schemeClr val="tx2">
                  <a:lumMod val="7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9" name="MH_SubTitle_2"/>
          <p:cNvSpPr/>
          <p:nvPr>
            <p:custDataLst>
              <p:tags r:id="rId3"/>
            </p:custDataLst>
          </p:nvPr>
        </p:nvSpPr>
        <p:spPr>
          <a:xfrm>
            <a:off x="4655246" y="2021167"/>
            <a:ext cx="2908538" cy="572690"/>
          </a:xfrm>
          <a:custGeom>
            <a:avLst/>
            <a:gdLst>
              <a:gd name="connsiteX0" fmla="*/ 2 w 3878508"/>
              <a:gd name="connsiteY0" fmla="*/ 0 h 762904"/>
              <a:gd name="connsiteX1" fmla="*/ 3497056 w 3878508"/>
              <a:gd name="connsiteY1" fmla="*/ 0 h 762904"/>
              <a:gd name="connsiteX2" fmla="*/ 3878508 w 3878508"/>
              <a:gd name="connsiteY2" fmla="*/ 381452 h 762904"/>
              <a:gd name="connsiteX3" fmla="*/ 3878507 w 3878508"/>
              <a:gd name="connsiteY3" fmla="*/ 381452 h 762904"/>
              <a:gd name="connsiteX4" fmla="*/ 3497055 w 3878508"/>
              <a:gd name="connsiteY4" fmla="*/ 762904 h 762904"/>
              <a:gd name="connsiteX5" fmla="*/ 0 w 3878508"/>
              <a:gd name="connsiteY5" fmla="*/ 762903 h 762904"/>
              <a:gd name="connsiteX6" fmla="*/ 51426 w 3878508"/>
              <a:gd name="connsiteY6" fmla="*/ 720474 h 762904"/>
              <a:gd name="connsiteX7" fmla="*/ 191853 w 3878508"/>
              <a:gd name="connsiteY7" fmla="*/ 381451 h 762904"/>
              <a:gd name="connsiteX8" fmla="*/ 51426 w 3878508"/>
              <a:gd name="connsiteY8" fmla="*/ 42429 h 76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8508" h="762904">
                <a:moveTo>
                  <a:pt x="2" y="0"/>
                </a:moveTo>
                <a:lnTo>
                  <a:pt x="3497056" y="0"/>
                </a:lnTo>
                <a:cubicBezTo>
                  <a:pt x="3707726" y="0"/>
                  <a:pt x="3878508" y="170782"/>
                  <a:pt x="3878508" y="381452"/>
                </a:cubicBezTo>
                <a:lnTo>
                  <a:pt x="3878507" y="381452"/>
                </a:lnTo>
                <a:cubicBezTo>
                  <a:pt x="3878507" y="592122"/>
                  <a:pt x="3707725" y="762904"/>
                  <a:pt x="3497055" y="762904"/>
                </a:cubicBezTo>
                <a:lnTo>
                  <a:pt x="0" y="762903"/>
                </a:lnTo>
                <a:lnTo>
                  <a:pt x="51426" y="720474"/>
                </a:lnTo>
                <a:cubicBezTo>
                  <a:pt x="138189" y="633710"/>
                  <a:pt x="191853" y="513848"/>
                  <a:pt x="191853" y="381451"/>
                </a:cubicBezTo>
                <a:cubicBezTo>
                  <a:pt x="191853" y="249055"/>
                  <a:pt x="138189" y="129192"/>
                  <a:pt x="51426" y="42429"/>
                </a:cubicBezTo>
                <a:close/>
              </a:path>
            </a:pathLst>
          </a:custGeom>
          <a:noFill/>
          <a:ln w="25400" cap="flat" cmpd="sng" algn="ctr">
            <a:solidFill>
              <a:srgbClr val="007E5D"/>
            </a:solidFill>
            <a:prstDash val="solid"/>
          </a:ln>
          <a:effectLst/>
        </p:spPr>
        <p:txBody>
          <a:bodyPr lIns="0" tIns="0" rIns="0" bIns="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2000" kern="0" noProof="0" dirty="0" smtClean="0">
                <a:solidFill>
                  <a:srgbClr val="007E5D"/>
                </a:solidFill>
                <a:latin typeface="Arial" panose="020B0604020202020204" pitchFamily="34" charset="0"/>
                <a:ea typeface="微软雅黑" panose="020B0503020204020204" pitchFamily="34" charset="-122"/>
                <a:sym typeface="Arial" panose="020B0604020202020204" pitchFamily="34" charset="0"/>
              </a:rPr>
              <a:t>考勤制度</a:t>
            </a:r>
            <a:endParaRPr lang="zh-CN" altLang="en-US" sz="2000" kern="0" noProof="0" dirty="0">
              <a:solidFill>
                <a:srgbClr val="007E5D"/>
              </a:solidFill>
              <a:latin typeface="Arial" panose="020B0604020202020204" pitchFamily="34" charset="0"/>
              <a:ea typeface="微软雅黑" panose="020B0503020204020204" pitchFamily="34" charset="-122"/>
              <a:sym typeface="Arial" panose="020B0604020202020204" pitchFamily="34" charset="0"/>
            </a:endParaRPr>
          </a:p>
          <a:p>
            <a:pPr algn="ctr"/>
            <a:r>
              <a:rPr lang="en-US" altLang="zh-CN" sz="900" kern="0" dirty="0" smtClean="0">
                <a:solidFill>
                  <a:srgbClr val="007E5D"/>
                </a:solidFill>
                <a:latin typeface="Arial" panose="020B0604020202020204" pitchFamily="34" charset="0"/>
                <a:ea typeface="微软雅黑" panose="020B0503020204020204" pitchFamily="34" charset="-122"/>
              </a:rPr>
              <a:t>ATTENDANCE REGULATION</a:t>
            </a:r>
            <a:endParaRPr lang="zh-CN" altLang="en-US" sz="900" kern="0" dirty="0">
              <a:solidFill>
                <a:srgbClr val="007E5D"/>
              </a:solidFill>
              <a:latin typeface="Arial" panose="020B0604020202020204" pitchFamily="34" charset="0"/>
              <a:ea typeface="微软雅黑" panose="020B0503020204020204" pitchFamily="34" charset="-122"/>
            </a:endParaRPr>
          </a:p>
        </p:txBody>
      </p:sp>
      <p:sp>
        <p:nvSpPr>
          <p:cNvPr id="10" name="MH_Other_2"/>
          <p:cNvSpPr/>
          <p:nvPr>
            <p:custDataLst>
              <p:tags r:id="rId4"/>
            </p:custDataLst>
          </p:nvPr>
        </p:nvSpPr>
        <p:spPr>
          <a:xfrm>
            <a:off x="4154019" y="2021167"/>
            <a:ext cx="571469" cy="572690"/>
          </a:xfrm>
          <a:prstGeom prst="ellipse">
            <a:avLst/>
          </a:prstGeom>
          <a:solidFill>
            <a:srgbClr val="FFFFFF"/>
          </a:solidFill>
          <a:ln w="57150" cap="flat" cmpd="sng" algn="ctr">
            <a:solidFill>
              <a:srgbClr val="007E5D"/>
            </a:solidFill>
            <a:prstDash val="solid"/>
          </a:ln>
          <a:effec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000" b="0" i="0" u="none" strike="noStrike" kern="0" cap="none" spc="0" normalizeH="0" baseline="0" noProof="0" dirty="0">
                <a:ln>
                  <a:noFill/>
                </a:ln>
                <a:solidFill>
                  <a:srgbClr val="007E5D"/>
                </a:solidFill>
                <a:effectLst/>
                <a:uLnTx/>
                <a:uFillTx/>
                <a:latin typeface="Arial" panose="020B0604020202020204" pitchFamily="34" charset="0"/>
                <a:ea typeface="微软雅黑" panose="020B0503020204020204" pitchFamily="34" charset="-122"/>
                <a:sym typeface="Arial" panose="020B0604020202020204" pitchFamily="34" charset="0"/>
              </a:rPr>
              <a:t>2</a:t>
            </a:r>
            <a:endParaRPr kumimoji="0" lang="en-US" altLang="zh-CN" sz="3000" b="0" i="0" u="none" strike="noStrike" kern="0" cap="none" spc="0" normalizeH="0" baseline="0" noProof="0" dirty="0">
              <a:ln>
                <a:noFill/>
              </a:ln>
              <a:solidFill>
                <a:srgbClr val="007E5D"/>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1" name="MH_SubTitle_3"/>
          <p:cNvSpPr/>
          <p:nvPr>
            <p:custDataLst>
              <p:tags r:id="rId5"/>
            </p:custDataLst>
          </p:nvPr>
        </p:nvSpPr>
        <p:spPr>
          <a:xfrm>
            <a:off x="4655246" y="2733161"/>
            <a:ext cx="2908538" cy="572690"/>
          </a:xfrm>
          <a:custGeom>
            <a:avLst/>
            <a:gdLst>
              <a:gd name="connsiteX0" fmla="*/ 2 w 3878508"/>
              <a:gd name="connsiteY0" fmla="*/ 0 h 762904"/>
              <a:gd name="connsiteX1" fmla="*/ 3497056 w 3878508"/>
              <a:gd name="connsiteY1" fmla="*/ 0 h 762904"/>
              <a:gd name="connsiteX2" fmla="*/ 3878508 w 3878508"/>
              <a:gd name="connsiteY2" fmla="*/ 381452 h 762904"/>
              <a:gd name="connsiteX3" fmla="*/ 3878507 w 3878508"/>
              <a:gd name="connsiteY3" fmla="*/ 381452 h 762904"/>
              <a:gd name="connsiteX4" fmla="*/ 3497055 w 3878508"/>
              <a:gd name="connsiteY4" fmla="*/ 762904 h 762904"/>
              <a:gd name="connsiteX5" fmla="*/ 0 w 3878508"/>
              <a:gd name="connsiteY5" fmla="*/ 762903 h 762904"/>
              <a:gd name="connsiteX6" fmla="*/ 51426 w 3878508"/>
              <a:gd name="connsiteY6" fmla="*/ 720474 h 762904"/>
              <a:gd name="connsiteX7" fmla="*/ 191853 w 3878508"/>
              <a:gd name="connsiteY7" fmla="*/ 381451 h 762904"/>
              <a:gd name="connsiteX8" fmla="*/ 51426 w 3878508"/>
              <a:gd name="connsiteY8" fmla="*/ 42429 h 76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8508" h="762904">
                <a:moveTo>
                  <a:pt x="2" y="0"/>
                </a:moveTo>
                <a:lnTo>
                  <a:pt x="3497056" y="0"/>
                </a:lnTo>
                <a:cubicBezTo>
                  <a:pt x="3707726" y="0"/>
                  <a:pt x="3878508" y="170782"/>
                  <a:pt x="3878508" y="381452"/>
                </a:cubicBezTo>
                <a:lnTo>
                  <a:pt x="3878507" y="381452"/>
                </a:lnTo>
                <a:cubicBezTo>
                  <a:pt x="3878507" y="592122"/>
                  <a:pt x="3707725" y="762904"/>
                  <a:pt x="3497055" y="762904"/>
                </a:cubicBezTo>
                <a:lnTo>
                  <a:pt x="0" y="762903"/>
                </a:lnTo>
                <a:lnTo>
                  <a:pt x="51426" y="720474"/>
                </a:lnTo>
                <a:cubicBezTo>
                  <a:pt x="138189" y="633710"/>
                  <a:pt x="191853" y="513848"/>
                  <a:pt x="191853" y="381451"/>
                </a:cubicBezTo>
                <a:cubicBezTo>
                  <a:pt x="191853" y="249055"/>
                  <a:pt x="138189" y="129192"/>
                  <a:pt x="51426" y="42429"/>
                </a:cubicBezTo>
                <a:close/>
              </a:path>
            </a:pathLst>
          </a:custGeom>
          <a:noFill/>
          <a:ln w="25400" cap="flat" cmpd="sng" algn="ctr">
            <a:solidFill>
              <a:srgbClr val="FF9999"/>
            </a:solidFill>
            <a:prstDash val="solid"/>
          </a:ln>
          <a:effectLst/>
        </p:spPr>
        <p:txBody>
          <a:bodyPr lIns="0" tIns="0" rIns="0" bIns="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2000" kern="0" dirty="0">
                <a:solidFill>
                  <a:srgbClr val="FF9999"/>
                </a:solidFill>
                <a:latin typeface="Arial" panose="020B0604020202020204" pitchFamily="34" charset="0"/>
                <a:ea typeface="微软雅黑" panose="020B0503020204020204" pitchFamily="34" charset="-122"/>
                <a:sym typeface="Arial" panose="020B0604020202020204" pitchFamily="34" charset="0"/>
              </a:rPr>
              <a:t>薪酬</a:t>
            </a:r>
            <a:endParaRPr kumimoji="0" lang="en-US" altLang="zh-CN" sz="2000" b="0" i="0" u="none" strike="noStrike" kern="0" cap="none" spc="0" normalizeH="0" baseline="0" noProof="0" dirty="0">
              <a:ln>
                <a:noFill/>
              </a:ln>
              <a:solidFill>
                <a:srgbClr val="FF9999"/>
              </a:solidFill>
              <a:effectLst/>
              <a:uLnTx/>
              <a:uFillTx/>
              <a:latin typeface="Arial" panose="020B0604020202020204" pitchFamily="34" charset="0"/>
              <a:ea typeface="微软雅黑" panose="020B0503020204020204" pitchFamily="34" charset="-122"/>
              <a:sym typeface="Arial" panose="020B0604020202020204" pitchFamily="34" charset="0"/>
            </a:endParaRPr>
          </a:p>
          <a:p>
            <a:pPr lvl="0" algn="ctr">
              <a:defRPr/>
            </a:pPr>
            <a:r>
              <a:rPr lang="en-US" altLang="zh-CN" sz="900" kern="0" dirty="0" smtClean="0">
                <a:solidFill>
                  <a:srgbClr val="FF9999"/>
                </a:solidFill>
                <a:latin typeface="Arial" panose="020B0604020202020204" pitchFamily="34" charset="0"/>
                <a:ea typeface="微软雅黑" panose="020B0503020204020204" pitchFamily="34" charset="-122"/>
                <a:sym typeface="Arial" panose="020B0604020202020204" pitchFamily="34" charset="0"/>
              </a:rPr>
              <a:t>SALARY</a:t>
            </a:r>
            <a:endParaRPr lang="zh-CN" altLang="en-US" sz="900" kern="0" dirty="0">
              <a:solidFill>
                <a:srgbClr val="FF9999"/>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MH_Other_3"/>
          <p:cNvSpPr/>
          <p:nvPr>
            <p:custDataLst>
              <p:tags r:id="rId6"/>
            </p:custDataLst>
          </p:nvPr>
        </p:nvSpPr>
        <p:spPr>
          <a:xfrm>
            <a:off x="4154019" y="2733161"/>
            <a:ext cx="571469" cy="572690"/>
          </a:xfrm>
          <a:prstGeom prst="ellipse">
            <a:avLst/>
          </a:prstGeom>
          <a:solidFill>
            <a:srgbClr val="FFFFFF"/>
          </a:solidFill>
          <a:ln w="57150" cap="flat" cmpd="sng" algn="ctr">
            <a:solidFill>
              <a:srgbClr val="FF9999"/>
            </a:solidFill>
            <a:prstDash val="solid"/>
          </a:ln>
          <a:effec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000" b="0" i="0" u="none" strike="noStrike" kern="0" cap="none" spc="0" normalizeH="0" baseline="0" noProof="0" dirty="0">
                <a:ln>
                  <a:noFill/>
                </a:ln>
                <a:solidFill>
                  <a:srgbClr val="FF9999"/>
                </a:solidFill>
                <a:effectLst/>
                <a:uLnTx/>
                <a:uFillTx/>
                <a:latin typeface="Arial" panose="020B0604020202020204" pitchFamily="34" charset="0"/>
                <a:ea typeface="微软雅黑" panose="020B0503020204020204" pitchFamily="34" charset="-122"/>
                <a:sym typeface="Arial" panose="020B0604020202020204" pitchFamily="34" charset="0"/>
              </a:rPr>
              <a:t>3</a:t>
            </a:r>
            <a:endParaRPr kumimoji="0" lang="en-US" altLang="zh-CN" sz="3000" b="0" i="0" u="none" strike="noStrike" kern="0" cap="none" spc="0" normalizeH="0" baseline="0" noProof="0" dirty="0">
              <a:ln>
                <a:noFill/>
              </a:ln>
              <a:solidFill>
                <a:srgbClr val="FF9999"/>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3" name="MH_SubTitle_4"/>
          <p:cNvSpPr/>
          <p:nvPr>
            <p:custDataLst>
              <p:tags r:id="rId7"/>
            </p:custDataLst>
          </p:nvPr>
        </p:nvSpPr>
        <p:spPr>
          <a:xfrm>
            <a:off x="4655246" y="3445154"/>
            <a:ext cx="2908538" cy="572690"/>
          </a:xfrm>
          <a:custGeom>
            <a:avLst/>
            <a:gdLst>
              <a:gd name="connsiteX0" fmla="*/ 2 w 3878508"/>
              <a:gd name="connsiteY0" fmla="*/ 0 h 762904"/>
              <a:gd name="connsiteX1" fmla="*/ 3497056 w 3878508"/>
              <a:gd name="connsiteY1" fmla="*/ 0 h 762904"/>
              <a:gd name="connsiteX2" fmla="*/ 3878508 w 3878508"/>
              <a:gd name="connsiteY2" fmla="*/ 381452 h 762904"/>
              <a:gd name="connsiteX3" fmla="*/ 3878507 w 3878508"/>
              <a:gd name="connsiteY3" fmla="*/ 381452 h 762904"/>
              <a:gd name="connsiteX4" fmla="*/ 3497055 w 3878508"/>
              <a:gd name="connsiteY4" fmla="*/ 762904 h 762904"/>
              <a:gd name="connsiteX5" fmla="*/ 0 w 3878508"/>
              <a:gd name="connsiteY5" fmla="*/ 762903 h 762904"/>
              <a:gd name="connsiteX6" fmla="*/ 51426 w 3878508"/>
              <a:gd name="connsiteY6" fmla="*/ 720474 h 762904"/>
              <a:gd name="connsiteX7" fmla="*/ 191853 w 3878508"/>
              <a:gd name="connsiteY7" fmla="*/ 381451 h 762904"/>
              <a:gd name="connsiteX8" fmla="*/ 51426 w 3878508"/>
              <a:gd name="connsiteY8" fmla="*/ 42429 h 762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8508" h="762904">
                <a:moveTo>
                  <a:pt x="2" y="0"/>
                </a:moveTo>
                <a:lnTo>
                  <a:pt x="3497056" y="0"/>
                </a:lnTo>
                <a:cubicBezTo>
                  <a:pt x="3707726" y="0"/>
                  <a:pt x="3878508" y="170782"/>
                  <a:pt x="3878508" y="381452"/>
                </a:cubicBezTo>
                <a:lnTo>
                  <a:pt x="3878507" y="381452"/>
                </a:lnTo>
                <a:cubicBezTo>
                  <a:pt x="3878507" y="592122"/>
                  <a:pt x="3707725" y="762904"/>
                  <a:pt x="3497055" y="762904"/>
                </a:cubicBezTo>
                <a:lnTo>
                  <a:pt x="0" y="762903"/>
                </a:lnTo>
                <a:lnTo>
                  <a:pt x="51426" y="720474"/>
                </a:lnTo>
                <a:cubicBezTo>
                  <a:pt x="138189" y="633710"/>
                  <a:pt x="191853" y="513848"/>
                  <a:pt x="191853" y="381451"/>
                </a:cubicBezTo>
                <a:cubicBezTo>
                  <a:pt x="191853" y="249055"/>
                  <a:pt x="138189" y="129192"/>
                  <a:pt x="51426" y="42429"/>
                </a:cubicBezTo>
                <a:close/>
              </a:path>
            </a:pathLst>
          </a:custGeom>
          <a:noFill/>
          <a:ln w="25400" cap="flat" cmpd="sng" algn="ctr">
            <a:solidFill>
              <a:schemeClr val="accent5">
                <a:lumMod val="75000"/>
              </a:schemeClr>
            </a:solidFill>
            <a:prstDash val="solid"/>
          </a:ln>
          <a:effectLst/>
        </p:spPr>
        <p:txBody>
          <a:bodyPr lIns="0" tIns="0" rIns="0" bIns="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2000" kern="0" dirty="0">
                <a:solidFill>
                  <a:schemeClr val="accent5">
                    <a:lumMod val="75000"/>
                  </a:schemeClr>
                </a:solidFill>
                <a:latin typeface="Arial" panose="020B0604020202020204" pitchFamily="34" charset="0"/>
                <a:ea typeface="微软雅黑" panose="020B0503020204020204" pitchFamily="34" charset="-122"/>
                <a:sym typeface="Arial" panose="020B0604020202020204" pitchFamily="34" charset="0"/>
              </a:rPr>
              <a:t>晋升</a:t>
            </a:r>
            <a:endParaRPr kumimoji="0" lang="en-US" altLang="zh-CN" sz="2000" b="0" i="0" u="none" strike="noStrike" kern="0" cap="none" spc="0" normalizeH="0" baseline="0" noProof="0" dirty="0">
              <a:ln>
                <a:noFill/>
              </a:ln>
              <a:solidFill>
                <a:schemeClr val="accent5">
                  <a:lumMod val="7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a:p>
            <a:pPr algn="ctr">
              <a:defRPr/>
            </a:pPr>
            <a:r>
              <a:rPr lang="en-US" altLang="zh-CN" sz="900" kern="0" dirty="0" smtClean="0">
                <a:solidFill>
                  <a:schemeClr val="accent5">
                    <a:lumMod val="75000"/>
                  </a:schemeClr>
                </a:solidFill>
                <a:latin typeface="Arial" panose="020B0604020202020204" pitchFamily="34" charset="0"/>
                <a:ea typeface="微软雅黑" panose="020B0503020204020204" pitchFamily="34" charset="-122"/>
              </a:rPr>
              <a:t>PROMOTION</a:t>
            </a:r>
            <a:endParaRPr lang="zh-CN" altLang="en-US" sz="900" kern="0" dirty="0">
              <a:solidFill>
                <a:schemeClr val="accent5">
                  <a:lumMod val="75000"/>
                </a:schemeClr>
              </a:solidFill>
              <a:latin typeface="Arial" panose="020B0604020202020204" pitchFamily="34" charset="0"/>
              <a:ea typeface="微软雅黑" panose="020B0503020204020204" pitchFamily="34" charset="-122"/>
            </a:endParaRPr>
          </a:p>
        </p:txBody>
      </p:sp>
      <p:sp>
        <p:nvSpPr>
          <p:cNvPr id="14" name="MH_Other_4"/>
          <p:cNvSpPr/>
          <p:nvPr>
            <p:custDataLst>
              <p:tags r:id="rId8"/>
            </p:custDataLst>
          </p:nvPr>
        </p:nvSpPr>
        <p:spPr>
          <a:xfrm>
            <a:off x="4154019" y="3445154"/>
            <a:ext cx="571469" cy="572690"/>
          </a:xfrm>
          <a:prstGeom prst="ellipse">
            <a:avLst/>
          </a:prstGeom>
          <a:solidFill>
            <a:srgbClr val="FFFFFF"/>
          </a:solidFill>
          <a:ln w="57150" cap="flat" cmpd="sng" algn="ctr">
            <a:solidFill>
              <a:schemeClr val="accent5">
                <a:lumMod val="75000"/>
              </a:schemeClr>
            </a:solidFill>
            <a:prstDash val="solid"/>
          </a:ln>
          <a:effectLst/>
        </p:spPr>
        <p:txBody>
          <a:bodyPr lIns="0" tIns="0" rIns="0" bIns="0" anchor="ct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3000" b="0" i="0" u="none" strike="noStrike" kern="0" cap="none" spc="0" normalizeH="0" baseline="0" noProof="0" dirty="0">
                <a:ln>
                  <a:noFill/>
                </a:ln>
                <a:solidFill>
                  <a:schemeClr val="accent5">
                    <a:lumMod val="75000"/>
                  </a:schemeClr>
                </a:solidFill>
                <a:effectLst/>
                <a:uLnTx/>
                <a:uFillTx/>
                <a:latin typeface="Arial" panose="020B0604020202020204" pitchFamily="34" charset="0"/>
                <a:ea typeface="微软雅黑" panose="020B0503020204020204" pitchFamily="34" charset="-122"/>
                <a:sym typeface="Arial" panose="020B0604020202020204" pitchFamily="34" charset="0"/>
              </a:rPr>
              <a:t>4</a:t>
            </a:r>
            <a:endParaRPr kumimoji="0" lang="en-US" altLang="zh-CN" sz="3000" b="0" i="0" u="none" strike="noStrike" kern="0" cap="none" spc="0" normalizeH="0" baseline="0" noProof="0" dirty="0">
              <a:ln>
                <a:noFill/>
              </a:ln>
              <a:solidFill>
                <a:schemeClr val="accent5">
                  <a:lumMod val="7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5" name="MH_Others_1"/>
          <p:cNvSpPr txBox="1"/>
          <p:nvPr>
            <p:custDataLst>
              <p:tags r:id="rId9"/>
            </p:custDataLst>
          </p:nvPr>
        </p:nvSpPr>
        <p:spPr>
          <a:xfrm>
            <a:off x="838786" y="2101715"/>
            <a:ext cx="2043664" cy="722289"/>
          </a:xfrm>
          <a:prstGeom prst="rect">
            <a:avLst/>
          </a:prstGeom>
          <a:noFill/>
        </p:spPr>
        <p:txBody>
          <a:bodyPr vert="horz" wrap="square" lIns="0" tIns="0" rIns="0" bIns="0" rtlCol="0" anchor="ctr" anchorCtr="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4700" b="1" i="0" u="none" strike="noStrike" kern="0" cap="none" spc="0" normalizeH="0" baseline="0" noProof="0" dirty="0">
                <a:ln>
                  <a:noFill/>
                </a:ln>
                <a:solidFill>
                  <a:schemeClr val="tx2">
                    <a:lumMod val="75000"/>
                  </a:schemeClr>
                </a:solidFill>
                <a:effectLst/>
                <a:uLnTx/>
                <a:uFillTx/>
                <a:latin typeface="Arial" panose="020B0604020202020204" pitchFamily="34" charset="0"/>
                <a:ea typeface="微软雅黑" panose="020B0503020204020204" pitchFamily="34" charset="-122"/>
                <a:sym typeface="Arial" panose="020B0604020202020204" pitchFamily="34" charset="0"/>
              </a:rPr>
              <a:t>目  录</a:t>
            </a:r>
            <a:endParaRPr kumimoji="0" lang="zh-CN" altLang="en-US" sz="4700" b="1" i="0" u="none" strike="noStrike" kern="0" cap="none" spc="0" normalizeH="0" baseline="0" noProof="0" dirty="0">
              <a:ln>
                <a:noFill/>
              </a:ln>
              <a:solidFill>
                <a:schemeClr val="tx2">
                  <a:lumMod val="7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16" name="MH_Others_2"/>
          <p:cNvSpPr txBox="1"/>
          <p:nvPr>
            <p:custDataLst>
              <p:tags r:id="rId10"/>
            </p:custDataLst>
          </p:nvPr>
        </p:nvSpPr>
        <p:spPr>
          <a:xfrm>
            <a:off x="849108" y="2824003"/>
            <a:ext cx="2023020" cy="306425"/>
          </a:xfrm>
          <a:prstGeom prst="rect">
            <a:avLst/>
          </a:prstGeom>
          <a:noFill/>
        </p:spPr>
        <p:txBody>
          <a:bodyPr wrap="square"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1" i="0" u="none" strike="noStrike" kern="0" cap="none" spc="0" normalizeH="0" baseline="0" noProof="0" dirty="0">
                <a:ln>
                  <a:noFill/>
                </a:ln>
                <a:solidFill>
                  <a:schemeClr val="tx2">
                    <a:lumMod val="75000"/>
                  </a:schemeClr>
                </a:solidFill>
                <a:effectLst/>
                <a:uLnTx/>
                <a:uFillTx/>
                <a:latin typeface="Arial" panose="020B0604020202020204" pitchFamily="34" charset="0"/>
                <a:ea typeface="微软雅黑" panose="020B0503020204020204" pitchFamily="34" charset="-122"/>
                <a:sym typeface="Arial" panose="020B0604020202020204" pitchFamily="34" charset="0"/>
              </a:rPr>
              <a:t>CONTENTS</a:t>
            </a:r>
            <a:endParaRPr kumimoji="0" lang="zh-CN" altLang="en-US" sz="2000" b="1" i="0" u="none" strike="noStrike" kern="0" cap="none" spc="0" normalizeH="0" baseline="0" noProof="0" dirty="0">
              <a:ln>
                <a:noFill/>
              </a:ln>
              <a:solidFill>
                <a:schemeClr val="tx2">
                  <a:lumMod val="7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5"/>
                                            </p:tgtEl>
                                            <p:attrNameLst>
                                              <p:attrName>style.visibility</p:attrName>
                                            </p:attrNameLst>
                                          </p:cBhvr>
                                          <p:to>
                                            <p:strVal val="visible"/>
                                          </p:to>
                                        </p:set>
                                        <p:anim by="(-#ppt_w*2)" calcmode="lin" valueType="num">
                                          <p:cBhvr rctx="PPT">
                                            <p:cTn id="7" dur="500" autoRev="1" fill="hold">
                                              <p:stCondLst>
                                                <p:cond delay="0"/>
                                              </p:stCondLst>
                                            </p:cTn>
                                            <p:tgtEl>
                                              <p:spTgt spid="15"/>
                                            </p:tgtEl>
                                            <p:attrNameLst>
                                              <p:attrName>ppt_w</p:attrName>
                                            </p:attrNameLst>
                                          </p:cBhvr>
                                        </p:anim>
                                        <p:anim by="(#ppt_w*0.50)" calcmode="lin" valueType="num">
                                          <p:cBhvr>
                                            <p:cTn id="8" dur="500" decel="50000" autoRev="1" fill="hold">
                                              <p:stCondLst>
                                                <p:cond delay="0"/>
                                              </p:stCondLst>
                                            </p:cTn>
                                            <p:tgtEl>
                                              <p:spTgt spid="15"/>
                                            </p:tgtEl>
                                            <p:attrNameLst>
                                              <p:attrName>ppt_x</p:attrName>
                                            </p:attrNameLst>
                                          </p:cBhvr>
                                        </p:anim>
                                        <p:anim from="(-#ppt_h/2)" to="(#ppt_y)" calcmode="lin" valueType="num">
                                          <p:cBhvr>
                                            <p:cTn id="9" dur="1000" fill="hold">
                                              <p:stCondLst>
                                                <p:cond delay="0"/>
                                              </p:stCondLst>
                                            </p:cTn>
                                            <p:tgtEl>
                                              <p:spTgt spid="15"/>
                                            </p:tgtEl>
                                            <p:attrNameLst>
                                              <p:attrName>ppt_y</p:attrName>
                                            </p:attrNameLst>
                                          </p:cBhvr>
                                        </p:anim>
                                        <p:animRot by="21600000">
                                          <p:cBhvr>
                                            <p:cTn id="10" dur="1000" fill="hold">
                                              <p:stCondLst>
                                                <p:cond delay="0"/>
                                              </p:stCondLst>
                                            </p:cTn>
                                            <p:tgtEl>
                                              <p:spTgt spid="15"/>
                                            </p:tgtEl>
                                            <p:attrNameLst>
                                              <p:attrName>r</p:attrName>
                                            </p:attrNameLst>
                                          </p:cBhvr>
                                        </p:animRot>
                                      </p:childTnLst>
                                    </p:cTn>
                                  </p:par>
                                  <p:par>
                                    <p:cTn id="11" presetID="56" presetClass="entr" presetSubtype="0" fill="hold" grpId="0" nodeType="withEffect">
                                      <p:stCondLst>
                                        <p:cond delay="0"/>
                                      </p:stCondLst>
                                      <p:iterate type="lt">
                                        <p:tmPct val="1000"/>
                                      </p:iterate>
                                      <p:childTnLst>
                                        <p:set>
                                          <p:cBhvr>
                                            <p:cTn id="12" dur="1" fill="hold">
                                              <p:stCondLst>
                                                <p:cond delay="0"/>
                                              </p:stCondLst>
                                            </p:cTn>
                                            <p:tgtEl>
                                              <p:spTgt spid="16"/>
                                            </p:tgtEl>
                                            <p:attrNameLst>
                                              <p:attrName>style.visibility</p:attrName>
                                            </p:attrNameLst>
                                          </p:cBhvr>
                                          <p:to>
                                            <p:strVal val="visible"/>
                                          </p:to>
                                        </p:set>
                                        <p:anim by="(-#ppt_w*2)" calcmode="lin" valueType="num">
                                          <p:cBhvr rctx="PPT">
                                            <p:cTn id="13" dur="500" autoRev="1" fill="hold">
                                              <p:stCondLst>
                                                <p:cond delay="0"/>
                                              </p:stCondLst>
                                            </p:cTn>
                                            <p:tgtEl>
                                              <p:spTgt spid="16"/>
                                            </p:tgtEl>
                                            <p:attrNameLst>
                                              <p:attrName>ppt_w</p:attrName>
                                            </p:attrNameLst>
                                          </p:cBhvr>
                                        </p:anim>
                                        <p:anim by="(#ppt_w*0.50)" calcmode="lin" valueType="num">
                                          <p:cBhvr>
                                            <p:cTn id="14" dur="500" decel="50000" autoRev="1" fill="hold">
                                              <p:stCondLst>
                                                <p:cond delay="0"/>
                                              </p:stCondLst>
                                            </p:cTn>
                                            <p:tgtEl>
                                              <p:spTgt spid="16"/>
                                            </p:tgtEl>
                                            <p:attrNameLst>
                                              <p:attrName>ppt_x</p:attrName>
                                            </p:attrNameLst>
                                          </p:cBhvr>
                                        </p:anim>
                                        <p:anim from="(-#ppt_h/2)" to="(#ppt_y)" calcmode="lin" valueType="num">
                                          <p:cBhvr>
                                            <p:cTn id="15" dur="1000" fill="hold">
                                              <p:stCondLst>
                                                <p:cond delay="0"/>
                                              </p:stCondLst>
                                            </p:cTn>
                                            <p:tgtEl>
                                              <p:spTgt spid="16"/>
                                            </p:tgtEl>
                                            <p:attrNameLst>
                                              <p:attrName>ppt_y</p:attrName>
                                            </p:attrNameLst>
                                          </p:cBhvr>
                                        </p:anim>
                                        <p:animRot by="21600000">
                                          <p:cBhvr>
                                            <p:cTn id="16" dur="1000" fill="hold">
                                              <p:stCondLst>
                                                <p:cond delay="0"/>
                                              </p:stCondLst>
                                            </p:cTn>
                                            <p:tgtEl>
                                              <p:spTgt spid="16"/>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0-#ppt_w/2"/>
                                              </p:val>
                                            </p:tav>
                                            <p:tav tm="100000">
                                              <p:val>
                                                <p:strVal val="#ppt_x"/>
                                              </p:val>
                                            </p:tav>
                                          </p:tavLst>
                                        </p:anim>
                                        <p:anim calcmode="lin" valueType="num">
                                          <p:cBhvr additive="base">
                                            <p:cTn id="2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accel="40000" fill="hold" grpId="0" nodeType="clickEffect" p14:presetBounceEnd="40000">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14:bounceEnd="40000">
                                          <p:cBhvr additive="base">
                                            <p:cTn id="27" dur="1250" fill="hold"/>
                                            <p:tgtEl>
                                              <p:spTgt spid="7"/>
                                            </p:tgtEl>
                                            <p:attrNameLst>
                                              <p:attrName>ppt_x</p:attrName>
                                            </p:attrNameLst>
                                          </p:cBhvr>
                                          <p:tavLst>
                                            <p:tav tm="0">
                                              <p:val>
                                                <p:strVal val="0-#ppt_w/2"/>
                                              </p:val>
                                            </p:tav>
                                            <p:tav tm="100000">
                                              <p:val>
                                                <p:strVal val="#ppt_x"/>
                                              </p:val>
                                            </p:tav>
                                          </p:tavLst>
                                        </p:anim>
                                        <p:anim calcmode="lin" valueType="num" p14:bounceEnd="40000">
                                          <p:cBhvr additive="base">
                                            <p:cTn id="28" dur="125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0-#ppt_w/2"/>
                                              </p:val>
                                            </p:tav>
                                            <p:tav tm="100000">
                                              <p:val>
                                                <p:strVal val="#ppt_x"/>
                                              </p:val>
                                            </p:tav>
                                          </p:tavLst>
                                        </p:anim>
                                        <p:anim calcmode="lin" valueType="num">
                                          <p:cBhvr additive="base">
                                            <p:cTn id="34"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accel="40000" fill="hold" grpId="0" nodeType="clickEffect" p14:presetBounceEnd="40000">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14:bounceEnd="40000">
                                          <p:cBhvr additive="base">
                                            <p:cTn id="39" dur="1250" fill="hold"/>
                                            <p:tgtEl>
                                              <p:spTgt spid="9"/>
                                            </p:tgtEl>
                                            <p:attrNameLst>
                                              <p:attrName>ppt_x</p:attrName>
                                            </p:attrNameLst>
                                          </p:cBhvr>
                                          <p:tavLst>
                                            <p:tav tm="0">
                                              <p:val>
                                                <p:strVal val="0-#ppt_w/2"/>
                                              </p:val>
                                            </p:tav>
                                            <p:tav tm="100000">
                                              <p:val>
                                                <p:strVal val="#ppt_x"/>
                                              </p:val>
                                            </p:tav>
                                          </p:tavLst>
                                        </p:anim>
                                        <p:anim calcmode="lin" valueType="num" p14:bounceEnd="40000">
                                          <p:cBhvr additive="base">
                                            <p:cTn id="40" dur="125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8" fill="hold" grpId="0" nodeType="clickEffect">
                                      <p:stCondLst>
                                        <p:cond delay="0"/>
                                      </p:stCondLst>
                                      <p:childTnLst>
                                        <p:set>
                                          <p:cBhvr>
                                            <p:cTn id="44" dur="1" fill="hold">
                                              <p:stCondLst>
                                                <p:cond delay="0"/>
                                              </p:stCondLst>
                                            </p:cTn>
                                            <p:tgtEl>
                                              <p:spTgt spid="12"/>
                                            </p:tgtEl>
                                            <p:attrNameLst>
                                              <p:attrName>style.visibility</p:attrName>
                                            </p:attrNameLst>
                                          </p:cBhvr>
                                          <p:to>
                                            <p:strVal val="visible"/>
                                          </p:to>
                                        </p:set>
                                        <p:anim calcmode="lin" valueType="num">
                                          <p:cBhvr additive="base">
                                            <p:cTn id="45" dur="500" fill="hold"/>
                                            <p:tgtEl>
                                              <p:spTgt spid="12"/>
                                            </p:tgtEl>
                                            <p:attrNameLst>
                                              <p:attrName>ppt_x</p:attrName>
                                            </p:attrNameLst>
                                          </p:cBhvr>
                                          <p:tavLst>
                                            <p:tav tm="0">
                                              <p:val>
                                                <p:strVal val="0-#ppt_w/2"/>
                                              </p:val>
                                            </p:tav>
                                            <p:tav tm="100000">
                                              <p:val>
                                                <p:strVal val="#ppt_x"/>
                                              </p:val>
                                            </p:tav>
                                          </p:tavLst>
                                        </p:anim>
                                        <p:anim calcmode="lin" valueType="num">
                                          <p:cBhvr additive="base">
                                            <p:cTn id="46"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accel="40000" fill="hold" grpId="0" nodeType="clickEffect" p14:presetBounceEnd="40000">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14:bounceEnd="40000">
                                          <p:cBhvr additive="base">
                                            <p:cTn id="51" dur="1250" fill="hold"/>
                                            <p:tgtEl>
                                              <p:spTgt spid="11"/>
                                            </p:tgtEl>
                                            <p:attrNameLst>
                                              <p:attrName>ppt_x</p:attrName>
                                            </p:attrNameLst>
                                          </p:cBhvr>
                                          <p:tavLst>
                                            <p:tav tm="0">
                                              <p:val>
                                                <p:strVal val="0-#ppt_w/2"/>
                                              </p:val>
                                            </p:tav>
                                            <p:tav tm="100000">
                                              <p:val>
                                                <p:strVal val="#ppt_x"/>
                                              </p:val>
                                            </p:tav>
                                          </p:tavLst>
                                        </p:anim>
                                        <p:anim calcmode="lin" valueType="num" p14:bounceEnd="40000">
                                          <p:cBhvr additive="base">
                                            <p:cTn id="52" dur="125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8" fill="hold" grpId="0" nodeType="clickEffect">
                                      <p:stCondLst>
                                        <p:cond delay="0"/>
                                      </p:stCondLst>
                                      <p:childTnLst>
                                        <p:set>
                                          <p:cBhvr>
                                            <p:cTn id="56" dur="1" fill="hold">
                                              <p:stCondLst>
                                                <p:cond delay="0"/>
                                              </p:stCondLst>
                                            </p:cTn>
                                            <p:tgtEl>
                                              <p:spTgt spid="14"/>
                                            </p:tgtEl>
                                            <p:attrNameLst>
                                              <p:attrName>style.visibility</p:attrName>
                                            </p:attrNameLst>
                                          </p:cBhvr>
                                          <p:to>
                                            <p:strVal val="visible"/>
                                          </p:to>
                                        </p:set>
                                        <p:anim calcmode="lin" valueType="num">
                                          <p:cBhvr additive="base">
                                            <p:cTn id="57" dur="500" fill="hold"/>
                                            <p:tgtEl>
                                              <p:spTgt spid="14"/>
                                            </p:tgtEl>
                                            <p:attrNameLst>
                                              <p:attrName>ppt_x</p:attrName>
                                            </p:attrNameLst>
                                          </p:cBhvr>
                                          <p:tavLst>
                                            <p:tav tm="0">
                                              <p:val>
                                                <p:strVal val="0-#ppt_w/2"/>
                                              </p:val>
                                            </p:tav>
                                            <p:tav tm="100000">
                                              <p:val>
                                                <p:strVal val="#ppt_x"/>
                                              </p:val>
                                            </p:tav>
                                          </p:tavLst>
                                        </p:anim>
                                        <p:anim calcmode="lin" valueType="num">
                                          <p:cBhvr additive="base">
                                            <p:cTn id="58"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8" accel="40000" fill="hold" grpId="0" nodeType="clickEffect" p14:presetBounceEnd="40000">
                                      <p:stCondLst>
                                        <p:cond delay="0"/>
                                      </p:stCondLst>
                                      <p:childTnLst>
                                        <p:set>
                                          <p:cBhvr>
                                            <p:cTn id="62" dur="1" fill="hold">
                                              <p:stCondLst>
                                                <p:cond delay="0"/>
                                              </p:stCondLst>
                                            </p:cTn>
                                            <p:tgtEl>
                                              <p:spTgt spid="13"/>
                                            </p:tgtEl>
                                            <p:attrNameLst>
                                              <p:attrName>style.visibility</p:attrName>
                                            </p:attrNameLst>
                                          </p:cBhvr>
                                          <p:to>
                                            <p:strVal val="visible"/>
                                          </p:to>
                                        </p:set>
                                        <p:anim calcmode="lin" valueType="num" p14:bounceEnd="40000">
                                          <p:cBhvr additive="base">
                                            <p:cTn id="63" dur="1250" fill="hold"/>
                                            <p:tgtEl>
                                              <p:spTgt spid="13"/>
                                            </p:tgtEl>
                                            <p:attrNameLst>
                                              <p:attrName>ppt_x</p:attrName>
                                            </p:attrNameLst>
                                          </p:cBhvr>
                                          <p:tavLst>
                                            <p:tav tm="0">
                                              <p:val>
                                                <p:strVal val="0-#ppt_w/2"/>
                                              </p:val>
                                            </p:tav>
                                            <p:tav tm="100000">
                                              <p:val>
                                                <p:strVal val="#ppt_x"/>
                                              </p:val>
                                            </p:tav>
                                          </p:tavLst>
                                        </p:anim>
                                        <p:anim calcmode="lin" valueType="num" p14:bounceEnd="40000">
                                          <p:cBhvr additive="base">
                                            <p:cTn id="64" dur="125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p:bldP spid="16"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15"/>
                                            </p:tgtEl>
                                            <p:attrNameLst>
                                              <p:attrName>style.visibility</p:attrName>
                                            </p:attrNameLst>
                                          </p:cBhvr>
                                          <p:to>
                                            <p:strVal val="visible"/>
                                          </p:to>
                                        </p:set>
                                        <p:anim by="(-#ppt_w*2)" calcmode="lin" valueType="num">
                                          <p:cBhvr rctx="PPT">
                                            <p:cTn id="7" dur="500" autoRev="1" fill="hold">
                                              <p:stCondLst>
                                                <p:cond delay="0"/>
                                              </p:stCondLst>
                                            </p:cTn>
                                            <p:tgtEl>
                                              <p:spTgt spid="15"/>
                                            </p:tgtEl>
                                            <p:attrNameLst>
                                              <p:attrName>ppt_w</p:attrName>
                                            </p:attrNameLst>
                                          </p:cBhvr>
                                        </p:anim>
                                        <p:anim by="(#ppt_w*0.50)" calcmode="lin" valueType="num">
                                          <p:cBhvr>
                                            <p:cTn id="8" dur="500" decel="50000" autoRev="1" fill="hold">
                                              <p:stCondLst>
                                                <p:cond delay="0"/>
                                              </p:stCondLst>
                                            </p:cTn>
                                            <p:tgtEl>
                                              <p:spTgt spid="15"/>
                                            </p:tgtEl>
                                            <p:attrNameLst>
                                              <p:attrName>ppt_x</p:attrName>
                                            </p:attrNameLst>
                                          </p:cBhvr>
                                        </p:anim>
                                        <p:anim from="(-#ppt_h/2)" to="(#ppt_y)" calcmode="lin" valueType="num">
                                          <p:cBhvr>
                                            <p:cTn id="9" dur="1000" fill="hold">
                                              <p:stCondLst>
                                                <p:cond delay="0"/>
                                              </p:stCondLst>
                                            </p:cTn>
                                            <p:tgtEl>
                                              <p:spTgt spid="15"/>
                                            </p:tgtEl>
                                            <p:attrNameLst>
                                              <p:attrName>ppt_y</p:attrName>
                                            </p:attrNameLst>
                                          </p:cBhvr>
                                        </p:anim>
                                        <p:animRot by="21600000">
                                          <p:cBhvr>
                                            <p:cTn id="10" dur="1000" fill="hold">
                                              <p:stCondLst>
                                                <p:cond delay="0"/>
                                              </p:stCondLst>
                                            </p:cTn>
                                            <p:tgtEl>
                                              <p:spTgt spid="15"/>
                                            </p:tgtEl>
                                            <p:attrNameLst>
                                              <p:attrName>r</p:attrName>
                                            </p:attrNameLst>
                                          </p:cBhvr>
                                        </p:animRot>
                                      </p:childTnLst>
                                    </p:cTn>
                                  </p:par>
                                  <p:par>
                                    <p:cTn id="11" presetID="56" presetClass="entr" presetSubtype="0" fill="hold" grpId="0" nodeType="withEffect">
                                      <p:stCondLst>
                                        <p:cond delay="0"/>
                                      </p:stCondLst>
                                      <p:iterate type="lt">
                                        <p:tmPct val="1000"/>
                                      </p:iterate>
                                      <p:childTnLst>
                                        <p:set>
                                          <p:cBhvr>
                                            <p:cTn id="12" dur="1" fill="hold">
                                              <p:stCondLst>
                                                <p:cond delay="0"/>
                                              </p:stCondLst>
                                            </p:cTn>
                                            <p:tgtEl>
                                              <p:spTgt spid="16"/>
                                            </p:tgtEl>
                                            <p:attrNameLst>
                                              <p:attrName>style.visibility</p:attrName>
                                            </p:attrNameLst>
                                          </p:cBhvr>
                                          <p:to>
                                            <p:strVal val="visible"/>
                                          </p:to>
                                        </p:set>
                                        <p:anim by="(-#ppt_w*2)" calcmode="lin" valueType="num">
                                          <p:cBhvr rctx="PPT">
                                            <p:cTn id="13" dur="500" autoRev="1" fill="hold">
                                              <p:stCondLst>
                                                <p:cond delay="0"/>
                                              </p:stCondLst>
                                            </p:cTn>
                                            <p:tgtEl>
                                              <p:spTgt spid="16"/>
                                            </p:tgtEl>
                                            <p:attrNameLst>
                                              <p:attrName>ppt_w</p:attrName>
                                            </p:attrNameLst>
                                          </p:cBhvr>
                                        </p:anim>
                                        <p:anim by="(#ppt_w*0.50)" calcmode="lin" valueType="num">
                                          <p:cBhvr>
                                            <p:cTn id="14" dur="500" decel="50000" autoRev="1" fill="hold">
                                              <p:stCondLst>
                                                <p:cond delay="0"/>
                                              </p:stCondLst>
                                            </p:cTn>
                                            <p:tgtEl>
                                              <p:spTgt spid="16"/>
                                            </p:tgtEl>
                                            <p:attrNameLst>
                                              <p:attrName>ppt_x</p:attrName>
                                            </p:attrNameLst>
                                          </p:cBhvr>
                                        </p:anim>
                                        <p:anim from="(-#ppt_h/2)" to="(#ppt_y)" calcmode="lin" valueType="num">
                                          <p:cBhvr>
                                            <p:cTn id="15" dur="1000" fill="hold">
                                              <p:stCondLst>
                                                <p:cond delay="0"/>
                                              </p:stCondLst>
                                            </p:cTn>
                                            <p:tgtEl>
                                              <p:spTgt spid="16"/>
                                            </p:tgtEl>
                                            <p:attrNameLst>
                                              <p:attrName>ppt_y</p:attrName>
                                            </p:attrNameLst>
                                          </p:cBhvr>
                                        </p:anim>
                                        <p:animRot by="21600000">
                                          <p:cBhvr>
                                            <p:cTn id="16" dur="1000" fill="hold">
                                              <p:stCondLst>
                                                <p:cond delay="0"/>
                                              </p:stCondLst>
                                            </p:cTn>
                                            <p:tgtEl>
                                              <p:spTgt spid="16"/>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0-#ppt_w/2"/>
                                              </p:val>
                                            </p:tav>
                                            <p:tav tm="100000">
                                              <p:val>
                                                <p:strVal val="#ppt_x"/>
                                              </p:val>
                                            </p:tav>
                                          </p:tavLst>
                                        </p:anim>
                                        <p:anim calcmode="lin" valueType="num">
                                          <p:cBhvr additive="base">
                                            <p:cTn id="2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8" accel="4000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1250" fill="hold"/>
                                            <p:tgtEl>
                                              <p:spTgt spid="7"/>
                                            </p:tgtEl>
                                            <p:attrNameLst>
                                              <p:attrName>ppt_x</p:attrName>
                                            </p:attrNameLst>
                                          </p:cBhvr>
                                          <p:tavLst>
                                            <p:tav tm="0">
                                              <p:val>
                                                <p:strVal val="0-#ppt_w/2"/>
                                              </p:val>
                                            </p:tav>
                                            <p:tav tm="100000">
                                              <p:val>
                                                <p:strVal val="#ppt_x"/>
                                              </p:val>
                                            </p:tav>
                                          </p:tavLst>
                                        </p:anim>
                                        <p:anim calcmode="lin" valueType="num">
                                          <p:cBhvr additive="base">
                                            <p:cTn id="28" dur="125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0-#ppt_w/2"/>
                                              </p:val>
                                            </p:tav>
                                            <p:tav tm="100000">
                                              <p:val>
                                                <p:strVal val="#ppt_x"/>
                                              </p:val>
                                            </p:tav>
                                          </p:tavLst>
                                        </p:anim>
                                        <p:anim calcmode="lin" valueType="num">
                                          <p:cBhvr additive="base">
                                            <p:cTn id="34"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accel="4000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additive="base">
                                            <p:cTn id="39" dur="1250" fill="hold"/>
                                            <p:tgtEl>
                                              <p:spTgt spid="9"/>
                                            </p:tgtEl>
                                            <p:attrNameLst>
                                              <p:attrName>ppt_x</p:attrName>
                                            </p:attrNameLst>
                                          </p:cBhvr>
                                          <p:tavLst>
                                            <p:tav tm="0">
                                              <p:val>
                                                <p:strVal val="0-#ppt_w/2"/>
                                              </p:val>
                                            </p:tav>
                                            <p:tav tm="100000">
                                              <p:val>
                                                <p:strVal val="#ppt_x"/>
                                              </p:val>
                                            </p:tav>
                                          </p:tavLst>
                                        </p:anim>
                                        <p:anim calcmode="lin" valueType="num">
                                          <p:cBhvr additive="base">
                                            <p:cTn id="40" dur="125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8" fill="hold" grpId="0" nodeType="clickEffect">
                                      <p:stCondLst>
                                        <p:cond delay="0"/>
                                      </p:stCondLst>
                                      <p:childTnLst>
                                        <p:set>
                                          <p:cBhvr>
                                            <p:cTn id="44" dur="1" fill="hold">
                                              <p:stCondLst>
                                                <p:cond delay="0"/>
                                              </p:stCondLst>
                                            </p:cTn>
                                            <p:tgtEl>
                                              <p:spTgt spid="12"/>
                                            </p:tgtEl>
                                            <p:attrNameLst>
                                              <p:attrName>style.visibility</p:attrName>
                                            </p:attrNameLst>
                                          </p:cBhvr>
                                          <p:to>
                                            <p:strVal val="visible"/>
                                          </p:to>
                                        </p:set>
                                        <p:anim calcmode="lin" valueType="num">
                                          <p:cBhvr additive="base">
                                            <p:cTn id="45" dur="500" fill="hold"/>
                                            <p:tgtEl>
                                              <p:spTgt spid="12"/>
                                            </p:tgtEl>
                                            <p:attrNameLst>
                                              <p:attrName>ppt_x</p:attrName>
                                            </p:attrNameLst>
                                          </p:cBhvr>
                                          <p:tavLst>
                                            <p:tav tm="0">
                                              <p:val>
                                                <p:strVal val="0-#ppt_w/2"/>
                                              </p:val>
                                            </p:tav>
                                            <p:tav tm="100000">
                                              <p:val>
                                                <p:strVal val="#ppt_x"/>
                                              </p:val>
                                            </p:tav>
                                          </p:tavLst>
                                        </p:anim>
                                        <p:anim calcmode="lin" valueType="num">
                                          <p:cBhvr additive="base">
                                            <p:cTn id="46"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accel="40000" fill="hold" grpId="0" nodeType="clickEffect">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cBhvr additive="base">
                                            <p:cTn id="51" dur="1250" fill="hold"/>
                                            <p:tgtEl>
                                              <p:spTgt spid="11"/>
                                            </p:tgtEl>
                                            <p:attrNameLst>
                                              <p:attrName>ppt_x</p:attrName>
                                            </p:attrNameLst>
                                          </p:cBhvr>
                                          <p:tavLst>
                                            <p:tav tm="0">
                                              <p:val>
                                                <p:strVal val="0-#ppt_w/2"/>
                                              </p:val>
                                            </p:tav>
                                            <p:tav tm="100000">
                                              <p:val>
                                                <p:strVal val="#ppt_x"/>
                                              </p:val>
                                            </p:tav>
                                          </p:tavLst>
                                        </p:anim>
                                        <p:anim calcmode="lin" valueType="num">
                                          <p:cBhvr additive="base">
                                            <p:cTn id="52" dur="125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8" fill="hold" grpId="0" nodeType="clickEffect">
                                      <p:stCondLst>
                                        <p:cond delay="0"/>
                                      </p:stCondLst>
                                      <p:childTnLst>
                                        <p:set>
                                          <p:cBhvr>
                                            <p:cTn id="56" dur="1" fill="hold">
                                              <p:stCondLst>
                                                <p:cond delay="0"/>
                                              </p:stCondLst>
                                            </p:cTn>
                                            <p:tgtEl>
                                              <p:spTgt spid="14"/>
                                            </p:tgtEl>
                                            <p:attrNameLst>
                                              <p:attrName>style.visibility</p:attrName>
                                            </p:attrNameLst>
                                          </p:cBhvr>
                                          <p:to>
                                            <p:strVal val="visible"/>
                                          </p:to>
                                        </p:set>
                                        <p:anim calcmode="lin" valueType="num">
                                          <p:cBhvr additive="base">
                                            <p:cTn id="57" dur="500" fill="hold"/>
                                            <p:tgtEl>
                                              <p:spTgt spid="14"/>
                                            </p:tgtEl>
                                            <p:attrNameLst>
                                              <p:attrName>ppt_x</p:attrName>
                                            </p:attrNameLst>
                                          </p:cBhvr>
                                          <p:tavLst>
                                            <p:tav tm="0">
                                              <p:val>
                                                <p:strVal val="0-#ppt_w/2"/>
                                              </p:val>
                                            </p:tav>
                                            <p:tav tm="100000">
                                              <p:val>
                                                <p:strVal val="#ppt_x"/>
                                              </p:val>
                                            </p:tav>
                                          </p:tavLst>
                                        </p:anim>
                                        <p:anim calcmode="lin" valueType="num">
                                          <p:cBhvr additive="base">
                                            <p:cTn id="58" dur="500" fill="hold"/>
                                            <p:tgtEl>
                                              <p:spTgt spid="14"/>
                                            </p:tgtEl>
                                            <p:attrNameLst>
                                              <p:attrName>ppt_y</p:attrName>
                                            </p:attrNameLst>
                                          </p:cBhvr>
                                          <p:tavLst>
                                            <p:tav tm="0">
                                              <p:val>
                                                <p:strVal val="#ppt_y"/>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8" accel="40000" fill="hold" grpId="0" nodeType="clickEffect">
                                      <p:stCondLst>
                                        <p:cond delay="0"/>
                                      </p:stCondLst>
                                      <p:childTnLst>
                                        <p:set>
                                          <p:cBhvr>
                                            <p:cTn id="62" dur="1" fill="hold">
                                              <p:stCondLst>
                                                <p:cond delay="0"/>
                                              </p:stCondLst>
                                            </p:cTn>
                                            <p:tgtEl>
                                              <p:spTgt spid="13"/>
                                            </p:tgtEl>
                                            <p:attrNameLst>
                                              <p:attrName>style.visibility</p:attrName>
                                            </p:attrNameLst>
                                          </p:cBhvr>
                                          <p:to>
                                            <p:strVal val="visible"/>
                                          </p:to>
                                        </p:set>
                                        <p:anim calcmode="lin" valueType="num">
                                          <p:cBhvr additive="base">
                                            <p:cTn id="63" dur="1250" fill="hold"/>
                                            <p:tgtEl>
                                              <p:spTgt spid="13"/>
                                            </p:tgtEl>
                                            <p:attrNameLst>
                                              <p:attrName>ppt_x</p:attrName>
                                            </p:attrNameLst>
                                          </p:cBhvr>
                                          <p:tavLst>
                                            <p:tav tm="0">
                                              <p:val>
                                                <p:strVal val="0-#ppt_w/2"/>
                                              </p:val>
                                            </p:tav>
                                            <p:tav tm="100000">
                                              <p:val>
                                                <p:strVal val="#ppt_x"/>
                                              </p:val>
                                            </p:tav>
                                          </p:tavLst>
                                        </p:anim>
                                        <p:anim calcmode="lin" valueType="num">
                                          <p:cBhvr additive="base">
                                            <p:cTn id="64" dur="1250" fill="hold"/>
                                            <p:tgtEl>
                                              <p:spTgt spid="1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3" grpId="0" animBg="1"/>
          <p:bldP spid="14" grpId="0" animBg="1"/>
          <p:bldP spid="15" grpId="0"/>
          <p:bldP spid="16"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723619" y="197427"/>
            <a:ext cx="1107996" cy="369332"/>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晋升条件</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 name="等腰三角形 36"/>
          <p:cNvSpPr/>
          <p:nvPr/>
        </p:nvSpPr>
        <p:spPr>
          <a:xfrm>
            <a:off x="3790550" y="911069"/>
            <a:ext cx="1374775" cy="1201737"/>
          </a:xfrm>
          <a:custGeom>
            <a:avLst/>
            <a:gdLst>
              <a:gd name="connsiteX0" fmla="*/ 0 w 1944216"/>
              <a:gd name="connsiteY0" fmla="*/ 1676048 h 1676048"/>
              <a:gd name="connsiteX1" fmla="*/ 972108 w 1944216"/>
              <a:gd name="connsiteY1" fmla="*/ 0 h 1676048"/>
              <a:gd name="connsiteX2" fmla="*/ 1944216 w 1944216"/>
              <a:gd name="connsiteY2" fmla="*/ 1676048 h 1676048"/>
              <a:gd name="connsiteX3" fmla="*/ 0 w 1944216"/>
              <a:gd name="connsiteY3" fmla="*/ 1676048 h 1676048"/>
              <a:gd name="connsiteX0-1" fmla="*/ 1944216 w 2035656"/>
              <a:gd name="connsiteY0-2" fmla="*/ 1676048 h 1767488"/>
              <a:gd name="connsiteX1-3" fmla="*/ 0 w 2035656"/>
              <a:gd name="connsiteY1-4" fmla="*/ 1676048 h 1767488"/>
              <a:gd name="connsiteX2-5" fmla="*/ 972108 w 2035656"/>
              <a:gd name="connsiteY2-6" fmla="*/ 0 h 1767488"/>
              <a:gd name="connsiteX3-7" fmla="*/ 2035656 w 2035656"/>
              <a:gd name="connsiteY3-8" fmla="*/ 1767488 h 1767488"/>
              <a:gd name="connsiteX0-9" fmla="*/ 0 w 2035656"/>
              <a:gd name="connsiteY0-10" fmla="*/ 1676048 h 1767488"/>
              <a:gd name="connsiteX1-11" fmla="*/ 972108 w 2035656"/>
              <a:gd name="connsiteY1-12" fmla="*/ 0 h 1767488"/>
              <a:gd name="connsiteX2-13" fmla="*/ 2035656 w 2035656"/>
              <a:gd name="connsiteY2-14" fmla="*/ 1767488 h 1767488"/>
              <a:gd name="connsiteX0-15" fmla="*/ 0 w 2000932"/>
              <a:gd name="connsiteY0-16" fmla="*/ 1676048 h 1709614"/>
              <a:gd name="connsiteX1-17" fmla="*/ 972108 w 2000932"/>
              <a:gd name="connsiteY1-18" fmla="*/ 0 h 1709614"/>
              <a:gd name="connsiteX2-19" fmla="*/ 2000932 w 2000932"/>
              <a:gd name="connsiteY2-20" fmla="*/ 1709614 h 1709614"/>
              <a:gd name="connsiteX0-21" fmla="*/ 0 w 1966208"/>
              <a:gd name="connsiteY0-22" fmla="*/ 1676048 h 1676048"/>
              <a:gd name="connsiteX1-23" fmla="*/ 972108 w 1966208"/>
              <a:gd name="connsiteY1-24" fmla="*/ 0 h 1676048"/>
              <a:gd name="connsiteX2-25" fmla="*/ 1966208 w 1966208"/>
              <a:gd name="connsiteY2-26" fmla="*/ 1628591 h 1676048"/>
              <a:gd name="connsiteX0-27" fmla="*/ 0 w 2024082"/>
              <a:gd name="connsiteY0-28" fmla="*/ 1676048 h 1698039"/>
              <a:gd name="connsiteX1-29" fmla="*/ 972108 w 2024082"/>
              <a:gd name="connsiteY1-30" fmla="*/ 0 h 1698039"/>
              <a:gd name="connsiteX2-31" fmla="*/ 2024082 w 2024082"/>
              <a:gd name="connsiteY2-32" fmla="*/ 1698039 h 1698039"/>
              <a:gd name="connsiteX0-33" fmla="*/ 0 w 1942196"/>
              <a:gd name="connsiteY0-34" fmla="*/ 1676048 h 1698039"/>
              <a:gd name="connsiteX1-35" fmla="*/ 972108 w 1942196"/>
              <a:gd name="connsiteY1-36" fmla="*/ 0 h 1698039"/>
              <a:gd name="connsiteX2-37" fmla="*/ 1942196 w 1942196"/>
              <a:gd name="connsiteY2-38" fmla="*/ 1698039 h 1698039"/>
            </a:gdLst>
            <a:ahLst/>
            <a:cxnLst>
              <a:cxn ang="0">
                <a:pos x="connsiteX0-1" y="connsiteY0-2"/>
              </a:cxn>
              <a:cxn ang="0">
                <a:pos x="connsiteX1-3" y="connsiteY1-4"/>
              </a:cxn>
              <a:cxn ang="0">
                <a:pos x="connsiteX2-5" y="connsiteY2-6"/>
              </a:cxn>
            </a:cxnLst>
            <a:rect l="l" t="t" r="r" b="b"/>
            <a:pathLst>
              <a:path w="1942196" h="1698039">
                <a:moveTo>
                  <a:pt x="0" y="1676048"/>
                </a:moveTo>
                <a:lnTo>
                  <a:pt x="972108" y="0"/>
                </a:lnTo>
                <a:cubicBezTo>
                  <a:pt x="1296144" y="558683"/>
                  <a:pt x="1942196" y="1698039"/>
                  <a:pt x="1942196" y="1698039"/>
                </a:cubicBezTo>
              </a:path>
            </a:pathLst>
          </a:custGeom>
          <a:noFill/>
          <a:ln w="101600">
            <a:solidFill>
              <a:schemeClr val="tx2">
                <a:lumMod val="75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lumMod val="75000"/>
                  <a:lumOff val="25000"/>
                </a:schemeClr>
              </a:solidFill>
              <a:latin typeface="+mj-ea"/>
              <a:ea typeface="+mj-ea"/>
            </a:endParaRPr>
          </a:p>
        </p:txBody>
      </p:sp>
      <p:sp>
        <p:nvSpPr>
          <p:cNvPr id="4" name="等腰三角形 36"/>
          <p:cNvSpPr/>
          <p:nvPr/>
        </p:nvSpPr>
        <p:spPr>
          <a:xfrm rot="7176392">
            <a:off x="4635893" y="2396174"/>
            <a:ext cx="1374775" cy="1201738"/>
          </a:xfrm>
          <a:custGeom>
            <a:avLst/>
            <a:gdLst>
              <a:gd name="connsiteX0" fmla="*/ 0 w 1944216"/>
              <a:gd name="connsiteY0" fmla="*/ 1676048 h 1676048"/>
              <a:gd name="connsiteX1" fmla="*/ 972108 w 1944216"/>
              <a:gd name="connsiteY1" fmla="*/ 0 h 1676048"/>
              <a:gd name="connsiteX2" fmla="*/ 1944216 w 1944216"/>
              <a:gd name="connsiteY2" fmla="*/ 1676048 h 1676048"/>
              <a:gd name="connsiteX3" fmla="*/ 0 w 1944216"/>
              <a:gd name="connsiteY3" fmla="*/ 1676048 h 1676048"/>
              <a:gd name="connsiteX0-1" fmla="*/ 1944216 w 2035656"/>
              <a:gd name="connsiteY0-2" fmla="*/ 1676048 h 1767488"/>
              <a:gd name="connsiteX1-3" fmla="*/ 0 w 2035656"/>
              <a:gd name="connsiteY1-4" fmla="*/ 1676048 h 1767488"/>
              <a:gd name="connsiteX2-5" fmla="*/ 972108 w 2035656"/>
              <a:gd name="connsiteY2-6" fmla="*/ 0 h 1767488"/>
              <a:gd name="connsiteX3-7" fmla="*/ 2035656 w 2035656"/>
              <a:gd name="connsiteY3-8" fmla="*/ 1767488 h 1767488"/>
              <a:gd name="connsiteX0-9" fmla="*/ 0 w 2035656"/>
              <a:gd name="connsiteY0-10" fmla="*/ 1676048 h 1767488"/>
              <a:gd name="connsiteX1-11" fmla="*/ 972108 w 2035656"/>
              <a:gd name="connsiteY1-12" fmla="*/ 0 h 1767488"/>
              <a:gd name="connsiteX2-13" fmla="*/ 2035656 w 2035656"/>
              <a:gd name="connsiteY2-14" fmla="*/ 1767488 h 1767488"/>
              <a:gd name="connsiteX0-15" fmla="*/ 0 w 2000932"/>
              <a:gd name="connsiteY0-16" fmla="*/ 1676048 h 1709614"/>
              <a:gd name="connsiteX1-17" fmla="*/ 972108 w 2000932"/>
              <a:gd name="connsiteY1-18" fmla="*/ 0 h 1709614"/>
              <a:gd name="connsiteX2-19" fmla="*/ 2000932 w 2000932"/>
              <a:gd name="connsiteY2-20" fmla="*/ 1709614 h 1709614"/>
              <a:gd name="connsiteX0-21" fmla="*/ 0 w 1966208"/>
              <a:gd name="connsiteY0-22" fmla="*/ 1676048 h 1676048"/>
              <a:gd name="connsiteX1-23" fmla="*/ 972108 w 1966208"/>
              <a:gd name="connsiteY1-24" fmla="*/ 0 h 1676048"/>
              <a:gd name="connsiteX2-25" fmla="*/ 1966208 w 1966208"/>
              <a:gd name="connsiteY2-26" fmla="*/ 1628591 h 1676048"/>
              <a:gd name="connsiteX0-27" fmla="*/ 0 w 2024082"/>
              <a:gd name="connsiteY0-28" fmla="*/ 1676048 h 1698039"/>
              <a:gd name="connsiteX1-29" fmla="*/ 972108 w 2024082"/>
              <a:gd name="connsiteY1-30" fmla="*/ 0 h 1698039"/>
              <a:gd name="connsiteX2-31" fmla="*/ 2024082 w 2024082"/>
              <a:gd name="connsiteY2-32" fmla="*/ 1698039 h 1698039"/>
              <a:gd name="connsiteX0-33" fmla="*/ 0 w 1942196"/>
              <a:gd name="connsiteY0-34" fmla="*/ 1676048 h 1698039"/>
              <a:gd name="connsiteX1-35" fmla="*/ 972108 w 1942196"/>
              <a:gd name="connsiteY1-36" fmla="*/ 0 h 1698039"/>
              <a:gd name="connsiteX2-37" fmla="*/ 1942196 w 1942196"/>
              <a:gd name="connsiteY2-38" fmla="*/ 1698039 h 1698039"/>
            </a:gdLst>
            <a:ahLst/>
            <a:cxnLst>
              <a:cxn ang="0">
                <a:pos x="connsiteX0-1" y="connsiteY0-2"/>
              </a:cxn>
              <a:cxn ang="0">
                <a:pos x="connsiteX1-3" y="connsiteY1-4"/>
              </a:cxn>
              <a:cxn ang="0">
                <a:pos x="connsiteX2-5" y="connsiteY2-6"/>
              </a:cxn>
            </a:cxnLst>
            <a:rect l="l" t="t" r="r" b="b"/>
            <a:pathLst>
              <a:path w="1942196" h="1698039">
                <a:moveTo>
                  <a:pt x="0" y="1676048"/>
                </a:moveTo>
                <a:lnTo>
                  <a:pt x="972108" y="0"/>
                </a:lnTo>
                <a:cubicBezTo>
                  <a:pt x="1296144" y="558683"/>
                  <a:pt x="1942196" y="1698039"/>
                  <a:pt x="1942196" y="1698039"/>
                </a:cubicBezTo>
              </a:path>
            </a:pathLst>
          </a:custGeom>
          <a:noFill/>
          <a:ln w="101600">
            <a:solidFill>
              <a:srgbClr val="007E5D"/>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lumMod val="85000"/>
                  <a:lumOff val="15000"/>
                </a:schemeClr>
              </a:solidFill>
              <a:latin typeface="华文仿宋" panose="02010600040101010101" pitchFamily="2" charset="-122"/>
              <a:ea typeface="华文仿宋" panose="02010600040101010101" pitchFamily="2" charset="-122"/>
            </a:endParaRPr>
          </a:p>
        </p:txBody>
      </p:sp>
      <p:sp>
        <p:nvSpPr>
          <p:cNvPr id="5" name="等腰三角形 36"/>
          <p:cNvSpPr/>
          <p:nvPr/>
        </p:nvSpPr>
        <p:spPr>
          <a:xfrm rot="14423608" flipH="1">
            <a:off x="2894406" y="2413639"/>
            <a:ext cx="1374775" cy="1201737"/>
          </a:xfrm>
          <a:custGeom>
            <a:avLst/>
            <a:gdLst>
              <a:gd name="connsiteX0" fmla="*/ 0 w 1944216"/>
              <a:gd name="connsiteY0" fmla="*/ 1676048 h 1676048"/>
              <a:gd name="connsiteX1" fmla="*/ 972108 w 1944216"/>
              <a:gd name="connsiteY1" fmla="*/ 0 h 1676048"/>
              <a:gd name="connsiteX2" fmla="*/ 1944216 w 1944216"/>
              <a:gd name="connsiteY2" fmla="*/ 1676048 h 1676048"/>
              <a:gd name="connsiteX3" fmla="*/ 0 w 1944216"/>
              <a:gd name="connsiteY3" fmla="*/ 1676048 h 1676048"/>
              <a:gd name="connsiteX0-1" fmla="*/ 1944216 w 2035656"/>
              <a:gd name="connsiteY0-2" fmla="*/ 1676048 h 1767488"/>
              <a:gd name="connsiteX1-3" fmla="*/ 0 w 2035656"/>
              <a:gd name="connsiteY1-4" fmla="*/ 1676048 h 1767488"/>
              <a:gd name="connsiteX2-5" fmla="*/ 972108 w 2035656"/>
              <a:gd name="connsiteY2-6" fmla="*/ 0 h 1767488"/>
              <a:gd name="connsiteX3-7" fmla="*/ 2035656 w 2035656"/>
              <a:gd name="connsiteY3-8" fmla="*/ 1767488 h 1767488"/>
              <a:gd name="connsiteX0-9" fmla="*/ 0 w 2035656"/>
              <a:gd name="connsiteY0-10" fmla="*/ 1676048 h 1767488"/>
              <a:gd name="connsiteX1-11" fmla="*/ 972108 w 2035656"/>
              <a:gd name="connsiteY1-12" fmla="*/ 0 h 1767488"/>
              <a:gd name="connsiteX2-13" fmla="*/ 2035656 w 2035656"/>
              <a:gd name="connsiteY2-14" fmla="*/ 1767488 h 1767488"/>
              <a:gd name="connsiteX0-15" fmla="*/ 0 w 2000932"/>
              <a:gd name="connsiteY0-16" fmla="*/ 1676048 h 1709614"/>
              <a:gd name="connsiteX1-17" fmla="*/ 972108 w 2000932"/>
              <a:gd name="connsiteY1-18" fmla="*/ 0 h 1709614"/>
              <a:gd name="connsiteX2-19" fmla="*/ 2000932 w 2000932"/>
              <a:gd name="connsiteY2-20" fmla="*/ 1709614 h 1709614"/>
              <a:gd name="connsiteX0-21" fmla="*/ 0 w 1966208"/>
              <a:gd name="connsiteY0-22" fmla="*/ 1676048 h 1676048"/>
              <a:gd name="connsiteX1-23" fmla="*/ 972108 w 1966208"/>
              <a:gd name="connsiteY1-24" fmla="*/ 0 h 1676048"/>
              <a:gd name="connsiteX2-25" fmla="*/ 1966208 w 1966208"/>
              <a:gd name="connsiteY2-26" fmla="*/ 1628591 h 1676048"/>
              <a:gd name="connsiteX0-27" fmla="*/ 0 w 2024082"/>
              <a:gd name="connsiteY0-28" fmla="*/ 1676048 h 1698039"/>
              <a:gd name="connsiteX1-29" fmla="*/ 972108 w 2024082"/>
              <a:gd name="connsiteY1-30" fmla="*/ 0 h 1698039"/>
              <a:gd name="connsiteX2-31" fmla="*/ 2024082 w 2024082"/>
              <a:gd name="connsiteY2-32" fmla="*/ 1698039 h 1698039"/>
              <a:gd name="connsiteX0-33" fmla="*/ 0 w 1942196"/>
              <a:gd name="connsiteY0-34" fmla="*/ 1676048 h 1698039"/>
              <a:gd name="connsiteX1-35" fmla="*/ 972108 w 1942196"/>
              <a:gd name="connsiteY1-36" fmla="*/ 0 h 1698039"/>
              <a:gd name="connsiteX2-37" fmla="*/ 1942196 w 1942196"/>
              <a:gd name="connsiteY2-38" fmla="*/ 1698039 h 1698039"/>
            </a:gdLst>
            <a:ahLst/>
            <a:cxnLst>
              <a:cxn ang="0">
                <a:pos x="connsiteX0-1" y="connsiteY0-2"/>
              </a:cxn>
              <a:cxn ang="0">
                <a:pos x="connsiteX1-3" y="connsiteY1-4"/>
              </a:cxn>
              <a:cxn ang="0">
                <a:pos x="connsiteX2-5" y="connsiteY2-6"/>
              </a:cxn>
            </a:cxnLst>
            <a:rect l="l" t="t" r="r" b="b"/>
            <a:pathLst>
              <a:path w="1942196" h="1698039">
                <a:moveTo>
                  <a:pt x="0" y="1676048"/>
                </a:moveTo>
                <a:lnTo>
                  <a:pt x="972108" y="0"/>
                </a:lnTo>
                <a:cubicBezTo>
                  <a:pt x="1296144" y="558683"/>
                  <a:pt x="1942196" y="1698039"/>
                  <a:pt x="1942196" y="1698039"/>
                </a:cubicBezTo>
              </a:path>
            </a:pathLst>
          </a:custGeom>
          <a:noFill/>
          <a:ln w="101600">
            <a:solidFill>
              <a:srgbClr val="FF9999"/>
            </a:solidFill>
            <a:headEnd type="triangle"/>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lumMod val="85000"/>
                  <a:lumOff val="15000"/>
                </a:schemeClr>
              </a:solidFill>
              <a:latin typeface="华文仿宋" panose="02010600040101010101" pitchFamily="2" charset="-122"/>
              <a:ea typeface="华文仿宋" panose="02010600040101010101" pitchFamily="2" charset="-122"/>
            </a:endParaRPr>
          </a:p>
        </p:txBody>
      </p:sp>
      <p:sp>
        <p:nvSpPr>
          <p:cNvPr id="6" name="TextBox 5"/>
          <p:cNvSpPr txBox="1"/>
          <p:nvPr/>
        </p:nvSpPr>
        <p:spPr>
          <a:xfrm>
            <a:off x="5652120" y="1312463"/>
            <a:ext cx="3255672" cy="992579"/>
          </a:xfrm>
          <a:prstGeom prst="rect">
            <a:avLst/>
          </a:prstGeom>
          <a:noFill/>
          <a:ln>
            <a:noFill/>
          </a:ln>
        </p:spPr>
        <p:txBody>
          <a:bodyPr wrap="square">
            <a:spAutoFit/>
          </a:bodyPr>
          <a:lstStyle/>
          <a:p>
            <a:pPr lvl="0">
              <a:lnSpc>
                <a:spcPct val="150000"/>
              </a:lnSpc>
              <a:defRPr/>
            </a:pP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硬件</a:t>
            </a:r>
            <a:endParaRPr lang="en-US" altLang="zh-CN" b="1" dirty="0">
              <a:solidFill>
                <a:prstClr val="black">
                  <a:lumMod val="85000"/>
                  <a:lumOff val="15000"/>
                </a:prstClr>
              </a:solidFill>
              <a:latin typeface="微软雅黑" panose="020B0503020204020204" pitchFamily="34" charset="-122"/>
              <a:ea typeface="微软雅黑" panose="020B0503020204020204" pitchFamily="34" charset="-122"/>
            </a:endParaRPr>
          </a:p>
          <a:p>
            <a:pPr lvl="0">
              <a:lnSpc>
                <a:spcPct val="150000"/>
              </a:lnSpc>
              <a:defRPr/>
            </a:pPr>
            <a:r>
              <a:rPr lang="zh-CN" altLang="en-US" sz="1050" dirty="0">
                <a:solidFill>
                  <a:prstClr val="black">
                    <a:lumMod val="85000"/>
                    <a:lumOff val="15000"/>
                  </a:prstClr>
                </a:solidFill>
                <a:latin typeface="微软雅黑" panose="020B0503020204020204" pitchFamily="34" charset="-122"/>
                <a:ea typeface="微软雅黑" panose="020B0503020204020204" pitchFamily="34" charset="-122"/>
              </a:rPr>
              <a:t>符合相应的岗位的任职经历、职称</a:t>
            </a:r>
            <a:r>
              <a:rPr lang="en-US" altLang="zh-CN" sz="1050" dirty="0">
                <a:solidFill>
                  <a:prstClr val="black">
                    <a:lumMod val="85000"/>
                    <a:lumOff val="15000"/>
                  </a:prstClr>
                </a:solidFill>
                <a:latin typeface="微软雅黑" panose="020B0503020204020204" pitchFamily="34" charset="-122"/>
                <a:ea typeface="微软雅黑" panose="020B0503020204020204" pitchFamily="34" charset="-122"/>
              </a:rPr>
              <a:t>/</a:t>
            </a:r>
            <a:r>
              <a:rPr lang="zh-CN" altLang="en-US" sz="1050" dirty="0">
                <a:solidFill>
                  <a:prstClr val="black">
                    <a:lumMod val="85000"/>
                    <a:lumOff val="15000"/>
                  </a:prstClr>
                </a:solidFill>
                <a:latin typeface="微软雅黑" panose="020B0503020204020204" pitchFamily="34" charset="-122"/>
                <a:ea typeface="微软雅黑" panose="020B0503020204020204" pitchFamily="34" charset="-122"/>
              </a:rPr>
              <a:t>职业资格和学历要求</a:t>
            </a:r>
            <a:endParaRPr lang="zh-CN" altLang="en-US" sz="105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7" name="TextBox 6"/>
          <p:cNvSpPr txBox="1"/>
          <p:nvPr/>
        </p:nvSpPr>
        <p:spPr>
          <a:xfrm>
            <a:off x="732309" y="1351979"/>
            <a:ext cx="2581275" cy="964046"/>
          </a:xfrm>
          <a:prstGeom prst="rect">
            <a:avLst/>
          </a:prstGeom>
          <a:noFill/>
          <a:ln>
            <a:noFill/>
          </a:ln>
        </p:spPr>
        <p:txBody>
          <a:bodyPr>
            <a:spAutoFit/>
          </a:bodyPr>
          <a:lstStyle/>
          <a:p>
            <a:pPr lvl="0" algn="r">
              <a:lnSpc>
                <a:spcPct val="150000"/>
              </a:lnSpc>
              <a:defRPr/>
            </a:pP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推荐提名</a:t>
            </a:r>
            <a:endParaRPr lang="en-US" altLang="zh-CN" b="1" dirty="0">
              <a:solidFill>
                <a:prstClr val="black">
                  <a:lumMod val="85000"/>
                  <a:lumOff val="15000"/>
                </a:prstClr>
              </a:solidFill>
              <a:latin typeface="微软雅黑" panose="020B0503020204020204" pitchFamily="34" charset="-122"/>
              <a:ea typeface="微软雅黑" panose="020B0503020204020204" pitchFamily="34" charset="-122"/>
            </a:endParaRPr>
          </a:p>
          <a:p>
            <a:pPr lvl="0" algn="r">
              <a:lnSpc>
                <a:spcPct val="150000"/>
              </a:lnSpc>
              <a:defRPr/>
            </a:pPr>
            <a:r>
              <a:rPr lang="zh-CN" altLang="en-US" sz="1050" dirty="0">
                <a:solidFill>
                  <a:prstClr val="black">
                    <a:lumMod val="85000"/>
                    <a:lumOff val="15000"/>
                  </a:prstClr>
                </a:solidFill>
                <a:latin typeface="微软雅黑" panose="020B0503020204020204" pitchFamily="34" charset="-122"/>
                <a:ea typeface="微软雅黑" panose="020B0503020204020204" pitchFamily="34" charset="-122"/>
              </a:rPr>
              <a:t>任何层次晋升均需由部门负责人进行推荐提名才有资格参与晋升评选</a:t>
            </a:r>
            <a:endParaRPr lang="zh-CN" altLang="en-US" sz="1050"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8" name="TextBox 7"/>
          <p:cNvSpPr txBox="1"/>
          <p:nvPr/>
        </p:nvSpPr>
        <p:spPr>
          <a:xfrm>
            <a:off x="2694206" y="3493549"/>
            <a:ext cx="3178550" cy="1477328"/>
          </a:xfrm>
          <a:prstGeom prst="rect">
            <a:avLst/>
          </a:prstGeom>
          <a:noFill/>
          <a:ln>
            <a:noFill/>
          </a:ln>
        </p:spPr>
        <p:txBody>
          <a:bodyPr wrap="square">
            <a:spAutoFit/>
          </a:bodyPr>
          <a:lstStyle/>
          <a:p>
            <a:pPr lvl="0" algn="ctr">
              <a:lnSpc>
                <a:spcPct val="150000"/>
              </a:lnSpc>
              <a:defRPr/>
            </a:pPr>
            <a:r>
              <a:rPr lang="zh-CN" altLang="en-US" b="1" dirty="0">
                <a:solidFill>
                  <a:prstClr val="black">
                    <a:lumMod val="85000"/>
                    <a:lumOff val="15000"/>
                  </a:prstClr>
                </a:solidFill>
                <a:latin typeface="微软雅黑" panose="020B0503020204020204" pitchFamily="34" charset="-122"/>
                <a:ea typeface="微软雅黑" panose="020B0503020204020204" pitchFamily="34" charset="-122"/>
              </a:rPr>
              <a:t>软件</a:t>
            </a:r>
            <a:endParaRPr lang="en-US" altLang="zh-CN" b="1" dirty="0">
              <a:solidFill>
                <a:prstClr val="black">
                  <a:lumMod val="85000"/>
                  <a:lumOff val="15000"/>
                </a:prstClr>
              </a:solidFill>
              <a:latin typeface="微软雅黑" panose="020B0503020204020204" pitchFamily="34" charset="-122"/>
              <a:ea typeface="微软雅黑" panose="020B0503020204020204" pitchFamily="34" charset="-122"/>
            </a:endParaRPr>
          </a:p>
          <a:p>
            <a:pPr lvl="0" algn="ctr">
              <a:lnSpc>
                <a:spcPct val="150000"/>
              </a:lnSpc>
              <a:defRPr/>
            </a:pPr>
            <a:r>
              <a:rPr lang="zh-CN" altLang="en-US" sz="1050" dirty="0">
                <a:solidFill>
                  <a:prstClr val="black">
                    <a:lumMod val="85000"/>
                    <a:lumOff val="15000"/>
                  </a:prstClr>
                </a:solidFill>
                <a:latin typeface="微软雅黑" panose="020B0503020204020204" pitchFamily="34" charset="-122"/>
                <a:ea typeface="微软雅黑" panose="020B0503020204020204" pitchFamily="34" charset="-122"/>
              </a:rPr>
              <a:t>年度绩效考核结果为合格及以上。岗位内、层级内晋升要求近两年年度考核结果为合格及以上；跨层级晋升要求近两年年度考核结果为优秀或近三年年度考核结果为合格及以上。</a:t>
            </a:r>
            <a:endParaRPr lang="zh-CN" altLang="en-US" sz="1050" dirty="0">
              <a:solidFill>
                <a:prstClr val="black">
                  <a:lumMod val="85000"/>
                  <a:lumOff val="15000"/>
                </a:prstClr>
              </a:solidFill>
              <a:latin typeface="微软雅黑" panose="020B0503020204020204" pitchFamily="34" charset="-122"/>
              <a:ea typeface="微软雅黑" panose="020B0503020204020204" pitchFamily="34" charset="-122"/>
            </a:endParaRPr>
          </a:p>
        </p:txBody>
      </p:sp>
      <p:pic>
        <p:nvPicPr>
          <p:cNvPr id="9" name="图片 8"/>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4066771" y="1884207"/>
            <a:ext cx="849312" cy="1147763"/>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14" presetClass="entr" presetSubtype="1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randombar(horizontal)">
                                      <p:cBhvr>
                                        <p:cTn id="11" dur="750"/>
                                        <p:tgtEl>
                                          <p:spTgt spid="9"/>
                                        </p:tgtEl>
                                      </p:cBhvr>
                                    </p:animEffect>
                                  </p:childTnLst>
                                </p:cTn>
                              </p:par>
                              <p:par>
                                <p:cTn id="12" presetID="22" presetClass="entr" presetSubtype="8" fill="hold"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750"/>
                                        <p:tgtEl>
                                          <p:spTgt spid="3"/>
                                        </p:tgtEl>
                                      </p:cBhvr>
                                    </p:animEffect>
                                  </p:childTnLst>
                                </p:cTn>
                              </p:par>
                              <p:par>
                                <p:cTn id="15" presetID="22" presetClass="entr" presetSubtype="2" fill="hold" grpId="0" nodeType="withEffect">
                                  <p:stCondLst>
                                    <p:cond delay="250"/>
                                  </p:stCondLst>
                                  <p:childTnLst>
                                    <p:set>
                                      <p:cBhvr>
                                        <p:cTn id="16" dur="1" fill="hold">
                                          <p:stCondLst>
                                            <p:cond delay="0"/>
                                          </p:stCondLst>
                                        </p:cTn>
                                        <p:tgtEl>
                                          <p:spTgt spid="6"/>
                                        </p:tgtEl>
                                        <p:attrNameLst>
                                          <p:attrName>style.visibility</p:attrName>
                                        </p:attrNameLst>
                                      </p:cBhvr>
                                      <p:to>
                                        <p:strVal val="visible"/>
                                      </p:to>
                                    </p:set>
                                    <p:animEffect transition="in" filter="wipe(right)">
                                      <p:cBhvr>
                                        <p:cTn id="17" dur="500"/>
                                        <p:tgtEl>
                                          <p:spTgt spid="6"/>
                                        </p:tgtEl>
                                      </p:cBhvr>
                                    </p:animEffect>
                                  </p:childTnLst>
                                </p:cTn>
                              </p:par>
                            </p:childTnLst>
                          </p:cTn>
                        </p:par>
                        <p:par>
                          <p:cTn id="18" fill="hold">
                            <p:stCondLst>
                              <p:cond delay="1500"/>
                            </p:stCondLst>
                            <p:childTnLst>
                              <p:par>
                                <p:cTn id="19" presetID="22" presetClass="entr" presetSubtype="1" fill="hold" nodeType="after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wipe(up)">
                                      <p:cBhvr>
                                        <p:cTn id="21" dur="750"/>
                                        <p:tgtEl>
                                          <p:spTgt spid="4"/>
                                        </p:tgtEl>
                                      </p:cBhvr>
                                    </p:animEffect>
                                  </p:childTnLst>
                                </p:cTn>
                              </p:par>
                              <p:par>
                                <p:cTn id="22" presetID="42" presetClass="entr" presetSubtype="0" fill="hold" grpId="0" nodeType="withEffect">
                                  <p:stCondLst>
                                    <p:cond delay="25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par>
                                <p:cTn id="27" presetID="22" presetClass="entr" presetSubtype="2" fill="hold" nodeType="withEffect">
                                  <p:stCondLst>
                                    <p:cond delay="250"/>
                                  </p:stCondLst>
                                  <p:childTnLst>
                                    <p:set>
                                      <p:cBhvr>
                                        <p:cTn id="28" dur="1" fill="hold">
                                          <p:stCondLst>
                                            <p:cond delay="0"/>
                                          </p:stCondLst>
                                        </p:cTn>
                                        <p:tgtEl>
                                          <p:spTgt spid="5"/>
                                        </p:tgtEl>
                                        <p:attrNameLst>
                                          <p:attrName>style.visibility</p:attrName>
                                        </p:attrNameLst>
                                      </p:cBhvr>
                                      <p:to>
                                        <p:strVal val="visible"/>
                                      </p:to>
                                    </p:set>
                                    <p:animEffect transition="in" filter="wipe(right)">
                                      <p:cBhvr>
                                        <p:cTn id="29" dur="750"/>
                                        <p:tgtEl>
                                          <p:spTgt spid="5"/>
                                        </p:tgtEl>
                                      </p:cBhvr>
                                    </p:animEffect>
                                  </p:childTnLst>
                                </p:cTn>
                              </p:par>
                              <p:par>
                                <p:cTn id="30" presetID="22" presetClass="entr" presetSubtype="8" fill="hold" grpId="0" nodeType="withEffect">
                                  <p:stCondLst>
                                    <p:cond delay="250"/>
                                  </p:stCondLst>
                                  <p:childTnLst>
                                    <p:set>
                                      <p:cBhvr>
                                        <p:cTn id="31" dur="1" fill="hold">
                                          <p:stCondLst>
                                            <p:cond delay="0"/>
                                          </p:stCondLst>
                                        </p:cTn>
                                        <p:tgtEl>
                                          <p:spTgt spid="7"/>
                                        </p:tgtEl>
                                        <p:attrNameLst>
                                          <p:attrName>style.visibility</p:attrName>
                                        </p:attrNameLst>
                                      </p:cBhvr>
                                      <p:to>
                                        <p:strVal val="visible"/>
                                      </p:to>
                                    </p:set>
                                    <p:animEffect transition="in" filter="wipe(left)">
                                      <p:cBhvr>
                                        <p:cTn id="3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文本框 1"/>
          <p:cNvSpPr txBox="1"/>
          <p:nvPr/>
        </p:nvSpPr>
        <p:spPr>
          <a:xfrm>
            <a:off x="2339752" y="1779662"/>
            <a:ext cx="4536504" cy="830997"/>
          </a:xfrm>
          <a:prstGeom prst="rect">
            <a:avLst/>
          </a:prstGeom>
          <a:noFill/>
        </p:spPr>
        <p:txBody>
          <a:bodyPr wrap="square" rtlCol="0">
            <a:spAutoFit/>
          </a:bodyPr>
          <a:lstStyle/>
          <a:p>
            <a:r>
              <a:rPr lang="zh-CN" altLang="en-US" sz="4800" dirty="0" smtClean="0"/>
              <a:t>行政类管理制度</a:t>
            </a:r>
            <a:endParaRPr lang="zh-CN" altLang="en-US" sz="4800" dirty="0"/>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0" name="任意多边形 49"/>
          <p:cNvSpPr/>
          <p:nvPr/>
        </p:nvSpPr>
        <p:spPr bwMode="auto">
          <a:xfrm>
            <a:off x="246568" y="-11919"/>
            <a:ext cx="4389119" cy="5154644"/>
          </a:xfrm>
          <a:custGeom>
            <a:avLst/>
            <a:gdLst>
              <a:gd name="connsiteX0" fmla="*/ 0 w 3810000"/>
              <a:gd name="connsiteY0" fmla="*/ 0 h 5181600"/>
              <a:gd name="connsiteX1" fmla="*/ 1079500 w 3810000"/>
              <a:gd name="connsiteY1" fmla="*/ 5181600 h 5181600"/>
              <a:gd name="connsiteX2" fmla="*/ 3810000 w 3810000"/>
              <a:gd name="connsiteY2" fmla="*/ 5181600 h 5181600"/>
              <a:gd name="connsiteX3" fmla="*/ 2514600 w 3810000"/>
              <a:gd name="connsiteY3" fmla="*/ 12700 h 5181600"/>
              <a:gd name="connsiteX4" fmla="*/ 0 w 3810000"/>
              <a:gd name="connsiteY4" fmla="*/ 0 h 518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00" h="5181600">
                <a:moveTo>
                  <a:pt x="0" y="0"/>
                </a:moveTo>
                <a:lnTo>
                  <a:pt x="1079500" y="5181600"/>
                </a:lnTo>
                <a:lnTo>
                  <a:pt x="3810000" y="5181600"/>
                </a:lnTo>
                <a:lnTo>
                  <a:pt x="2514600" y="12700"/>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280"/>
          </a:p>
        </p:txBody>
      </p:sp>
      <p:sp>
        <p:nvSpPr>
          <p:cNvPr id="4" name="任意多边形 3"/>
          <p:cNvSpPr/>
          <p:nvPr/>
        </p:nvSpPr>
        <p:spPr bwMode="auto">
          <a:xfrm>
            <a:off x="564" y="-11919"/>
            <a:ext cx="4389119" cy="5154644"/>
          </a:xfrm>
          <a:custGeom>
            <a:avLst/>
            <a:gdLst>
              <a:gd name="connsiteX0" fmla="*/ 0 w 3810000"/>
              <a:gd name="connsiteY0" fmla="*/ 0 h 5181600"/>
              <a:gd name="connsiteX1" fmla="*/ 1079500 w 3810000"/>
              <a:gd name="connsiteY1" fmla="*/ 5181600 h 5181600"/>
              <a:gd name="connsiteX2" fmla="*/ 3810000 w 3810000"/>
              <a:gd name="connsiteY2" fmla="*/ 5181600 h 5181600"/>
              <a:gd name="connsiteX3" fmla="*/ 2514600 w 3810000"/>
              <a:gd name="connsiteY3" fmla="*/ 12700 h 5181600"/>
              <a:gd name="connsiteX4" fmla="*/ 0 w 3810000"/>
              <a:gd name="connsiteY4" fmla="*/ 0 h 5181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00" h="5181600">
                <a:moveTo>
                  <a:pt x="0" y="0"/>
                </a:moveTo>
                <a:lnTo>
                  <a:pt x="1079500" y="5181600"/>
                </a:lnTo>
                <a:lnTo>
                  <a:pt x="3810000" y="5181600"/>
                </a:lnTo>
                <a:lnTo>
                  <a:pt x="2514600" y="12700"/>
                </a:lnTo>
                <a:lnTo>
                  <a:pt x="0" y="0"/>
                </a:lnTo>
                <a:close/>
              </a:path>
            </a:pathLst>
          </a:custGeom>
          <a:blipFill dpi="0" rotWithShape="1">
            <a:blip r:embed="rId1"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280"/>
          </a:p>
        </p:txBody>
      </p:sp>
      <p:sp>
        <p:nvSpPr>
          <p:cNvPr id="7" name="TextBox 12"/>
          <p:cNvSpPr>
            <a:spLocks noChangeArrowheads="1"/>
          </p:cNvSpPr>
          <p:nvPr/>
        </p:nvSpPr>
        <p:spPr bwMode="auto">
          <a:xfrm>
            <a:off x="1192425" y="95587"/>
            <a:ext cx="1454244" cy="853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4950" dirty="0">
                <a:solidFill>
                  <a:schemeClr val="accent1"/>
                </a:solidFill>
                <a:latin typeface="Arial" panose="020B0604020202020204" pitchFamily="34" charset="0"/>
                <a:ea typeface="微软雅黑" panose="020B0503020204020204" pitchFamily="34" charset="-122"/>
                <a:sym typeface="Arial" panose="020B0604020202020204" pitchFamily="34" charset="0"/>
              </a:rPr>
              <a:t>目录</a:t>
            </a:r>
            <a:endParaRPr lang="zh-CN" altLang="en-US" sz="495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TextBox 13"/>
          <p:cNvSpPr>
            <a:spLocks noChangeArrowheads="1"/>
          </p:cNvSpPr>
          <p:nvPr/>
        </p:nvSpPr>
        <p:spPr bwMode="auto">
          <a:xfrm>
            <a:off x="4881692" y="109427"/>
            <a:ext cx="3410111" cy="398699"/>
          </a:xfrm>
          <a:prstGeom prst="rect">
            <a:avLst/>
          </a:prstGeom>
          <a:solidFill>
            <a:schemeClr val="accent2"/>
          </a:solidFill>
          <a:ln>
            <a:noFill/>
          </a:ln>
        </p:spPr>
        <p:txBody>
          <a:bodyPr>
            <a:spAutoFit/>
          </a:bodyPr>
          <a:lstStyle/>
          <a:p>
            <a:pPr algn="ctr"/>
            <a:r>
              <a:rPr lang="zh-CN" altLang="en-US" sz="1990" dirty="0">
                <a:latin typeface="+mn-ea"/>
              </a:rPr>
              <a:t>行政办公室职责范围</a:t>
            </a:r>
            <a:endParaRPr lang="en-US" altLang="zh-CN" sz="1990"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9" name="TextBox 14"/>
          <p:cNvSpPr>
            <a:spLocks noChangeArrowheads="1"/>
          </p:cNvSpPr>
          <p:nvPr/>
        </p:nvSpPr>
        <p:spPr bwMode="auto">
          <a:xfrm>
            <a:off x="4881692" y="1215413"/>
            <a:ext cx="3410111" cy="398699"/>
          </a:xfrm>
          <a:prstGeom prst="rect">
            <a:avLst/>
          </a:prstGeom>
          <a:solidFill>
            <a:schemeClr val="accent2"/>
          </a:solidFill>
          <a:ln>
            <a:noFill/>
          </a:ln>
        </p:spPr>
        <p:txBody>
          <a:bodyPr>
            <a:spAutoFit/>
          </a:bodyPr>
          <a:lstStyle/>
          <a:p>
            <a:pPr algn="ctr"/>
            <a:r>
              <a:rPr lang="zh-CN" altLang="en-US" sz="1990" dirty="0"/>
              <a:t>印章的使用流程</a:t>
            </a:r>
            <a:endParaRPr lang="en-US" altLang="zh-CN" sz="1990"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10" name="TextBox 15"/>
          <p:cNvSpPr>
            <a:spLocks noChangeArrowheads="1"/>
          </p:cNvSpPr>
          <p:nvPr/>
        </p:nvSpPr>
        <p:spPr bwMode="auto">
          <a:xfrm>
            <a:off x="4881692" y="1770076"/>
            <a:ext cx="3410111" cy="398699"/>
          </a:xfrm>
          <a:prstGeom prst="rect">
            <a:avLst/>
          </a:prstGeom>
          <a:solidFill>
            <a:schemeClr val="accent2"/>
          </a:solidFill>
          <a:ln>
            <a:noFill/>
          </a:ln>
        </p:spPr>
        <p:txBody>
          <a:bodyPr>
            <a:spAutoFit/>
          </a:bodyPr>
          <a:lstStyle/>
          <a:p>
            <a:pPr algn="ctr"/>
            <a:r>
              <a:rPr lang="zh-CN" altLang="en-US" sz="1990" dirty="0"/>
              <a:t>档案归档与借阅</a:t>
            </a:r>
            <a:endParaRPr lang="en-US" altLang="zh-CN" sz="1990"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11" name="TextBox 16"/>
          <p:cNvSpPr>
            <a:spLocks noChangeArrowheads="1"/>
          </p:cNvSpPr>
          <p:nvPr/>
        </p:nvSpPr>
        <p:spPr bwMode="auto">
          <a:xfrm>
            <a:off x="4881692" y="2324740"/>
            <a:ext cx="3410111" cy="398699"/>
          </a:xfrm>
          <a:prstGeom prst="rect">
            <a:avLst/>
          </a:prstGeom>
          <a:solidFill>
            <a:schemeClr val="accent2"/>
          </a:solidFill>
          <a:ln>
            <a:noFill/>
          </a:ln>
        </p:spPr>
        <p:txBody>
          <a:bodyPr>
            <a:spAutoFit/>
          </a:bodyPr>
          <a:lstStyle/>
          <a:p>
            <a:pPr algn="ctr"/>
            <a:r>
              <a:rPr lang="zh-CN" altLang="en-US" sz="1990" dirty="0"/>
              <a:t>用车申请</a:t>
            </a:r>
            <a:endParaRPr lang="en-US" altLang="zh-CN" sz="1990" dirty="0"/>
          </a:p>
        </p:txBody>
      </p:sp>
      <p:sp>
        <p:nvSpPr>
          <p:cNvPr id="12" name="五边形 2"/>
          <p:cNvSpPr>
            <a:spLocks noChangeArrowheads="1"/>
          </p:cNvSpPr>
          <p:nvPr/>
        </p:nvSpPr>
        <p:spPr bwMode="auto">
          <a:xfrm>
            <a:off x="4404392" y="109425"/>
            <a:ext cx="647505" cy="346368"/>
          </a:xfrm>
          <a:prstGeom prst="homePlate">
            <a:avLst>
              <a:gd name="adj" fmla="val 46735"/>
            </a:avLst>
          </a:prstGeom>
          <a:solidFill>
            <a:schemeClr val="accent1"/>
          </a:solidFill>
          <a:ln>
            <a:noFill/>
          </a:ln>
        </p:spPr>
        <p:txBody>
          <a:bodyPr anchor="ctr"/>
          <a:lstStyle/>
          <a:p>
            <a:pPr algn="ctr"/>
            <a:endParaRPr lang="zh-CN" altLang="zh-CN" sz="1425">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五边形 18"/>
          <p:cNvSpPr>
            <a:spLocks noChangeArrowheads="1"/>
          </p:cNvSpPr>
          <p:nvPr/>
        </p:nvSpPr>
        <p:spPr bwMode="auto">
          <a:xfrm>
            <a:off x="4404392" y="2324738"/>
            <a:ext cx="647505" cy="346368"/>
          </a:xfrm>
          <a:prstGeom prst="homePlate">
            <a:avLst>
              <a:gd name="adj" fmla="val 46735"/>
            </a:avLst>
          </a:prstGeom>
          <a:solidFill>
            <a:schemeClr val="accent1"/>
          </a:solidFill>
          <a:ln>
            <a:noFill/>
          </a:ln>
        </p:spPr>
        <p:txBody>
          <a:bodyPr anchor="ctr"/>
          <a:lstStyle/>
          <a:p>
            <a:pPr algn="ctr"/>
            <a:endParaRPr lang="zh-CN" altLang="zh-CN" sz="1425">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五边形 19"/>
          <p:cNvSpPr>
            <a:spLocks noChangeArrowheads="1"/>
          </p:cNvSpPr>
          <p:nvPr/>
        </p:nvSpPr>
        <p:spPr bwMode="auto">
          <a:xfrm>
            <a:off x="4404392" y="1215410"/>
            <a:ext cx="647505" cy="346368"/>
          </a:xfrm>
          <a:prstGeom prst="homePlate">
            <a:avLst>
              <a:gd name="adj" fmla="val 46735"/>
            </a:avLst>
          </a:prstGeom>
          <a:solidFill>
            <a:schemeClr val="accent1"/>
          </a:solidFill>
          <a:ln>
            <a:noFill/>
          </a:ln>
        </p:spPr>
        <p:txBody>
          <a:bodyPr anchor="ctr"/>
          <a:lstStyle/>
          <a:p>
            <a:pPr algn="ctr"/>
            <a:endParaRPr lang="zh-CN" altLang="zh-CN" sz="1425">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五边形 20"/>
          <p:cNvSpPr>
            <a:spLocks noChangeArrowheads="1"/>
          </p:cNvSpPr>
          <p:nvPr/>
        </p:nvSpPr>
        <p:spPr bwMode="auto">
          <a:xfrm>
            <a:off x="4404392" y="1770074"/>
            <a:ext cx="647505" cy="346368"/>
          </a:xfrm>
          <a:prstGeom prst="homePlate">
            <a:avLst>
              <a:gd name="adj" fmla="val 46735"/>
            </a:avLst>
          </a:prstGeom>
          <a:solidFill>
            <a:schemeClr val="accent1"/>
          </a:solidFill>
          <a:ln>
            <a:noFill/>
          </a:ln>
        </p:spPr>
        <p:txBody>
          <a:bodyPr anchor="ctr"/>
          <a:lstStyle/>
          <a:p>
            <a:pPr algn="ctr"/>
            <a:endParaRPr lang="zh-CN" altLang="zh-CN" sz="1425">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TextBox 5"/>
          <p:cNvSpPr>
            <a:spLocks noChangeArrowheads="1"/>
          </p:cNvSpPr>
          <p:nvPr/>
        </p:nvSpPr>
        <p:spPr bwMode="auto">
          <a:xfrm>
            <a:off x="4404392" y="46288"/>
            <a:ext cx="441146" cy="646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rPr>
              <a:t>1</a:t>
            </a:r>
            <a:endParaRPr lang="zh-CN" altLang="en-US"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endParaRPr>
          </a:p>
        </p:txBody>
      </p:sp>
      <p:sp>
        <p:nvSpPr>
          <p:cNvPr id="17" name="TextBox 7"/>
          <p:cNvSpPr>
            <a:spLocks noChangeArrowheads="1"/>
          </p:cNvSpPr>
          <p:nvPr/>
        </p:nvSpPr>
        <p:spPr bwMode="auto">
          <a:xfrm>
            <a:off x="4404392" y="1137991"/>
            <a:ext cx="441146" cy="646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rPr>
              <a:t>3</a:t>
            </a:r>
            <a:endParaRPr lang="zh-CN" altLang="en-US"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endParaRPr>
          </a:p>
        </p:txBody>
      </p:sp>
      <p:sp>
        <p:nvSpPr>
          <p:cNvPr id="18" name="TextBox 9"/>
          <p:cNvSpPr>
            <a:spLocks noChangeArrowheads="1"/>
          </p:cNvSpPr>
          <p:nvPr/>
        </p:nvSpPr>
        <p:spPr bwMode="auto">
          <a:xfrm>
            <a:off x="4404392" y="1677181"/>
            <a:ext cx="441146" cy="646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rPr>
              <a:t>4</a:t>
            </a:r>
            <a:endParaRPr lang="zh-CN" altLang="en-US"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endParaRPr>
          </a:p>
        </p:txBody>
      </p:sp>
      <p:sp>
        <p:nvSpPr>
          <p:cNvPr id="20" name="TextBox 11"/>
          <p:cNvSpPr>
            <a:spLocks noChangeArrowheads="1"/>
          </p:cNvSpPr>
          <p:nvPr/>
        </p:nvSpPr>
        <p:spPr bwMode="auto">
          <a:xfrm>
            <a:off x="4404392" y="2217561"/>
            <a:ext cx="441146" cy="646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rPr>
              <a:t>5</a:t>
            </a:r>
            <a:endParaRPr lang="zh-CN" altLang="en-US"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endParaRPr>
          </a:p>
        </p:txBody>
      </p:sp>
      <p:sp>
        <p:nvSpPr>
          <p:cNvPr id="19" name="TextBox 16"/>
          <p:cNvSpPr>
            <a:spLocks noChangeArrowheads="1"/>
          </p:cNvSpPr>
          <p:nvPr/>
        </p:nvSpPr>
        <p:spPr bwMode="auto">
          <a:xfrm>
            <a:off x="4881692" y="2945392"/>
            <a:ext cx="3410111" cy="398699"/>
          </a:xfrm>
          <a:prstGeom prst="rect">
            <a:avLst/>
          </a:prstGeom>
          <a:solidFill>
            <a:schemeClr val="accent2"/>
          </a:solidFill>
          <a:ln>
            <a:noFill/>
          </a:ln>
        </p:spPr>
        <p:txBody>
          <a:bodyPr>
            <a:spAutoFit/>
          </a:bodyPr>
          <a:lstStyle/>
          <a:p>
            <a:pPr algn="ctr"/>
            <a:r>
              <a:rPr lang="zh-CN" altLang="en-US" sz="1990" dirty="0"/>
              <a:t>采购计划申请</a:t>
            </a:r>
            <a:endParaRPr lang="en-US" altLang="zh-CN" sz="1990" dirty="0"/>
          </a:p>
        </p:txBody>
      </p:sp>
      <p:sp>
        <p:nvSpPr>
          <p:cNvPr id="21" name="五边形 18"/>
          <p:cNvSpPr>
            <a:spLocks noChangeArrowheads="1"/>
          </p:cNvSpPr>
          <p:nvPr/>
        </p:nvSpPr>
        <p:spPr bwMode="auto">
          <a:xfrm>
            <a:off x="4389683" y="2944197"/>
            <a:ext cx="647505" cy="346368"/>
          </a:xfrm>
          <a:prstGeom prst="homePlate">
            <a:avLst>
              <a:gd name="adj" fmla="val 46735"/>
            </a:avLst>
          </a:prstGeom>
          <a:solidFill>
            <a:schemeClr val="accent1"/>
          </a:solidFill>
          <a:ln>
            <a:noFill/>
          </a:ln>
        </p:spPr>
        <p:txBody>
          <a:bodyPr anchor="ctr"/>
          <a:lstStyle/>
          <a:p>
            <a:pPr algn="ctr"/>
            <a:endParaRPr lang="zh-CN" altLang="zh-CN" sz="1425">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Box 11"/>
          <p:cNvSpPr>
            <a:spLocks noChangeArrowheads="1"/>
          </p:cNvSpPr>
          <p:nvPr/>
        </p:nvSpPr>
        <p:spPr bwMode="auto">
          <a:xfrm>
            <a:off x="4404392" y="2853702"/>
            <a:ext cx="441146" cy="646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rPr>
              <a:t>6</a:t>
            </a:r>
            <a:endParaRPr lang="zh-CN" altLang="en-US"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endParaRPr>
          </a:p>
        </p:txBody>
      </p:sp>
      <p:sp>
        <p:nvSpPr>
          <p:cNvPr id="29" name="TextBox 16"/>
          <p:cNvSpPr>
            <a:spLocks noChangeArrowheads="1"/>
          </p:cNvSpPr>
          <p:nvPr/>
        </p:nvSpPr>
        <p:spPr bwMode="auto">
          <a:xfrm>
            <a:off x="4881692" y="3556231"/>
            <a:ext cx="3410111" cy="398699"/>
          </a:xfrm>
          <a:prstGeom prst="rect">
            <a:avLst/>
          </a:prstGeom>
          <a:solidFill>
            <a:schemeClr val="accent2"/>
          </a:solidFill>
          <a:ln>
            <a:noFill/>
          </a:ln>
        </p:spPr>
        <p:txBody>
          <a:bodyPr>
            <a:spAutoFit/>
          </a:bodyPr>
          <a:lstStyle/>
          <a:p>
            <a:pPr algn="ctr"/>
            <a:r>
              <a:rPr lang="zh-CN" altLang="en-US" sz="1990" dirty="0"/>
              <a:t>安全管理</a:t>
            </a:r>
            <a:endParaRPr lang="en-US" altLang="zh-CN" sz="1990" dirty="0"/>
          </a:p>
        </p:txBody>
      </p:sp>
      <p:sp>
        <p:nvSpPr>
          <p:cNvPr id="30" name="五边形 18"/>
          <p:cNvSpPr>
            <a:spLocks noChangeArrowheads="1"/>
          </p:cNvSpPr>
          <p:nvPr/>
        </p:nvSpPr>
        <p:spPr bwMode="auto">
          <a:xfrm>
            <a:off x="4389683" y="3555035"/>
            <a:ext cx="647505" cy="346368"/>
          </a:xfrm>
          <a:prstGeom prst="homePlate">
            <a:avLst>
              <a:gd name="adj" fmla="val 46735"/>
            </a:avLst>
          </a:prstGeom>
          <a:solidFill>
            <a:schemeClr val="accent1"/>
          </a:solidFill>
          <a:ln>
            <a:noFill/>
          </a:ln>
        </p:spPr>
        <p:txBody>
          <a:bodyPr anchor="ctr"/>
          <a:lstStyle/>
          <a:p>
            <a:pPr algn="ctr"/>
            <a:endParaRPr lang="zh-CN" altLang="zh-CN" sz="1425">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1" name="TextBox 11"/>
          <p:cNvSpPr>
            <a:spLocks noChangeArrowheads="1"/>
          </p:cNvSpPr>
          <p:nvPr/>
        </p:nvSpPr>
        <p:spPr bwMode="auto">
          <a:xfrm>
            <a:off x="4404392" y="3464541"/>
            <a:ext cx="441146" cy="646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rPr>
              <a:t>7</a:t>
            </a:r>
            <a:endParaRPr lang="zh-CN" altLang="en-US"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endParaRPr>
          </a:p>
        </p:txBody>
      </p:sp>
      <p:sp>
        <p:nvSpPr>
          <p:cNvPr id="32" name="TextBox 16"/>
          <p:cNvSpPr>
            <a:spLocks noChangeArrowheads="1"/>
          </p:cNvSpPr>
          <p:nvPr/>
        </p:nvSpPr>
        <p:spPr bwMode="auto">
          <a:xfrm>
            <a:off x="4886677" y="4196705"/>
            <a:ext cx="3410111" cy="398699"/>
          </a:xfrm>
          <a:prstGeom prst="rect">
            <a:avLst/>
          </a:prstGeom>
          <a:solidFill>
            <a:schemeClr val="accent2"/>
          </a:solidFill>
          <a:ln>
            <a:noFill/>
          </a:ln>
        </p:spPr>
        <p:txBody>
          <a:bodyPr>
            <a:spAutoFit/>
          </a:bodyPr>
          <a:lstStyle/>
          <a:p>
            <a:pPr algn="ctr"/>
            <a:r>
              <a:rPr lang="zh-CN" altLang="en-US" sz="1990" dirty="0"/>
              <a:t>公租房申请</a:t>
            </a:r>
            <a:endParaRPr lang="en-US" altLang="zh-CN" sz="1990" dirty="0"/>
          </a:p>
        </p:txBody>
      </p:sp>
      <p:sp>
        <p:nvSpPr>
          <p:cNvPr id="33" name="五边形 18"/>
          <p:cNvSpPr>
            <a:spLocks noChangeArrowheads="1"/>
          </p:cNvSpPr>
          <p:nvPr/>
        </p:nvSpPr>
        <p:spPr bwMode="auto">
          <a:xfrm>
            <a:off x="4394669" y="4195509"/>
            <a:ext cx="647505" cy="346368"/>
          </a:xfrm>
          <a:prstGeom prst="homePlate">
            <a:avLst>
              <a:gd name="adj" fmla="val 46735"/>
            </a:avLst>
          </a:prstGeom>
          <a:solidFill>
            <a:schemeClr val="accent1"/>
          </a:solidFill>
          <a:ln>
            <a:noFill/>
          </a:ln>
        </p:spPr>
        <p:txBody>
          <a:bodyPr anchor="ctr"/>
          <a:lstStyle/>
          <a:p>
            <a:pPr algn="ctr"/>
            <a:endParaRPr lang="zh-CN" altLang="zh-CN" sz="1425">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TextBox 11"/>
          <p:cNvSpPr>
            <a:spLocks noChangeArrowheads="1"/>
          </p:cNvSpPr>
          <p:nvPr/>
        </p:nvSpPr>
        <p:spPr bwMode="auto">
          <a:xfrm>
            <a:off x="4409377" y="4056715"/>
            <a:ext cx="441146" cy="646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altLang="zh-CN"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rPr>
              <a:t>8</a:t>
            </a:r>
            <a:endParaRPr lang="zh-CN" altLang="en-US"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endParaRPr>
          </a:p>
        </p:txBody>
      </p:sp>
      <p:sp>
        <p:nvSpPr>
          <p:cNvPr id="38" name="TextBox 14"/>
          <p:cNvSpPr>
            <a:spLocks noChangeArrowheads="1"/>
          </p:cNvSpPr>
          <p:nvPr/>
        </p:nvSpPr>
        <p:spPr bwMode="auto">
          <a:xfrm>
            <a:off x="4865327" y="636717"/>
            <a:ext cx="3410111" cy="398699"/>
          </a:xfrm>
          <a:prstGeom prst="rect">
            <a:avLst/>
          </a:prstGeom>
          <a:solidFill>
            <a:schemeClr val="accent2"/>
          </a:solidFill>
          <a:ln>
            <a:noFill/>
          </a:ln>
        </p:spPr>
        <p:txBody>
          <a:bodyPr>
            <a:spAutoFit/>
          </a:bodyPr>
          <a:lstStyle/>
          <a:p>
            <a:pPr algn="ctr"/>
            <a:r>
              <a:rPr lang="zh-CN" altLang="en-US" sz="1990" dirty="0"/>
              <a:t>员工礼仪规定</a:t>
            </a:r>
            <a:endParaRPr lang="en-US" altLang="zh-CN" sz="1990"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39" name="五边形 19"/>
          <p:cNvSpPr>
            <a:spLocks noChangeArrowheads="1"/>
          </p:cNvSpPr>
          <p:nvPr/>
        </p:nvSpPr>
        <p:spPr bwMode="auto">
          <a:xfrm>
            <a:off x="4388027" y="636714"/>
            <a:ext cx="647505" cy="346368"/>
          </a:xfrm>
          <a:prstGeom prst="homePlate">
            <a:avLst>
              <a:gd name="adj" fmla="val 46735"/>
            </a:avLst>
          </a:prstGeom>
          <a:solidFill>
            <a:schemeClr val="accent1"/>
          </a:solidFill>
          <a:ln>
            <a:noFill/>
          </a:ln>
        </p:spPr>
        <p:txBody>
          <a:bodyPr anchor="ctr"/>
          <a:lstStyle/>
          <a:p>
            <a:pPr algn="ctr"/>
            <a:endParaRPr lang="zh-CN" altLang="zh-CN" sz="1425"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TextBox 7"/>
          <p:cNvSpPr>
            <a:spLocks noChangeArrowheads="1"/>
          </p:cNvSpPr>
          <p:nvPr/>
        </p:nvSpPr>
        <p:spPr bwMode="auto">
          <a:xfrm>
            <a:off x="4418383" y="518533"/>
            <a:ext cx="441146" cy="646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rPr>
              <a:t>2</a:t>
            </a:r>
            <a:endParaRPr lang="zh-CN" altLang="en-US" sz="3600" b="1" dirty="0">
              <a:solidFill>
                <a:schemeClr val="bg1"/>
              </a:solidFill>
              <a:latin typeface="Arial" panose="020B0604020202020204" pitchFamily="34" charset="0"/>
              <a:ea typeface="微软雅黑" panose="020B0503020204020204" pitchFamily="34" charset="-122"/>
              <a:cs typeface="Arial Unicode MS" panose="020B060402020202020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400" advTm="4000">
        <p14:doors dir="vert"/>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25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500" fill="hold"/>
                                        <p:tgtEl>
                                          <p:spTgt spid="50"/>
                                        </p:tgtEl>
                                        <p:attrNameLst>
                                          <p:attrName>ppt_x</p:attrName>
                                        </p:attrNameLst>
                                      </p:cBhvr>
                                      <p:tavLst>
                                        <p:tav tm="0">
                                          <p:val>
                                            <p:strVal val="#ppt_x"/>
                                          </p:val>
                                        </p:tav>
                                        <p:tav tm="100000">
                                          <p:val>
                                            <p:strVal val="#ppt_x"/>
                                          </p:val>
                                        </p:tav>
                                      </p:tavLst>
                                    </p:anim>
                                    <p:anim calcmode="lin" valueType="num">
                                      <p:cBhvr additive="base">
                                        <p:cTn id="12"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 name="矩形 16"/>
          <p:cNvSpPr/>
          <p:nvPr/>
        </p:nvSpPr>
        <p:spPr>
          <a:xfrm>
            <a:off x="-45589" y="1101424"/>
            <a:ext cx="9189025" cy="291429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80"/>
          </a:p>
        </p:txBody>
      </p:sp>
      <p:sp>
        <p:nvSpPr>
          <p:cNvPr id="3" name="Text Placeholder 3"/>
          <p:cNvSpPr txBox="1"/>
          <p:nvPr/>
        </p:nvSpPr>
        <p:spPr>
          <a:xfrm>
            <a:off x="1156522" y="1911036"/>
            <a:ext cx="1230954" cy="1177382"/>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8625"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01</a:t>
            </a:r>
            <a:endParaRPr lang="en-US" sz="8625"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文本框 58"/>
          <p:cNvSpPr txBox="1"/>
          <p:nvPr/>
        </p:nvSpPr>
        <p:spPr>
          <a:xfrm>
            <a:off x="2522509" y="2509846"/>
            <a:ext cx="3229217" cy="461665"/>
          </a:xfrm>
          <a:prstGeom prst="rect">
            <a:avLst/>
          </a:prstGeom>
          <a:noFill/>
        </p:spPr>
        <p:txBody>
          <a:bodyPr wrap="square">
            <a:spAutoFit/>
          </a:bodyPr>
          <a:lstStyle/>
          <a:p>
            <a:pPr>
              <a:defRPr/>
            </a:pPr>
            <a:r>
              <a:rPr lang="zh-CN" altLang="en-US" sz="2400" dirty="0">
                <a:solidFill>
                  <a:schemeClr val="accent1"/>
                </a:solidFill>
                <a:latin typeface="微软雅黑" panose="020B0503020204020204" pitchFamily="34" charset="-122"/>
                <a:ea typeface="微软雅黑" panose="020B0503020204020204" pitchFamily="34" charset="-122"/>
              </a:rPr>
              <a:t>行政办公室职责范围</a:t>
            </a:r>
            <a:endParaRPr lang="zh-CN" altLang="en-US" sz="2400" dirty="0">
              <a:solidFill>
                <a:schemeClr val="accent1"/>
              </a:solidFill>
              <a:latin typeface="微软雅黑" panose="020B0503020204020204" pitchFamily="34" charset="-122"/>
              <a:ea typeface="微软雅黑" panose="020B0503020204020204" pitchFamily="34" charset="-122"/>
            </a:endParaRPr>
          </a:p>
        </p:txBody>
      </p:sp>
      <p:sp>
        <p:nvSpPr>
          <p:cNvPr id="5" name="文本框 59"/>
          <p:cNvSpPr txBox="1"/>
          <p:nvPr/>
        </p:nvSpPr>
        <p:spPr>
          <a:xfrm>
            <a:off x="2522507" y="2080084"/>
            <a:ext cx="1415772" cy="46166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2400" b="0" i="0" dirty="0">
                <a:solidFill>
                  <a:schemeClr val="accent1"/>
                </a:solidFill>
                <a:latin typeface="Arial" panose="020B0604020202020204" pitchFamily="34" charset="0"/>
                <a:ea typeface="微软雅黑" panose="020B0503020204020204" pitchFamily="34" charset="-122"/>
                <a:cs typeface="Arial" panose="020B0604020202020204" pitchFamily="34" charset="0"/>
              </a:rPr>
              <a:t>Part One</a:t>
            </a:r>
            <a:endParaRPr lang="zh-CN" altLang="en-US" sz="2400" b="0" i="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6" name="等腰三角形 5"/>
          <p:cNvSpPr/>
          <p:nvPr/>
        </p:nvSpPr>
        <p:spPr>
          <a:xfrm rot="9233090">
            <a:off x="6548193" y="1840797"/>
            <a:ext cx="200000" cy="172619"/>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7" name="等腰三角形 6"/>
          <p:cNvSpPr/>
          <p:nvPr/>
        </p:nvSpPr>
        <p:spPr>
          <a:xfrm rot="15569576">
            <a:off x="6283910" y="2346750"/>
            <a:ext cx="297619" cy="257143"/>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8" name="等腰三角形 7"/>
          <p:cNvSpPr/>
          <p:nvPr/>
        </p:nvSpPr>
        <p:spPr>
          <a:xfrm rot="21371394">
            <a:off x="6185098" y="1353893"/>
            <a:ext cx="200000" cy="172619"/>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9" name="等腰三角形 8"/>
          <p:cNvSpPr/>
          <p:nvPr/>
        </p:nvSpPr>
        <p:spPr>
          <a:xfrm rot="12912161">
            <a:off x="6966053" y="2615799"/>
            <a:ext cx="708334" cy="61190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10" name="等腰三角形 9"/>
          <p:cNvSpPr/>
          <p:nvPr/>
        </p:nvSpPr>
        <p:spPr>
          <a:xfrm rot="12912161">
            <a:off x="6867241" y="2570560"/>
            <a:ext cx="882145" cy="760715"/>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11" name="椭圆 10"/>
          <p:cNvSpPr/>
          <p:nvPr/>
        </p:nvSpPr>
        <p:spPr>
          <a:xfrm rot="9110320">
            <a:off x="7857720" y="2844372"/>
            <a:ext cx="85714" cy="86904"/>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sz="1280" kern="0">
              <a:solidFill>
                <a:srgbClr val="FFFFFF"/>
              </a:solidFill>
              <a:latin typeface="Calibri" panose="020F0502020204030204"/>
              <a:ea typeface="幼圆" panose="02010509060101010101" charset="-122"/>
            </a:endParaRPr>
          </a:p>
        </p:txBody>
      </p:sp>
      <p:sp>
        <p:nvSpPr>
          <p:cNvPr id="12" name="椭圆 11"/>
          <p:cNvSpPr/>
          <p:nvPr/>
        </p:nvSpPr>
        <p:spPr>
          <a:xfrm rot="9110320">
            <a:off x="7041052" y="3221752"/>
            <a:ext cx="86906" cy="86906"/>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sz="1280" kern="0">
              <a:solidFill>
                <a:srgbClr val="FFFFFF"/>
              </a:solidFill>
              <a:latin typeface="Calibri" panose="020F0502020204030204"/>
              <a:ea typeface="幼圆" panose="02010509060101010101" charset="-122"/>
            </a:endParaRPr>
          </a:p>
        </p:txBody>
      </p:sp>
      <p:sp>
        <p:nvSpPr>
          <p:cNvPr id="13" name="椭圆 12"/>
          <p:cNvSpPr/>
          <p:nvPr/>
        </p:nvSpPr>
        <p:spPr>
          <a:xfrm rot="9110320">
            <a:off x="7129147" y="2349134"/>
            <a:ext cx="85714" cy="86904"/>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sz="1280" kern="0">
              <a:solidFill>
                <a:srgbClr val="FFFFFF"/>
              </a:solidFill>
              <a:latin typeface="Calibri" panose="020F0502020204030204"/>
              <a:ea typeface="幼圆" panose="02010509060101010101" charset="-122"/>
            </a:endParaRPr>
          </a:p>
        </p:txBody>
      </p:sp>
      <p:sp>
        <p:nvSpPr>
          <p:cNvPr id="14" name="等腰三角形 13"/>
          <p:cNvSpPr/>
          <p:nvPr/>
        </p:nvSpPr>
        <p:spPr>
          <a:xfrm rot="18210217">
            <a:off x="5878551" y="1622346"/>
            <a:ext cx="95238" cy="82143"/>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15" name="等腰三角形 14"/>
          <p:cNvSpPr/>
          <p:nvPr/>
        </p:nvSpPr>
        <p:spPr>
          <a:xfrm rot="8748521">
            <a:off x="6147004" y="1736035"/>
            <a:ext cx="96428" cy="82143"/>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cxnSp>
        <p:nvCxnSpPr>
          <p:cNvPr id="16" name="Straight Connector 13"/>
          <p:cNvCxnSpPr>
            <a:cxnSpLocks noChangeShapeType="1"/>
          </p:cNvCxnSpPr>
          <p:nvPr/>
        </p:nvCxnSpPr>
        <p:spPr bwMode="auto">
          <a:xfrm flipH="1">
            <a:off x="1143423" y="3082466"/>
            <a:ext cx="504881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Tree>
  </p:cSld>
  <p:clrMapOvr>
    <a:masterClrMapping/>
  </p:clrMapOvr>
  <mc:AlternateContent xmlns:mc="http://schemas.openxmlformats.org/markup-compatibility/2006">
    <mc:Choice xmlns:p14="http://schemas.microsoft.com/office/powerpoint/2010/main" Requires="p14">
      <p:transition spd="slow" p14:dur="1400" advTm="10000">
        <p14:doors dir="vert"/>
      </p:transition>
    </mc:Choice>
    <mc:Fallback>
      <p:transition spd="slow" advTm="1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250" fill="hold"/>
                                        <p:tgtEl>
                                          <p:spTgt spid="3"/>
                                        </p:tgtEl>
                                        <p:attrNameLst>
                                          <p:attrName>ppt_x</p:attrName>
                                        </p:attrNameLst>
                                      </p:cBhvr>
                                      <p:tavLst>
                                        <p:tav tm="0">
                                          <p:val>
                                            <p:strVal val="0-#ppt_w/2"/>
                                          </p:val>
                                        </p:tav>
                                        <p:tav tm="100000">
                                          <p:val>
                                            <p:strVal val="#ppt_x"/>
                                          </p:val>
                                        </p:tav>
                                      </p:tavLst>
                                    </p:anim>
                                    <p:anim calcmode="lin" valueType="num">
                                      <p:cBhvr additive="base">
                                        <p:cTn id="8" dur="2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250" fill="hold"/>
                                        <p:tgtEl>
                                          <p:spTgt spid="4"/>
                                        </p:tgtEl>
                                        <p:attrNameLst>
                                          <p:attrName>ppt_x</p:attrName>
                                        </p:attrNameLst>
                                      </p:cBhvr>
                                      <p:tavLst>
                                        <p:tav tm="0">
                                          <p:val>
                                            <p:strVal val="0-#ppt_w/2"/>
                                          </p:val>
                                        </p:tav>
                                        <p:tav tm="100000">
                                          <p:val>
                                            <p:strVal val="#ppt_x"/>
                                          </p:val>
                                        </p:tav>
                                      </p:tavLst>
                                    </p:anim>
                                    <p:anim calcmode="lin" valueType="num">
                                      <p:cBhvr additive="base">
                                        <p:cTn id="13" dur="25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250" fill="hold"/>
                                        <p:tgtEl>
                                          <p:spTgt spid="5"/>
                                        </p:tgtEl>
                                        <p:attrNameLst>
                                          <p:attrName>ppt_x</p:attrName>
                                        </p:attrNameLst>
                                      </p:cBhvr>
                                      <p:tavLst>
                                        <p:tav tm="0">
                                          <p:val>
                                            <p:strVal val="0-#ppt_w/2"/>
                                          </p:val>
                                        </p:tav>
                                        <p:tav tm="100000">
                                          <p:val>
                                            <p:strVal val="#ppt_x"/>
                                          </p:val>
                                        </p:tav>
                                      </p:tavLst>
                                    </p:anim>
                                    <p:anim calcmode="lin" valueType="num">
                                      <p:cBhvr additive="base">
                                        <p:cTn id="18" dur="250" fill="hold"/>
                                        <p:tgtEl>
                                          <p:spTgt spid="5"/>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250" fill="hold"/>
                                        <p:tgtEl>
                                          <p:spTgt spid="6"/>
                                        </p:tgtEl>
                                        <p:attrNameLst>
                                          <p:attrName>ppt_x</p:attrName>
                                        </p:attrNameLst>
                                      </p:cBhvr>
                                      <p:tavLst>
                                        <p:tav tm="0">
                                          <p:val>
                                            <p:strVal val="0-#ppt_w/2"/>
                                          </p:val>
                                        </p:tav>
                                        <p:tav tm="100000">
                                          <p:val>
                                            <p:strVal val="#ppt_x"/>
                                          </p:val>
                                        </p:tav>
                                      </p:tavLst>
                                    </p:anim>
                                    <p:anim calcmode="lin" valueType="num">
                                      <p:cBhvr additive="base">
                                        <p:cTn id="23" dur="250" fill="hold"/>
                                        <p:tgtEl>
                                          <p:spTgt spid="6"/>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250" fill="hold"/>
                                        <p:tgtEl>
                                          <p:spTgt spid="7"/>
                                        </p:tgtEl>
                                        <p:attrNameLst>
                                          <p:attrName>ppt_x</p:attrName>
                                        </p:attrNameLst>
                                      </p:cBhvr>
                                      <p:tavLst>
                                        <p:tav tm="0">
                                          <p:val>
                                            <p:strVal val="0-#ppt_w/2"/>
                                          </p:val>
                                        </p:tav>
                                        <p:tav tm="100000">
                                          <p:val>
                                            <p:strVal val="#ppt_x"/>
                                          </p:val>
                                        </p:tav>
                                      </p:tavLst>
                                    </p:anim>
                                    <p:anim calcmode="lin" valueType="num">
                                      <p:cBhvr additive="base">
                                        <p:cTn id="28" dur="250" fill="hold"/>
                                        <p:tgtEl>
                                          <p:spTgt spid="7"/>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8"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250" fill="hold"/>
                                        <p:tgtEl>
                                          <p:spTgt spid="8"/>
                                        </p:tgtEl>
                                        <p:attrNameLst>
                                          <p:attrName>ppt_x</p:attrName>
                                        </p:attrNameLst>
                                      </p:cBhvr>
                                      <p:tavLst>
                                        <p:tav tm="0">
                                          <p:val>
                                            <p:strVal val="0-#ppt_w/2"/>
                                          </p:val>
                                        </p:tav>
                                        <p:tav tm="100000">
                                          <p:val>
                                            <p:strVal val="#ppt_x"/>
                                          </p:val>
                                        </p:tav>
                                      </p:tavLst>
                                    </p:anim>
                                    <p:anim calcmode="lin" valueType="num">
                                      <p:cBhvr additive="base">
                                        <p:cTn id="33" dur="250" fill="hold"/>
                                        <p:tgtEl>
                                          <p:spTgt spid="8"/>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8"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250" fill="hold"/>
                                        <p:tgtEl>
                                          <p:spTgt spid="9"/>
                                        </p:tgtEl>
                                        <p:attrNameLst>
                                          <p:attrName>ppt_x</p:attrName>
                                        </p:attrNameLst>
                                      </p:cBhvr>
                                      <p:tavLst>
                                        <p:tav tm="0">
                                          <p:val>
                                            <p:strVal val="0-#ppt_w/2"/>
                                          </p:val>
                                        </p:tav>
                                        <p:tav tm="100000">
                                          <p:val>
                                            <p:strVal val="#ppt_x"/>
                                          </p:val>
                                        </p:tav>
                                      </p:tavLst>
                                    </p:anim>
                                    <p:anim calcmode="lin" valueType="num">
                                      <p:cBhvr additive="base">
                                        <p:cTn id="38" dur="250" fill="hold"/>
                                        <p:tgtEl>
                                          <p:spTgt spid="9"/>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8"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250" fill="hold"/>
                                        <p:tgtEl>
                                          <p:spTgt spid="10"/>
                                        </p:tgtEl>
                                        <p:attrNameLst>
                                          <p:attrName>ppt_x</p:attrName>
                                        </p:attrNameLst>
                                      </p:cBhvr>
                                      <p:tavLst>
                                        <p:tav tm="0">
                                          <p:val>
                                            <p:strVal val="0-#ppt_w/2"/>
                                          </p:val>
                                        </p:tav>
                                        <p:tav tm="100000">
                                          <p:val>
                                            <p:strVal val="#ppt_x"/>
                                          </p:val>
                                        </p:tav>
                                      </p:tavLst>
                                    </p:anim>
                                    <p:anim calcmode="lin" valueType="num">
                                      <p:cBhvr additive="base">
                                        <p:cTn id="43" dur="250" fill="hold"/>
                                        <p:tgtEl>
                                          <p:spTgt spid="10"/>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ID="2" presetClass="entr" presetSubtype="8" fill="hold" grpId="0" nodeType="afterEffect">
                                  <p:stCondLst>
                                    <p:cond delay="0"/>
                                  </p:stCondLst>
                                  <p:childTnLst>
                                    <p:set>
                                      <p:cBhvr>
                                        <p:cTn id="46" dur="1" fill="hold">
                                          <p:stCondLst>
                                            <p:cond delay="0"/>
                                          </p:stCondLst>
                                        </p:cTn>
                                        <p:tgtEl>
                                          <p:spTgt spid="11"/>
                                        </p:tgtEl>
                                        <p:attrNameLst>
                                          <p:attrName>style.visibility</p:attrName>
                                        </p:attrNameLst>
                                      </p:cBhvr>
                                      <p:to>
                                        <p:strVal val="visible"/>
                                      </p:to>
                                    </p:set>
                                    <p:anim calcmode="lin" valueType="num">
                                      <p:cBhvr additive="base">
                                        <p:cTn id="47" dur="250" fill="hold"/>
                                        <p:tgtEl>
                                          <p:spTgt spid="11"/>
                                        </p:tgtEl>
                                        <p:attrNameLst>
                                          <p:attrName>ppt_x</p:attrName>
                                        </p:attrNameLst>
                                      </p:cBhvr>
                                      <p:tavLst>
                                        <p:tav tm="0">
                                          <p:val>
                                            <p:strVal val="0-#ppt_w/2"/>
                                          </p:val>
                                        </p:tav>
                                        <p:tav tm="100000">
                                          <p:val>
                                            <p:strVal val="#ppt_x"/>
                                          </p:val>
                                        </p:tav>
                                      </p:tavLst>
                                    </p:anim>
                                    <p:anim calcmode="lin" valueType="num">
                                      <p:cBhvr additive="base">
                                        <p:cTn id="48" dur="250" fill="hold"/>
                                        <p:tgtEl>
                                          <p:spTgt spid="11"/>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2" presetClass="entr" presetSubtype="8" fill="hold" grpId="0" nodeType="afterEffect">
                                  <p:stCondLst>
                                    <p:cond delay="0"/>
                                  </p:stCondLst>
                                  <p:childTnLst>
                                    <p:set>
                                      <p:cBhvr>
                                        <p:cTn id="51" dur="1" fill="hold">
                                          <p:stCondLst>
                                            <p:cond delay="0"/>
                                          </p:stCondLst>
                                        </p:cTn>
                                        <p:tgtEl>
                                          <p:spTgt spid="12"/>
                                        </p:tgtEl>
                                        <p:attrNameLst>
                                          <p:attrName>style.visibility</p:attrName>
                                        </p:attrNameLst>
                                      </p:cBhvr>
                                      <p:to>
                                        <p:strVal val="visible"/>
                                      </p:to>
                                    </p:set>
                                    <p:anim calcmode="lin" valueType="num">
                                      <p:cBhvr additive="base">
                                        <p:cTn id="52" dur="250" fill="hold"/>
                                        <p:tgtEl>
                                          <p:spTgt spid="12"/>
                                        </p:tgtEl>
                                        <p:attrNameLst>
                                          <p:attrName>ppt_x</p:attrName>
                                        </p:attrNameLst>
                                      </p:cBhvr>
                                      <p:tavLst>
                                        <p:tav tm="0">
                                          <p:val>
                                            <p:strVal val="0-#ppt_w/2"/>
                                          </p:val>
                                        </p:tav>
                                        <p:tav tm="100000">
                                          <p:val>
                                            <p:strVal val="#ppt_x"/>
                                          </p:val>
                                        </p:tav>
                                      </p:tavLst>
                                    </p:anim>
                                    <p:anim calcmode="lin" valueType="num">
                                      <p:cBhvr additive="base">
                                        <p:cTn id="53" dur="250" fill="hold"/>
                                        <p:tgtEl>
                                          <p:spTgt spid="12"/>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2" presetClass="entr" presetSubtype="8" fill="hold" grpId="0" nodeType="after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additive="base">
                                        <p:cTn id="57" dur="250" fill="hold"/>
                                        <p:tgtEl>
                                          <p:spTgt spid="13"/>
                                        </p:tgtEl>
                                        <p:attrNameLst>
                                          <p:attrName>ppt_x</p:attrName>
                                        </p:attrNameLst>
                                      </p:cBhvr>
                                      <p:tavLst>
                                        <p:tav tm="0">
                                          <p:val>
                                            <p:strVal val="0-#ppt_w/2"/>
                                          </p:val>
                                        </p:tav>
                                        <p:tav tm="100000">
                                          <p:val>
                                            <p:strVal val="#ppt_x"/>
                                          </p:val>
                                        </p:tav>
                                      </p:tavLst>
                                    </p:anim>
                                    <p:anim calcmode="lin" valueType="num">
                                      <p:cBhvr additive="base">
                                        <p:cTn id="58" dur="250" fill="hold"/>
                                        <p:tgtEl>
                                          <p:spTgt spid="13"/>
                                        </p:tgtEl>
                                        <p:attrNameLst>
                                          <p:attrName>ppt_y</p:attrName>
                                        </p:attrNameLst>
                                      </p:cBhvr>
                                      <p:tavLst>
                                        <p:tav tm="0">
                                          <p:val>
                                            <p:strVal val="#ppt_y"/>
                                          </p:val>
                                        </p:tav>
                                        <p:tav tm="100000">
                                          <p:val>
                                            <p:strVal val="#ppt_y"/>
                                          </p:val>
                                        </p:tav>
                                      </p:tavLst>
                                    </p:anim>
                                  </p:childTnLst>
                                </p:cTn>
                              </p:par>
                            </p:childTnLst>
                          </p:cTn>
                        </p:par>
                        <p:par>
                          <p:cTn id="59" fill="hold">
                            <p:stCondLst>
                              <p:cond delay="5500"/>
                            </p:stCondLst>
                            <p:childTnLst>
                              <p:par>
                                <p:cTn id="60" presetID="2" presetClass="entr" presetSubtype="8" fill="hold" grpId="0" nodeType="afterEffect">
                                  <p:stCondLst>
                                    <p:cond delay="0"/>
                                  </p:stCondLst>
                                  <p:childTnLst>
                                    <p:set>
                                      <p:cBhvr>
                                        <p:cTn id="61" dur="1" fill="hold">
                                          <p:stCondLst>
                                            <p:cond delay="0"/>
                                          </p:stCondLst>
                                        </p:cTn>
                                        <p:tgtEl>
                                          <p:spTgt spid="14"/>
                                        </p:tgtEl>
                                        <p:attrNameLst>
                                          <p:attrName>style.visibility</p:attrName>
                                        </p:attrNameLst>
                                      </p:cBhvr>
                                      <p:to>
                                        <p:strVal val="visible"/>
                                      </p:to>
                                    </p:set>
                                    <p:anim calcmode="lin" valueType="num">
                                      <p:cBhvr additive="base">
                                        <p:cTn id="62" dur="250" fill="hold"/>
                                        <p:tgtEl>
                                          <p:spTgt spid="14"/>
                                        </p:tgtEl>
                                        <p:attrNameLst>
                                          <p:attrName>ppt_x</p:attrName>
                                        </p:attrNameLst>
                                      </p:cBhvr>
                                      <p:tavLst>
                                        <p:tav tm="0">
                                          <p:val>
                                            <p:strVal val="0-#ppt_w/2"/>
                                          </p:val>
                                        </p:tav>
                                        <p:tav tm="100000">
                                          <p:val>
                                            <p:strVal val="#ppt_x"/>
                                          </p:val>
                                        </p:tav>
                                      </p:tavLst>
                                    </p:anim>
                                    <p:anim calcmode="lin" valueType="num">
                                      <p:cBhvr additive="base">
                                        <p:cTn id="63" dur="250" fill="hold"/>
                                        <p:tgtEl>
                                          <p:spTgt spid="14"/>
                                        </p:tgtEl>
                                        <p:attrNameLst>
                                          <p:attrName>ppt_y</p:attrName>
                                        </p:attrNameLst>
                                      </p:cBhvr>
                                      <p:tavLst>
                                        <p:tav tm="0">
                                          <p:val>
                                            <p:strVal val="#ppt_y"/>
                                          </p:val>
                                        </p:tav>
                                        <p:tav tm="100000">
                                          <p:val>
                                            <p:strVal val="#ppt_y"/>
                                          </p:val>
                                        </p:tav>
                                      </p:tavLst>
                                    </p:anim>
                                  </p:childTnLst>
                                </p:cTn>
                              </p:par>
                            </p:childTnLst>
                          </p:cTn>
                        </p:par>
                        <p:par>
                          <p:cTn id="64" fill="hold">
                            <p:stCondLst>
                              <p:cond delay="6000"/>
                            </p:stCondLst>
                            <p:childTnLst>
                              <p:par>
                                <p:cTn id="65" presetID="2" presetClass="entr" presetSubtype="8" fill="hold" grpId="0" nodeType="after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250" fill="hold"/>
                                        <p:tgtEl>
                                          <p:spTgt spid="15"/>
                                        </p:tgtEl>
                                        <p:attrNameLst>
                                          <p:attrName>ppt_x</p:attrName>
                                        </p:attrNameLst>
                                      </p:cBhvr>
                                      <p:tavLst>
                                        <p:tav tm="0">
                                          <p:val>
                                            <p:strVal val="0-#ppt_w/2"/>
                                          </p:val>
                                        </p:tav>
                                        <p:tav tm="100000">
                                          <p:val>
                                            <p:strVal val="#ppt_x"/>
                                          </p:val>
                                        </p:tav>
                                      </p:tavLst>
                                    </p:anim>
                                    <p:anim calcmode="lin" valueType="num">
                                      <p:cBhvr additive="base">
                                        <p:cTn id="68" dur="250" fill="hold"/>
                                        <p:tgtEl>
                                          <p:spTgt spid="15"/>
                                        </p:tgtEl>
                                        <p:attrNameLst>
                                          <p:attrName>ppt_y</p:attrName>
                                        </p:attrNameLst>
                                      </p:cBhvr>
                                      <p:tavLst>
                                        <p:tav tm="0">
                                          <p:val>
                                            <p:strVal val="#ppt_y"/>
                                          </p:val>
                                        </p:tav>
                                        <p:tav tm="100000">
                                          <p:val>
                                            <p:strVal val="#ppt_y"/>
                                          </p:val>
                                        </p:tav>
                                      </p:tavLst>
                                    </p:anim>
                                  </p:childTnLst>
                                </p:cTn>
                              </p:par>
                            </p:childTnLst>
                          </p:cTn>
                        </p:par>
                        <p:par>
                          <p:cTn id="69" fill="hold">
                            <p:stCondLst>
                              <p:cond delay="6500"/>
                            </p:stCondLst>
                            <p:childTnLst>
                              <p:par>
                                <p:cTn id="70" presetID="2" presetClass="entr" presetSubtype="8" fill="hold" nodeType="afterEffect">
                                  <p:stCondLst>
                                    <p:cond delay="0"/>
                                  </p:stCondLst>
                                  <p:childTnLst>
                                    <p:set>
                                      <p:cBhvr>
                                        <p:cTn id="71" dur="1" fill="hold">
                                          <p:stCondLst>
                                            <p:cond delay="0"/>
                                          </p:stCondLst>
                                        </p:cTn>
                                        <p:tgtEl>
                                          <p:spTgt spid="16"/>
                                        </p:tgtEl>
                                        <p:attrNameLst>
                                          <p:attrName>style.visibility</p:attrName>
                                        </p:attrNameLst>
                                      </p:cBhvr>
                                      <p:to>
                                        <p:strVal val="visible"/>
                                      </p:to>
                                    </p:set>
                                    <p:anim calcmode="lin" valueType="num">
                                      <p:cBhvr additive="base">
                                        <p:cTn id="72" dur="250" fill="hold"/>
                                        <p:tgtEl>
                                          <p:spTgt spid="16"/>
                                        </p:tgtEl>
                                        <p:attrNameLst>
                                          <p:attrName>ppt_x</p:attrName>
                                        </p:attrNameLst>
                                      </p:cBhvr>
                                      <p:tavLst>
                                        <p:tav tm="0">
                                          <p:val>
                                            <p:strVal val="0-#ppt_w/2"/>
                                          </p:val>
                                        </p:tav>
                                        <p:tav tm="100000">
                                          <p:val>
                                            <p:strVal val="#ppt_x"/>
                                          </p:val>
                                        </p:tav>
                                      </p:tavLst>
                                    </p:anim>
                                    <p:anim calcmode="lin" valueType="num">
                                      <p:cBhvr additive="base">
                                        <p:cTn id="73" dur="25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任意多边形 1"/>
          <p:cNvSpPr/>
          <p:nvPr/>
        </p:nvSpPr>
        <p:spPr>
          <a:xfrm>
            <a:off x="333608" y="-9383"/>
            <a:ext cx="8800617" cy="5152742"/>
          </a:xfrm>
          <a:custGeom>
            <a:avLst/>
            <a:gdLst>
              <a:gd name="connsiteX0" fmla="*/ 0 w 8801100"/>
              <a:gd name="connsiteY0" fmla="*/ 0 h 5153025"/>
              <a:gd name="connsiteX1" fmla="*/ 5153025 w 8801100"/>
              <a:gd name="connsiteY1" fmla="*/ 5153025 h 5153025"/>
              <a:gd name="connsiteX2" fmla="*/ 8801100 w 8801100"/>
              <a:gd name="connsiteY2" fmla="*/ 5153025 h 5153025"/>
              <a:gd name="connsiteX3" fmla="*/ 3667125 w 8801100"/>
              <a:gd name="connsiteY3" fmla="*/ 19050 h 5153025"/>
              <a:gd name="connsiteX4" fmla="*/ 0 w 8801100"/>
              <a:gd name="connsiteY4" fmla="*/ 0 h 5153025"/>
              <a:gd name="connsiteX0-1" fmla="*/ 0 w 8801100"/>
              <a:gd name="connsiteY0-2" fmla="*/ 0 h 5153025"/>
              <a:gd name="connsiteX1-3" fmla="*/ 5153025 w 8801100"/>
              <a:gd name="connsiteY1-4" fmla="*/ 5153025 h 5153025"/>
              <a:gd name="connsiteX2-5" fmla="*/ 8801100 w 8801100"/>
              <a:gd name="connsiteY2-6" fmla="*/ 5153025 h 5153025"/>
              <a:gd name="connsiteX3-7" fmla="*/ 3629025 w 8801100"/>
              <a:gd name="connsiteY3-8" fmla="*/ 0 h 5153025"/>
              <a:gd name="connsiteX4-9" fmla="*/ 0 w 8801100"/>
              <a:gd name="connsiteY4-10" fmla="*/ 0 h 51530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801100" h="5153025">
                <a:moveTo>
                  <a:pt x="0" y="0"/>
                </a:moveTo>
                <a:lnTo>
                  <a:pt x="5153025" y="5153025"/>
                </a:lnTo>
                <a:lnTo>
                  <a:pt x="8801100" y="5153025"/>
                </a:lnTo>
                <a:lnTo>
                  <a:pt x="3629025" y="0"/>
                </a:lnTo>
                <a:lnTo>
                  <a:pt x="0" y="0"/>
                </a:lnTo>
                <a:close/>
              </a:path>
            </a:pathLst>
          </a:custGeom>
          <a:blipFill dpi="0" rotWithShape="1">
            <a:blip r:embed="rId1"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280" dirty="0"/>
          </a:p>
        </p:txBody>
      </p:sp>
      <p:grpSp>
        <p:nvGrpSpPr>
          <p:cNvPr id="3" name="组合 7"/>
          <p:cNvGrpSpPr/>
          <p:nvPr/>
        </p:nvGrpSpPr>
        <p:grpSpPr bwMode="auto">
          <a:xfrm>
            <a:off x="724831" y="3936150"/>
            <a:ext cx="2763722" cy="882215"/>
            <a:chOff x="3484439" y="880115"/>
            <a:chExt cx="2762089" cy="882389"/>
          </a:xfrm>
        </p:grpSpPr>
        <p:sp>
          <p:nvSpPr>
            <p:cNvPr id="20494" name="文本框 66"/>
            <p:cNvSpPr txBox="1">
              <a:spLocks noChangeArrowheads="1"/>
            </p:cNvSpPr>
            <p:nvPr/>
          </p:nvSpPr>
          <p:spPr bwMode="auto">
            <a:xfrm>
              <a:off x="3484439" y="1374629"/>
              <a:ext cx="2320294" cy="38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50000"/>
                </a:lnSpc>
              </a:pPr>
              <a:r>
                <a:rPr lang="zh-CN" altLang="en-US" sz="640" dirty="0">
                  <a:solidFill>
                    <a:schemeClr val="bg1">
                      <a:lumMod val="65000"/>
                    </a:schemeClr>
                  </a:solidFill>
                  <a:latin typeface="Arial" panose="020B0604020202020204" pitchFamily="34" charset="0"/>
                  <a:ea typeface="微软雅黑" panose="020B0503020204020204" pitchFamily="34" charset="-122"/>
                  <a:cs typeface="+mn-ea"/>
                  <a:sym typeface="+mn-lt"/>
                </a:rPr>
                <a:t>行政办公室复制相关组织、监督各部门治安保卫、设施维护的工作。各部门要自己维护工作区域的公共秩序和设施环境</a:t>
              </a:r>
              <a:endParaRPr lang="en-GB" altLang="zh-CN" sz="640" dirty="0">
                <a:solidFill>
                  <a:schemeClr val="bg1">
                    <a:lumMod val="65000"/>
                  </a:schemeClr>
                </a:solidFill>
                <a:latin typeface="Arial" panose="020B0604020202020204" pitchFamily="34" charset="0"/>
                <a:ea typeface="微软雅黑" panose="020B0503020204020204" pitchFamily="34" charset="-122"/>
                <a:cs typeface="+mn-ea"/>
                <a:sym typeface="+mn-lt"/>
              </a:endParaRPr>
            </a:p>
          </p:txBody>
        </p:sp>
        <p:sp>
          <p:nvSpPr>
            <p:cNvPr id="41" name="文本框 66"/>
            <p:cNvSpPr txBox="1">
              <a:spLocks noChangeArrowheads="1"/>
            </p:cNvSpPr>
            <p:nvPr/>
          </p:nvSpPr>
          <p:spPr bwMode="auto">
            <a:xfrm>
              <a:off x="4780327" y="880115"/>
              <a:ext cx="1466201" cy="245628"/>
            </a:xfrm>
            <a:prstGeom prst="rect">
              <a:avLst/>
            </a:prstGeom>
            <a:noFill/>
            <a:ln>
              <a:noFill/>
            </a:ln>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r>
                <a:rPr lang="zh-CN" altLang="en-US" sz="995" dirty="0"/>
                <a:t>机动车辆及驾驶员管理</a:t>
              </a:r>
              <a:endParaRPr lang="zh-CN" altLang="en-US" sz="995" dirty="0">
                <a:solidFill>
                  <a:schemeClr val="bg1">
                    <a:lumMod val="65000"/>
                  </a:schemeClr>
                </a:solidFill>
                <a:ea typeface="微软雅黑" panose="020B0503020204020204" pitchFamily="34" charset="-122"/>
              </a:endParaRPr>
            </a:p>
          </p:txBody>
        </p:sp>
        <p:sp>
          <p:nvSpPr>
            <p:cNvPr id="42" name="任意多边形 41"/>
            <p:cNvSpPr/>
            <p:nvPr/>
          </p:nvSpPr>
          <p:spPr>
            <a:xfrm>
              <a:off x="5355299" y="1286573"/>
              <a:ext cx="287152"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280"/>
            </a:p>
          </p:txBody>
        </p:sp>
      </p:grpSp>
      <p:grpSp>
        <p:nvGrpSpPr>
          <p:cNvPr id="4" name="组合 7"/>
          <p:cNvGrpSpPr/>
          <p:nvPr/>
        </p:nvGrpSpPr>
        <p:grpSpPr bwMode="auto">
          <a:xfrm>
            <a:off x="724831" y="2722657"/>
            <a:ext cx="2321664" cy="882214"/>
            <a:chOff x="3484439" y="880115"/>
            <a:chExt cx="2320294" cy="882389"/>
          </a:xfrm>
        </p:grpSpPr>
        <p:sp>
          <p:nvSpPr>
            <p:cNvPr id="20490" name="文本框 66"/>
            <p:cNvSpPr txBox="1">
              <a:spLocks noChangeArrowheads="1"/>
            </p:cNvSpPr>
            <p:nvPr/>
          </p:nvSpPr>
          <p:spPr bwMode="auto">
            <a:xfrm>
              <a:off x="3484439" y="1374629"/>
              <a:ext cx="2320294" cy="38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50000"/>
                </a:lnSpc>
              </a:pPr>
              <a:r>
                <a:rPr lang="zh-CN" altLang="en-US" sz="640" dirty="0">
                  <a:solidFill>
                    <a:schemeClr val="bg1">
                      <a:lumMod val="65000"/>
                    </a:schemeClr>
                  </a:solidFill>
                  <a:latin typeface="Arial" panose="020B0604020202020204" pitchFamily="34" charset="0"/>
                  <a:ea typeface="微软雅黑" panose="020B0503020204020204" pitchFamily="34" charset="-122"/>
                  <a:cs typeface="+mn-ea"/>
                  <a:sym typeface="+mn-lt"/>
                </a:rPr>
                <a:t>在园区内遇到危险情况及时拨打温泉派出所电话：</a:t>
              </a:r>
              <a:r>
                <a:rPr lang="en-US" altLang="zh-CN" sz="640" dirty="0">
                  <a:solidFill>
                    <a:srgbClr val="FF0000"/>
                  </a:solidFill>
                  <a:latin typeface="Arial" panose="020B0604020202020204" pitchFamily="34" charset="0"/>
                  <a:ea typeface="微软雅黑" panose="020B0503020204020204" pitchFamily="34" charset="-122"/>
                  <a:cs typeface="+mn-ea"/>
                  <a:sym typeface="+mn-lt"/>
                </a:rPr>
                <a:t>010-62456539</a:t>
              </a:r>
              <a:endParaRPr lang="en-GB" altLang="zh-CN" sz="640" dirty="0">
                <a:solidFill>
                  <a:srgbClr val="FF0000"/>
                </a:solidFill>
                <a:latin typeface="Arial" panose="020B0604020202020204" pitchFamily="34" charset="0"/>
                <a:ea typeface="微软雅黑" panose="020B0503020204020204" pitchFamily="34" charset="-122"/>
                <a:cs typeface="+mn-ea"/>
                <a:sym typeface="+mn-lt"/>
              </a:endParaRPr>
            </a:p>
          </p:txBody>
        </p:sp>
        <p:sp>
          <p:nvSpPr>
            <p:cNvPr id="46" name="文本框 66"/>
            <p:cNvSpPr txBox="1">
              <a:spLocks noChangeArrowheads="1"/>
            </p:cNvSpPr>
            <p:nvPr/>
          </p:nvSpPr>
          <p:spPr bwMode="auto">
            <a:xfrm>
              <a:off x="3936657" y="880115"/>
              <a:ext cx="1850696" cy="245629"/>
            </a:xfrm>
            <a:prstGeom prst="rect">
              <a:avLst/>
            </a:prstGeom>
            <a:noFill/>
            <a:ln>
              <a:noFill/>
            </a:ln>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lgn="r"/>
              <a:r>
                <a:rPr lang="zh-CN" altLang="en-US" sz="995" dirty="0"/>
                <a:t>内部治安保卫及设施维护工作</a:t>
              </a:r>
              <a:endParaRPr lang="zh-CN" altLang="en-US" sz="995" dirty="0">
                <a:solidFill>
                  <a:schemeClr val="bg1">
                    <a:lumMod val="65000"/>
                  </a:schemeClr>
                </a:solidFill>
                <a:ea typeface="微软雅黑" panose="020B0503020204020204" pitchFamily="34" charset="-122"/>
              </a:endParaRPr>
            </a:p>
          </p:txBody>
        </p:sp>
        <p:sp>
          <p:nvSpPr>
            <p:cNvPr id="47" name="任意多边形 46"/>
            <p:cNvSpPr/>
            <p:nvPr/>
          </p:nvSpPr>
          <p:spPr>
            <a:xfrm>
              <a:off x="5355300" y="1286573"/>
              <a:ext cx="287153"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280"/>
            </a:p>
          </p:txBody>
        </p:sp>
      </p:grpSp>
      <p:grpSp>
        <p:nvGrpSpPr>
          <p:cNvPr id="17" name="组合 7"/>
          <p:cNvGrpSpPr/>
          <p:nvPr/>
        </p:nvGrpSpPr>
        <p:grpSpPr bwMode="auto">
          <a:xfrm>
            <a:off x="6261723" y="1624185"/>
            <a:ext cx="2379002" cy="882215"/>
            <a:chOff x="3484439" y="880115"/>
            <a:chExt cx="2377597" cy="882389"/>
          </a:xfrm>
        </p:grpSpPr>
        <p:sp>
          <p:nvSpPr>
            <p:cNvPr id="18" name="文本框 66"/>
            <p:cNvSpPr txBox="1">
              <a:spLocks noChangeArrowheads="1"/>
            </p:cNvSpPr>
            <p:nvPr/>
          </p:nvSpPr>
          <p:spPr bwMode="auto">
            <a:xfrm>
              <a:off x="3484439" y="1374629"/>
              <a:ext cx="2320294" cy="38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50000"/>
                </a:lnSpc>
              </a:pPr>
              <a:r>
                <a:rPr lang="zh-CN" altLang="en-US" sz="640" dirty="0">
                  <a:solidFill>
                    <a:schemeClr val="bg1">
                      <a:lumMod val="65000"/>
                    </a:schemeClr>
                  </a:solidFill>
                  <a:latin typeface="Arial" panose="020B0604020202020204" pitchFamily="34" charset="0"/>
                  <a:ea typeface="微软雅黑" panose="020B0503020204020204" pitchFamily="34" charset="-122"/>
                  <a:cs typeface="+mn-ea"/>
                  <a:sym typeface="+mn-lt"/>
                </a:rPr>
                <a:t>公司员工应牢固树立“预防为主、防消结合、全员参与、安全第一”的安全生产工作理念</a:t>
              </a:r>
              <a:endParaRPr lang="en-GB" altLang="zh-CN" sz="640" dirty="0">
                <a:solidFill>
                  <a:schemeClr val="bg1">
                    <a:lumMod val="65000"/>
                  </a:schemeClr>
                </a:solidFill>
                <a:latin typeface="Arial" panose="020B0604020202020204" pitchFamily="34" charset="0"/>
                <a:ea typeface="微软雅黑" panose="020B0503020204020204" pitchFamily="34" charset="-122"/>
                <a:cs typeface="+mn-ea"/>
                <a:sym typeface="+mn-lt"/>
              </a:endParaRPr>
            </a:p>
          </p:txBody>
        </p:sp>
        <p:sp>
          <p:nvSpPr>
            <p:cNvPr id="19" name="文本框 66"/>
            <p:cNvSpPr txBox="1">
              <a:spLocks noChangeArrowheads="1"/>
            </p:cNvSpPr>
            <p:nvPr/>
          </p:nvSpPr>
          <p:spPr bwMode="auto">
            <a:xfrm>
              <a:off x="4780327" y="880115"/>
              <a:ext cx="1081709" cy="245628"/>
            </a:xfrm>
            <a:prstGeom prst="rect">
              <a:avLst/>
            </a:prstGeom>
            <a:noFill/>
            <a:ln>
              <a:noFill/>
            </a:ln>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r>
                <a:rPr lang="zh-CN" altLang="en-US" sz="995" dirty="0"/>
                <a:t>安全生产的管理</a:t>
              </a:r>
              <a:endParaRPr lang="zh-CN" altLang="en-US" sz="995" dirty="0">
                <a:solidFill>
                  <a:schemeClr val="bg1">
                    <a:lumMod val="65000"/>
                  </a:schemeClr>
                </a:solidFill>
                <a:ea typeface="微软雅黑" panose="020B0503020204020204" pitchFamily="34" charset="-122"/>
              </a:endParaRPr>
            </a:p>
          </p:txBody>
        </p:sp>
        <p:sp>
          <p:nvSpPr>
            <p:cNvPr id="24" name="任意多边形 23"/>
            <p:cNvSpPr/>
            <p:nvPr/>
          </p:nvSpPr>
          <p:spPr>
            <a:xfrm>
              <a:off x="5355299" y="1286573"/>
              <a:ext cx="287152"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280"/>
            </a:p>
          </p:txBody>
        </p:sp>
      </p:grpSp>
      <p:grpSp>
        <p:nvGrpSpPr>
          <p:cNvPr id="25" name="组合 7"/>
          <p:cNvGrpSpPr/>
          <p:nvPr/>
        </p:nvGrpSpPr>
        <p:grpSpPr bwMode="auto">
          <a:xfrm>
            <a:off x="6261723" y="410693"/>
            <a:ext cx="2321664" cy="1029947"/>
            <a:chOff x="3484439" y="880115"/>
            <a:chExt cx="2320294" cy="1030151"/>
          </a:xfrm>
        </p:grpSpPr>
        <p:sp>
          <p:nvSpPr>
            <p:cNvPr id="26" name="文本框 66"/>
            <p:cNvSpPr txBox="1">
              <a:spLocks noChangeArrowheads="1"/>
            </p:cNvSpPr>
            <p:nvPr/>
          </p:nvSpPr>
          <p:spPr bwMode="auto">
            <a:xfrm>
              <a:off x="3484439" y="1374629"/>
              <a:ext cx="2320294" cy="535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50000"/>
                </a:lnSpc>
              </a:pPr>
              <a:r>
                <a:rPr lang="zh-CN" altLang="en-US" sz="640" dirty="0">
                  <a:solidFill>
                    <a:schemeClr val="bg1">
                      <a:lumMod val="65000"/>
                    </a:schemeClr>
                  </a:solidFill>
                  <a:latin typeface="Arial" panose="020B0604020202020204" pitchFamily="34" charset="0"/>
                  <a:ea typeface="微软雅黑" panose="020B0503020204020204" pitchFamily="34" charset="-122"/>
                  <a:cs typeface="+mn-ea"/>
                  <a:sym typeface="+mn-lt"/>
                </a:rPr>
                <a:t>本规定适用于公文、便函、介绍信、证件、证书、报告、统计表、合同、财务报表、支票等的用章。印章证照的使用，必须严格照章办事，凡不符合本规定的，一律不得使用。</a:t>
              </a:r>
              <a:endParaRPr lang="en-GB" altLang="zh-CN" sz="640" dirty="0">
                <a:solidFill>
                  <a:schemeClr val="bg1">
                    <a:lumMod val="65000"/>
                  </a:schemeClr>
                </a:solidFill>
                <a:latin typeface="Arial" panose="020B0604020202020204" pitchFamily="34" charset="0"/>
                <a:ea typeface="微软雅黑" panose="020B0503020204020204" pitchFamily="34" charset="-122"/>
                <a:cs typeface="+mn-ea"/>
                <a:sym typeface="+mn-lt"/>
              </a:endParaRPr>
            </a:p>
          </p:txBody>
        </p:sp>
        <p:sp>
          <p:nvSpPr>
            <p:cNvPr id="27" name="文本框 66"/>
            <p:cNvSpPr txBox="1">
              <a:spLocks noChangeArrowheads="1"/>
            </p:cNvSpPr>
            <p:nvPr/>
          </p:nvSpPr>
          <p:spPr bwMode="auto">
            <a:xfrm>
              <a:off x="4449313" y="880115"/>
              <a:ext cx="1338038" cy="245629"/>
            </a:xfrm>
            <a:prstGeom prst="rect">
              <a:avLst/>
            </a:prstGeom>
            <a:noFill/>
            <a:ln>
              <a:noFill/>
            </a:ln>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lgn="r"/>
              <a:r>
                <a:rPr lang="zh-CN" altLang="en-US" sz="995" dirty="0"/>
                <a:t>印章和证照使用管理</a:t>
              </a:r>
              <a:endParaRPr lang="zh-CN" altLang="en-US" sz="995" dirty="0">
                <a:solidFill>
                  <a:schemeClr val="bg1">
                    <a:lumMod val="65000"/>
                  </a:schemeClr>
                </a:solidFill>
                <a:ea typeface="微软雅黑" panose="020B0503020204020204" pitchFamily="34" charset="-122"/>
              </a:endParaRPr>
            </a:p>
          </p:txBody>
        </p:sp>
        <p:sp>
          <p:nvSpPr>
            <p:cNvPr id="28" name="任意多边形 27"/>
            <p:cNvSpPr/>
            <p:nvPr/>
          </p:nvSpPr>
          <p:spPr>
            <a:xfrm>
              <a:off x="5355300" y="1286573"/>
              <a:ext cx="287153"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280"/>
            </a:p>
          </p:txBody>
        </p:sp>
      </p:grpSp>
      <p:sp>
        <p:nvSpPr>
          <p:cNvPr id="22" name="Content Placeholder 2"/>
          <p:cNvSpPr txBox="1"/>
          <p:nvPr/>
        </p:nvSpPr>
        <p:spPr>
          <a:xfrm>
            <a:off x="3746890" y="415573"/>
            <a:ext cx="1651353" cy="268879"/>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ctr"/>
            <a:endParaRPr lang="en-US" sz="855" dirty="0">
              <a:solidFill>
                <a:schemeClr val="bg1">
                  <a:lumMod val="50000"/>
                </a:schemeClr>
              </a:solidFill>
              <a:latin typeface="Arial" panose="020B0604020202020204" pitchFamily="34" charset="0"/>
              <a:ea typeface="微软雅黑" panose="020B0503020204020204" pitchFamily="34" charset="-122"/>
              <a:cs typeface="Arial" panose="020B0604020202020204" pitchFamily="34" charset="0"/>
              <a:sym typeface="+mn-lt"/>
            </a:endParaRPr>
          </a:p>
        </p:txBody>
      </p:sp>
      <p:grpSp>
        <p:nvGrpSpPr>
          <p:cNvPr id="21" name="组合 7"/>
          <p:cNvGrpSpPr/>
          <p:nvPr/>
        </p:nvGrpSpPr>
        <p:grpSpPr bwMode="auto">
          <a:xfrm>
            <a:off x="3445475" y="95229"/>
            <a:ext cx="2321664" cy="1029946"/>
            <a:chOff x="3484439" y="880115"/>
            <a:chExt cx="2320294" cy="1030151"/>
          </a:xfrm>
        </p:grpSpPr>
        <p:sp>
          <p:nvSpPr>
            <p:cNvPr id="23" name="文本框 66"/>
            <p:cNvSpPr txBox="1">
              <a:spLocks noChangeArrowheads="1"/>
            </p:cNvSpPr>
            <p:nvPr/>
          </p:nvSpPr>
          <p:spPr bwMode="auto">
            <a:xfrm>
              <a:off x="3484439" y="1374629"/>
              <a:ext cx="2320294" cy="535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50000"/>
                </a:lnSpc>
              </a:pPr>
              <a:r>
                <a:rPr lang="zh-CN" altLang="en-US" sz="640" dirty="0">
                  <a:solidFill>
                    <a:schemeClr val="bg1">
                      <a:lumMod val="65000"/>
                    </a:schemeClr>
                  </a:solidFill>
                  <a:latin typeface="Arial" panose="020B0604020202020204" pitchFamily="34" charset="0"/>
                  <a:ea typeface="微软雅黑" panose="020B0503020204020204" pitchFamily="34" charset="-122"/>
                  <a:cs typeface="+mn-ea"/>
                  <a:sym typeface="+mn-lt"/>
                </a:rPr>
                <a:t>应届毕业在本公司参加工作且在京无房的正式员工可以申请。职工宿舍由行政办公室负责管理。职工宿舍是公司按照一定年限租给员工的临时住所。</a:t>
              </a:r>
              <a:endParaRPr lang="en-GB" altLang="zh-CN" sz="640" dirty="0">
                <a:solidFill>
                  <a:schemeClr val="bg1">
                    <a:lumMod val="65000"/>
                  </a:schemeClr>
                </a:solidFill>
                <a:latin typeface="Arial" panose="020B0604020202020204" pitchFamily="34" charset="0"/>
                <a:ea typeface="微软雅黑" panose="020B0503020204020204" pitchFamily="34" charset="-122"/>
                <a:cs typeface="+mn-ea"/>
                <a:sym typeface="+mn-lt"/>
              </a:endParaRPr>
            </a:p>
          </p:txBody>
        </p:sp>
        <p:sp>
          <p:nvSpPr>
            <p:cNvPr id="29" name="文本框 66"/>
            <p:cNvSpPr txBox="1">
              <a:spLocks noChangeArrowheads="1"/>
            </p:cNvSpPr>
            <p:nvPr/>
          </p:nvSpPr>
          <p:spPr bwMode="auto">
            <a:xfrm>
              <a:off x="4449313" y="880115"/>
              <a:ext cx="1338038" cy="245629"/>
            </a:xfrm>
            <a:prstGeom prst="rect">
              <a:avLst/>
            </a:prstGeom>
            <a:noFill/>
            <a:ln>
              <a:noFill/>
            </a:ln>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lgn="r"/>
              <a:r>
                <a:rPr lang="zh-CN" altLang="en-US" sz="995" dirty="0"/>
                <a:t>职工宿舍申请及管理</a:t>
              </a:r>
              <a:endParaRPr lang="zh-CN" altLang="en-US" sz="995" dirty="0">
                <a:solidFill>
                  <a:schemeClr val="bg1">
                    <a:lumMod val="65000"/>
                  </a:schemeClr>
                </a:solidFill>
                <a:ea typeface="微软雅黑" panose="020B0503020204020204" pitchFamily="34" charset="-122"/>
              </a:endParaRPr>
            </a:p>
          </p:txBody>
        </p:sp>
        <p:sp>
          <p:nvSpPr>
            <p:cNvPr id="30" name="任意多边形 29"/>
            <p:cNvSpPr/>
            <p:nvPr/>
          </p:nvSpPr>
          <p:spPr>
            <a:xfrm>
              <a:off x="5355300" y="1286573"/>
              <a:ext cx="287153"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280"/>
            </a:p>
          </p:txBody>
        </p:sp>
      </p:grpSp>
      <p:grpSp>
        <p:nvGrpSpPr>
          <p:cNvPr id="35" name="组合 7"/>
          <p:cNvGrpSpPr/>
          <p:nvPr/>
        </p:nvGrpSpPr>
        <p:grpSpPr bwMode="auto">
          <a:xfrm>
            <a:off x="6364199" y="3312717"/>
            <a:ext cx="2321665" cy="1308997"/>
            <a:chOff x="3484439" y="880115"/>
            <a:chExt cx="2320294" cy="1309259"/>
          </a:xfrm>
        </p:grpSpPr>
        <p:sp>
          <p:nvSpPr>
            <p:cNvPr id="36" name="文本框 66"/>
            <p:cNvSpPr txBox="1">
              <a:spLocks noChangeArrowheads="1"/>
            </p:cNvSpPr>
            <p:nvPr/>
          </p:nvSpPr>
          <p:spPr bwMode="auto">
            <a:xfrm>
              <a:off x="3484439" y="1374629"/>
              <a:ext cx="2320294" cy="814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50000"/>
                </a:lnSpc>
              </a:pPr>
              <a:r>
                <a:rPr lang="zh-CN" altLang="en-US" sz="780" dirty="0">
                  <a:solidFill>
                    <a:schemeClr val="bg2">
                      <a:lumMod val="50000"/>
                    </a:schemeClr>
                  </a:solidFill>
                </a:rPr>
                <a:t>办公用品、固定资产等物品采购计划的制订和申请</a:t>
              </a:r>
              <a:endParaRPr lang="en-US" altLang="zh-CN" sz="780" dirty="0">
                <a:solidFill>
                  <a:schemeClr val="bg2">
                    <a:lumMod val="50000"/>
                  </a:schemeClr>
                </a:solidFill>
              </a:endParaRPr>
            </a:p>
            <a:p>
              <a:pPr>
                <a:lnSpc>
                  <a:spcPct val="150000"/>
                </a:lnSpc>
              </a:pPr>
              <a:r>
                <a:rPr lang="zh-CN" altLang="en-US" sz="780" dirty="0">
                  <a:solidFill>
                    <a:schemeClr val="bg2">
                      <a:lumMod val="50000"/>
                    </a:schemeClr>
                  </a:solidFill>
                </a:rPr>
                <a:t>仓库管理，固定资产管理等。</a:t>
              </a:r>
              <a:endParaRPr lang="en-US" altLang="zh-CN" sz="780" dirty="0">
                <a:solidFill>
                  <a:schemeClr val="bg2">
                    <a:lumMod val="50000"/>
                  </a:schemeClr>
                </a:solidFill>
              </a:endParaRPr>
            </a:p>
            <a:p>
              <a:pPr>
                <a:lnSpc>
                  <a:spcPct val="150000"/>
                </a:lnSpc>
              </a:pPr>
              <a:endParaRPr lang="en-GB" altLang="zh-CN" sz="780" dirty="0">
                <a:solidFill>
                  <a:schemeClr val="bg2">
                    <a:lumMod val="50000"/>
                  </a:schemeClr>
                </a:solidFill>
                <a:latin typeface="Arial" panose="020B0604020202020204" pitchFamily="34" charset="0"/>
                <a:ea typeface="微软雅黑" panose="020B0503020204020204" pitchFamily="34" charset="-122"/>
                <a:cs typeface="+mn-ea"/>
                <a:sym typeface="+mn-lt"/>
              </a:endParaRPr>
            </a:p>
          </p:txBody>
        </p:sp>
        <p:sp>
          <p:nvSpPr>
            <p:cNvPr id="37" name="文本框 66"/>
            <p:cNvSpPr txBox="1">
              <a:spLocks noChangeArrowheads="1"/>
            </p:cNvSpPr>
            <p:nvPr/>
          </p:nvSpPr>
          <p:spPr bwMode="auto">
            <a:xfrm>
              <a:off x="4780327" y="880115"/>
              <a:ext cx="697215" cy="245629"/>
            </a:xfrm>
            <a:prstGeom prst="rect">
              <a:avLst/>
            </a:prstGeom>
            <a:noFill/>
            <a:ln>
              <a:noFill/>
            </a:ln>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r>
                <a:rPr lang="zh-CN" altLang="en-US" sz="995" dirty="0"/>
                <a:t>采购计划</a:t>
              </a:r>
              <a:endParaRPr lang="zh-CN" altLang="en-US" sz="995" dirty="0">
                <a:solidFill>
                  <a:schemeClr val="bg1">
                    <a:lumMod val="65000"/>
                  </a:schemeClr>
                </a:solidFill>
                <a:ea typeface="微软雅黑" panose="020B0503020204020204" pitchFamily="34" charset="-122"/>
              </a:endParaRPr>
            </a:p>
          </p:txBody>
        </p:sp>
        <p:sp>
          <p:nvSpPr>
            <p:cNvPr id="38" name="任意多边形 37"/>
            <p:cNvSpPr/>
            <p:nvPr/>
          </p:nvSpPr>
          <p:spPr>
            <a:xfrm>
              <a:off x="5355299" y="1286573"/>
              <a:ext cx="287152"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280"/>
            </a:p>
          </p:txBody>
        </p:sp>
      </p:grpSp>
      <p:grpSp>
        <p:nvGrpSpPr>
          <p:cNvPr id="39" name="组合 7"/>
          <p:cNvGrpSpPr/>
          <p:nvPr/>
        </p:nvGrpSpPr>
        <p:grpSpPr bwMode="auto">
          <a:xfrm>
            <a:off x="275133" y="1180180"/>
            <a:ext cx="2321664" cy="829027"/>
            <a:chOff x="3813298" y="940965"/>
            <a:chExt cx="2320294" cy="829191"/>
          </a:xfrm>
        </p:grpSpPr>
        <p:sp>
          <p:nvSpPr>
            <p:cNvPr id="40" name="文本框 66"/>
            <p:cNvSpPr txBox="1">
              <a:spLocks noChangeArrowheads="1"/>
            </p:cNvSpPr>
            <p:nvPr/>
          </p:nvSpPr>
          <p:spPr bwMode="auto">
            <a:xfrm>
              <a:off x="3813298" y="1382281"/>
              <a:ext cx="2320294" cy="387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300">
                  <a:solidFill>
                    <a:schemeClr val="tx1"/>
                  </a:solidFill>
                  <a:latin typeface="Calibri" panose="020F0502020204030204" pitchFamily="34" charset="0"/>
                  <a:ea typeface="宋体" panose="02010600030101010101" pitchFamily="2" charset="-122"/>
                </a:defRPr>
              </a:lvl1pPr>
              <a:lvl2pPr marL="742950" indent="-285750" eaLnBrk="0" hangingPunct="0">
                <a:defRPr sz="1300">
                  <a:solidFill>
                    <a:schemeClr val="tx1"/>
                  </a:solidFill>
                  <a:latin typeface="Calibri" panose="020F0502020204030204" pitchFamily="34" charset="0"/>
                  <a:ea typeface="宋体" panose="02010600030101010101" pitchFamily="2" charset="-122"/>
                </a:defRPr>
              </a:lvl2pPr>
              <a:lvl3pPr marL="1143000" indent="-228600" eaLnBrk="0" hangingPunct="0">
                <a:defRPr sz="1300">
                  <a:solidFill>
                    <a:schemeClr val="tx1"/>
                  </a:solidFill>
                  <a:latin typeface="Calibri" panose="020F0502020204030204" pitchFamily="34" charset="0"/>
                  <a:ea typeface="宋体" panose="02010600030101010101" pitchFamily="2" charset="-122"/>
                </a:defRPr>
              </a:lvl3pPr>
              <a:lvl4pPr marL="1600200" indent="-228600" eaLnBrk="0" hangingPunct="0">
                <a:defRPr sz="1300">
                  <a:solidFill>
                    <a:schemeClr val="tx1"/>
                  </a:solidFill>
                  <a:latin typeface="Calibri" panose="020F0502020204030204" pitchFamily="34" charset="0"/>
                  <a:ea typeface="宋体" panose="02010600030101010101" pitchFamily="2" charset="-122"/>
                </a:defRPr>
              </a:lvl4pPr>
              <a:lvl5pPr marL="2057400" indent="-228600" eaLnBrk="0" hangingPunct="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lgn="r">
                <a:lnSpc>
                  <a:spcPct val="150000"/>
                </a:lnSpc>
              </a:pPr>
              <a:r>
                <a:rPr lang="zh-CN" altLang="en-US" sz="640" dirty="0">
                  <a:solidFill>
                    <a:schemeClr val="bg1">
                      <a:lumMod val="65000"/>
                    </a:schemeClr>
                  </a:solidFill>
                  <a:latin typeface="Arial" panose="020B0604020202020204" pitchFamily="34" charset="0"/>
                  <a:ea typeface="微软雅黑" panose="020B0503020204020204" pitchFamily="34" charset="-122"/>
                  <a:cs typeface="+mn-ea"/>
                </a:rPr>
                <a:t>为培养员工良好的职业道德和文明素养，规范员工礼仪行为，提高公司整体形象。</a:t>
              </a:r>
              <a:endParaRPr lang="en-GB" altLang="zh-CN" sz="640" dirty="0">
                <a:solidFill>
                  <a:schemeClr val="bg1">
                    <a:lumMod val="65000"/>
                  </a:schemeClr>
                </a:solidFill>
                <a:latin typeface="Arial" panose="020B0604020202020204" pitchFamily="34" charset="0"/>
                <a:ea typeface="微软雅黑" panose="020B0503020204020204" pitchFamily="34" charset="-122"/>
                <a:cs typeface="+mn-ea"/>
                <a:sym typeface="+mn-lt"/>
              </a:endParaRPr>
            </a:p>
          </p:txBody>
        </p:sp>
        <p:sp>
          <p:nvSpPr>
            <p:cNvPr id="43" name="文本框 66"/>
            <p:cNvSpPr txBox="1">
              <a:spLocks noChangeArrowheads="1"/>
            </p:cNvSpPr>
            <p:nvPr/>
          </p:nvSpPr>
          <p:spPr bwMode="auto">
            <a:xfrm>
              <a:off x="4270530" y="940965"/>
              <a:ext cx="953544" cy="245629"/>
            </a:xfrm>
            <a:prstGeom prst="rect">
              <a:avLst/>
            </a:prstGeom>
            <a:noFill/>
            <a:ln>
              <a:noFill/>
            </a:ln>
          </p:spPr>
          <p:txBody>
            <a:bodyPr wrap="none">
              <a:spAutoFit/>
            </a:bodyPr>
            <a:lstStyle>
              <a:defPPr>
                <a:defRPr lang="zh-CN"/>
              </a:defPPr>
              <a:lvl1pPr eaLnBrk="1" hangingPunct="1">
                <a:defRPr sz="4400">
                  <a:latin typeface="Simply City Light" panose="020B0303020202080204" pitchFamily="34" charset="0"/>
                  <a:ea typeface="SimSun-ExtB" panose="02010609060101010101" pitchFamily="49" charset="-122"/>
                  <a:cs typeface="Arial" panose="020B0604020202020204" pitchFamily="34" charset="0"/>
                </a:defRPr>
              </a:lvl1pPr>
              <a:lvl2pPr marL="742950" indent="-285750"/>
              <a:lvl3pPr marL="1143000" indent="-228600"/>
              <a:lvl4pPr marL="1600200" indent="-228600"/>
              <a:lvl5pPr marL="2057400" indent="-228600"/>
              <a:lvl6pPr marL="2514600" indent="-228600" defTabSz="685800" fontAlgn="base">
                <a:spcBef>
                  <a:spcPct val="0"/>
                </a:spcBef>
                <a:spcAft>
                  <a:spcPct val="0"/>
                </a:spcAft>
              </a:lvl6pPr>
              <a:lvl7pPr marL="2971800" indent="-228600" defTabSz="685800" fontAlgn="base">
                <a:spcBef>
                  <a:spcPct val="0"/>
                </a:spcBef>
                <a:spcAft>
                  <a:spcPct val="0"/>
                </a:spcAft>
              </a:lvl7pPr>
              <a:lvl8pPr marL="3429000" indent="-228600" defTabSz="685800" fontAlgn="base">
                <a:spcBef>
                  <a:spcPct val="0"/>
                </a:spcBef>
                <a:spcAft>
                  <a:spcPct val="0"/>
                </a:spcAft>
              </a:lvl8pPr>
              <a:lvl9pPr marL="3886200" indent="-228600" defTabSz="685800" fontAlgn="base">
                <a:spcBef>
                  <a:spcPct val="0"/>
                </a:spcBef>
                <a:spcAft>
                  <a:spcPct val="0"/>
                </a:spcAft>
              </a:lvl9pPr>
            </a:lstStyle>
            <a:p>
              <a:pPr algn="r"/>
              <a:r>
                <a:rPr lang="zh-CN" altLang="en-US" sz="995" dirty="0"/>
                <a:t>员工礼仪规定</a:t>
              </a:r>
              <a:endParaRPr lang="zh-CN" altLang="en-US" sz="995" dirty="0">
                <a:ea typeface="微软雅黑" panose="020B0503020204020204" pitchFamily="34" charset="-122"/>
              </a:endParaRPr>
            </a:p>
          </p:txBody>
        </p:sp>
        <p:sp>
          <p:nvSpPr>
            <p:cNvPr id="44" name="任意多边形 43"/>
            <p:cNvSpPr/>
            <p:nvPr/>
          </p:nvSpPr>
          <p:spPr>
            <a:xfrm>
              <a:off x="5355300" y="1286573"/>
              <a:ext cx="287153" cy="0"/>
            </a:xfrm>
            <a:custGeom>
              <a:avLst/>
              <a:gdLst>
                <a:gd name="connsiteX0" fmla="*/ 0 w 504825"/>
                <a:gd name="connsiteY0" fmla="*/ 0 h 0"/>
                <a:gd name="connsiteX1" fmla="*/ 504825 w 504825"/>
                <a:gd name="connsiteY1" fmla="*/ 0 h 0"/>
              </a:gdLst>
              <a:ahLst/>
              <a:cxnLst>
                <a:cxn ang="0">
                  <a:pos x="connsiteX0" y="connsiteY0"/>
                </a:cxn>
                <a:cxn ang="0">
                  <a:pos x="connsiteX1" y="connsiteY1"/>
                </a:cxn>
              </a:cxnLst>
              <a:rect l="l" t="t" r="r" b="b"/>
              <a:pathLst>
                <a:path w="504825">
                  <a:moveTo>
                    <a:pt x="0" y="0"/>
                  </a:moveTo>
                  <a:lnTo>
                    <a:pt x="504825" y="0"/>
                  </a:lnTo>
                </a:path>
              </a:pathLst>
            </a:custGeom>
            <a:noFill/>
            <a:ln w="127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0" hangingPunct="0">
                <a:defRPr/>
              </a:pPr>
              <a:endParaRPr lang="zh-CN" altLang="en-US" sz="1280"/>
            </a:p>
          </p:txBody>
        </p:sp>
      </p:grpSp>
    </p:spTree>
  </p:cSld>
  <p:clrMapOvr>
    <a:masterClrMapping/>
  </p:clrMapOvr>
  <mc:AlternateContent xmlns:mc="http://schemas.openxmlformats.org/markup-compatibility/2006">
    <mc:Choice xmlns:p14="http://schemas.microsoft.com/office/powerpoint/2010/main" Requires="p14">
      <p:transition spd="slow" p14:dur="1400" advTm="4000">
        <p14:doors dir="vert"/>
      </p:transition>
    </mc:Choice>
    <mc:Fallback>
      <p:transition spd="slow"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1000"/>
                                        <p:tgtEl>
                                          <p:spTgt spid="2"/>
                                        </p:tgtEl>
                                      </p:cBhvr>
                                    </p:animEffect>
                                  </p:childTnLst>
                                </p:cTn>
                              </p:par>
                              <p:par>
                                <p:cTn id="8" presetID="2" presetClass="entr" presetSubtype="2" fill="hold" nodeType="withEffect">
                                  <p:stCondLst>
                                    <p:cond delay="300"/>
                                  </p:stCondLst>
                                  <p:childTnLst>
                                    <p:set>
                                      <p:cBhvr>
                                        <p:cTn id="9" dur="1" fill="hold">
                                          <p:stCondLst>
                                            <p:cond delay="0"/>
                                          </p:stCondLst>
                                        </p:cTn>
                                        <p:tgtEl>
                                          <p:spTgt spid="4"/>
                                        </p:tgtEl>
                                        <p:attrNameLst>
                                          <p:attrName>style.visibility</p:attrName>
                                        </p:attrNameLst>
                                      </p:cBhvr>
                                      <p:to>
                                        <p:strVal val="visible"/>
                                      </p:to>
                                    </p:set>
                                    <p:anim calcmode="lin" valueType="num">
                                      <p:cBhvr additive="base">
                                        <p:cTn id="10" dur="1000" fill="hold"/>
                                        <p:tgtEl>
                                          <p:spTgt spid="4"/>
                                        </p:tgtEl>
                                        <p:attrNameLst>
                                          <p:attrName>ppt_x</p:attrName>
                                        </p:attrNameLst>
                                      </p:cBhvr>
                                      <p:tavLst>
                                        <p:tav tm="0">
                                          <p:val>
                                            <p:strVal val="1+#ppt_w/2"/>
                                          </p:val>
                                        </p:tav>
                                        <p:tav tm="100000">
                                          <p:val>
                                            <p:strVal val="#ppt_x"/>
                                          </p:val>
                                        </p:tav>
                                      </p:tavLst>
                                    </p:anim>
                                    <p:anim calcmode="lin" valueType="num">
                                      <p:cBhvr additive="base">
                                        <p:cTn id="11" dur="1000" fill="hold"/>
                                        <p:tgtEl>
                                          <p:spTgt spid="4"/>
                                        </p:tgtEl>
                                        <p:attrNameLst>
                                          <p:attrName>ppt_y</p:attrName>
                                        </p:attrNameLst>
                                      </p:cBhvr>
                                      <p:tavLst>
                                        <p:tav tm="0">
                                          <p:val>
                                            <p:strVal val="#ppt_y"/>
                                          </p:val>
                                        </p:tav>
                                        <p:tav tm="100000">
                                          <p:val>
                                            <p:strVal val="#ppt_y"/>
                                          </p:val>
                                        </p:tav>
                                      </p:tavLst>
                                    </p:anim>
                                  </p:childTnLst>
                                </p:cTn>
                              </p:par>
                              <p:par>
                                <p:cTn id="12" presetID="2" presetClass="entr" presetSubtype="2" fill="hold" nodeType="withEffect">
                                  <p:stCondLst>
                                    <p:cond delay="600"/>
                                  </p:stCondLst>
                                  <p:childTnLst>
                                    <p:set>
                                      <p:cBhvr>
                                        <p:cTn id="13" dur="1" fill="hold">
                                          <p:stCondLst>
                                            <p:cond delay="0"/>
                                          </p:stCondLst>
                                        </p:cTn>
                                        <p:tgtEl>
                                          <p:spTgt spid="3"/>
                                        </p:tgtEl>
                                        <p:attrNameLst>
                                          <p:attrName>style.visibility</p:attrName>
                                        </p:attrNameLst>
                                      </p:cBhvr>
                                      <p:to>
                                        <p:strVal val="visible"/>
                                      </p:to>
                                    </p:set>
                                    <p:anim calcmode="lin" valueType="num">
                                      <p:cBhvr additive="base">
                                        <p:cTn id="14" dur="1000" fill="hold"/>
                                        <p:tgtEl>
                                          <p:spTgt spid="3"/>
                                        </p:tgtEl>
                                        <p:attrNameLst>
                                          <p:attrName>ppt_x</p:attrName>
                                        </p:attrNameLst>
                                      </p:cBhvr>
                                      <p:tavLst>
                                        <p:tav tm="0">
                                          <p:val>
                                            <p:strVal val="1+#ppt_w/2"/>
                                          </p:val>
                                        </p:tav>
                                        <p:tav tm="100000">
                                          <p:val>
                                            <p:strVal val="#ppt_x"/>
                                          </p:val>
                                        </p:tav>
                                      </p:tavLst>
                                    </p:anim>
                                    <p:anim calcmode="lin" valueType="num">
                                      <p:cBhvr additive="base">
                                        <p:cTn id="15" dur="1000" fill="hold"/>
                                        <p:tgtEl>
                                          <p:spTgt spid="3"/>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300"/>
                                  </p:stCondLst>
                                  <p:childTnLst>
                                    <p:set>
                                      <p:cBhvr>
                                        <p:cTn id="17" dur="1" fill="hold">
                                          <p:stCondLst>
                                            <p:cond delay="0"/>
                                          </p:stCondLst>
                                        </p:cTn>
                                        <p:tgtEl>
                                          <p:spTgt spid="25"/>
                                        </p:tgtEl>
                                        <p:attrNameLst>
                                          <p:attrName>style.visibility</p:attrName>
                                        </p:attrNameLst>
                                      </p:cBhvr>
                                      <p:to>
                                        <p:strVal val="visible"/>
                                      </p:to>
                                    </p:set>
                                    <p:anim calcmode="lin" valueType="num">
                                      <p:cBhvr additive="base">
                                        <p:cTn id="18" dur="1000" fill="hold"/>
                                        <p:tgtEl>
                                          <p:spTgt spid="25"/>
                                        </p:tgtEl>
                                        <p:attrNameLst>
                                          <p:attrName>ppt_x</p:attrName>
                                        </p:attrNameLst>
                                      </p:cBhvr>
                                      <p:tavLst>
                                        <p:tav tm="0">
                                          <p:val>
                                            <p:strVal val="0-#ppt_w/2"/>
                                          </p:val>
                                        </p:tav>
                                        <p:tav tm="100000">
                                          <p:val>
                                            <p:strVal val="#ppt_x"/>
                                          </p:val>
                                        </p:tav>
                                      </p:tavLst>
                                    </p:anim>
                                    <p:anim calcmode="lin" valueType="num">
                                      <p:cBhvr additive="base">
                                        <p:cTn id="19" dur="1000" fill="hold"/>
                                        <p:tgtEl>
                                          <p:spTgt spid="25"/>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600"/>
                                  </p:stCondLst>
                                  <p:childTnLst>
                                    <p:set>
                                      <p:cBhvr>
                                        <p:cTn id="21" dur="1" fill="hold">
                                          <p:stCondLst>
                                            <p:cond delay="0"/>
                                          </p:stCondLst>
                                        </p:cTn>
                                        <p:tgtEl>
                                          <p:spTgt spid="17"/>
                                        </p:tgtEl>
                                        <p:attrNameLst>
                                          <p:attrName>style.visibility</p:attrName>
                                        </p:attrNameLst>
                                      </p:cBhvr>
                                      <p:to>
                                        <p:strVal val="visible"/>
                                      </p:to>
                                    </p:set>
                                    <p:anim calcmode="lin" valueType="num">
                                      <p:cBhvr additive="base">
                                        <p:cTn id="22" dur="1000" fill="hold"/>
                                        <p:tgtEl>
                                          <p:spTgt spid="17"/>
                                        </p:tgtEl>
                                        <p:attrNameLst>
                                          <p:attrName>ppt_x</p:attrName>
                                        </p:attrNameLst>
                                      </p:cBhvr>
                                      <p:tavLst>
                                        <p:tav tm="0">
                                          <p:val>
                                            <p:strVal val="0-#ppt_w/2"/>
                                          </p:val>
                                        </p:tav>
                                        <p:tav tm="100000">
                                          <p:val>
                                            <p:strVal val="#ppt_x"/>
                                          </p:val>
                                        </p:tav>
                                      </p:tavLst>
                                    </p:anim>
                                    <p:anim calcmode="lin" valueType="num">
                                      <p:cBhvr additive="base">
                                        <p:cTn id="23" dur="1000" fill="hold"/>
                                        <p:tgtEl>
                                          <p:spTgt spid="17"/>
                                        </p:tgtEl>
                                        <p:attrNameLst>
                                          <p:attrName>ppt_y</p:attrName>
                                        </p:attrNameLst>
                                      </p:cBhvr>
                                      <p:tavLst>
                                        <p:tav tm="0">
                                          <p:val>
                                            <p:strVal val="#ppt_y"/>
                                          </p:val>
                                        </p:tav>
                                        <p:tav tm="100000">
                                          <p:val>
                                            <p:strVal val="#ppt_y"/>
                                          </p:val>
                                        </p:tav>
                                      </p:tavLst>
                                    </p:anim>
                                  </p:childTnLst>
                                </p:cTn>
                              </p:par>
                              <p:par>
                                <p:cTn id="24" presetID="2" presetClass="entr" presetSubtype="8" fill="hold" nodeType="withEffect">
                                  <p:stCondLst>
                                    <p:cond delay="300"/>
                                  </p:stCondLst>
                                  <p:childTnLst>
                                    <p:set>
                                      <p:cBhvr>
                                        <p:cTn id="25" dur="1" fill="hold">
                                          <p:stCondLst>
                                            <p:cond delay="0"/>
                                          </p:stCondLst>
                                        </p:cTn>
                                        <p:tgtEl>
                                          <p:spTgt spid="21"/>
                                        </p:tgtEl>
                                        <p:attrNameLst>
                                          <p:attrName>style.visibility</p:attrName>
                                        </p:attrNameLst>
                                      </p:cBhvr>
                                      <p:to>
                                        <p:strVal val="visible"/>
                                      </p:to>
                                    </p:set>
                                    <p:anim calcmode="lin" valueType="num">
                                      <p:cBhvr additive="base">
                                        <p:cTn id="26" dur="1000" fill="hold"/>
                                        <p:tgtEl>
                                          <p:spTgt spid="21"/>
                                        </p:tgtEl>
                                        <p:attrNameLst>
                                          <p:attrName>ppt_x</p:attrName>
                                        </p:attrNameLst>
                                      </p:cBhvr>
                                      <p:tavLst>
                                        <p:tav tm="0">
                                          <p:val>
                                            <p:strVal val="0-#ppt_w/2"/>
                                          </p:val>
                                        </p:tav>
                                        <p:tav tm="100000">
                                          <p:val>
                                            <p:strVal val="#ppt_x"/>
                                          </p:val>
                                        </p:tav>
                                      </p:tavLst>
                                    </p:anim>
                                    <p:anim calcmode="lin" valueType="num">
                                      <p:cBhvr additive="base">
                                        <p:cTn id="27" dur="1000" fill="hold"/>
                                        <p:tgtEl>
                                          <p:spTgt spid="21"/>
                                        </p:tgtEl>
                                        <p:attrNameLst>
                                          <p:attrName>ppt_y</p:attrName>
                                        </p:attrNameLst>
                                      </p:cBhvr>
                                      <p:tavLst>
                                        <p:tav tm="0">
                                          <p:val>
                                            <p:strVal val="#ppt_y"/>
                                          </p:val>
                                        </p:tav>
                                        <p:tav tm="100000">
                                          <p:val>
                                            <p:strVal val="#ppt_y"/>
                                          </p:val>
                                        </p:tav>
                                      </p:tavLst>
                                    </p:anim>
                                  </p:childTnLst>
                                </p:cTn>
                              </p:par>
                              <p:par>
                                <p:cTn id="28" presetID="2" presetClass="entr" presetSubtype="8" fill="hold" nodeType="withEffect">
                                  <p:stCondLst>
                                    <p:cond delay="600"/>
                                  </p:stCondLst>
                                  <p:childTnLst>
                                    <p:set>
                                      <p:cBhvr>
                                        <p:cTn id="29" dur="1" fill="hold">
                                          <p:stCondLst>
                                            <p:cond delay="0"/>
                                          </p:stCondLst>
                                        </p:cTn>
                                        <p:tgtEl>
                                          <p:spTgt spid="35"/>
                                        </p:tgtEl>
                                        <p:attrNameLst>
                                          <p:attrName>style.visibility</p:attrName>
                                        </p:attrNameLst>
                                      </p:cBhvr>
                                      <p:to>
                                        <p:strVal val="visible"/>
                                      </p:to>
                                    </p:set>
                                    <p:anim calcmode="lin" valueType="num">
                                      <p:cBhvr additive="base">
                                        <p:cTn id="30" dur="1000" fill="hold"/>
                                        <p:tgtEl>
                                          <p:spTgt spid="35"/>
                                        </p:tgtEl>
                                        <p:attrNameLst>
                                          <p:attrName>ppt_x</p:attrName>
                                        </p:attrNameLst>
                                      </p:cBhvr>
                                      <p:tavLst>
                                        <p:tav tm="0">
                                          <p:val>
                                            <p:strVal val="0-#ppt_w/2"/>
                                          </p:val>
                                        </p:tav>
                                        <p:tav tm="100000">
                                          <p:val>
                                            <p:strVal val="#ppt_x"/>
                                          </p:val>
                                        </p:tav>
                                      </p:tavLst>
                                    </p:anim>
                                    <p:anim calcmode="lin" valueType="num">
                                      <p:cBhvr additive="base">
                                        <p:cTn id="31" dur="1000" fill="hold"/>
                                        <p:tgtEl>
                                          <p:spTgt spid="35"/>
                                        </p:tgtEl>
                                        <p:attrNameLst>
                                          <p:attrName>ppt_y</p:attrName>
                                        </p:attrNameLst>
                                      </p:cBhvr>
                                      <p:tavLst>
                                        <p:tav tm="0">
                                          <p:val>
                                            <p:strVal val="#ppt_y"/>
                                          </p:val>
                                        </p:tav>
                                        <p:tav tm="100000">
                                          <p:val>
                                            <p:strVal val="#ppt_y"/>
                                          </p:val>
                                        </p:tav>
                                      </p:tavLst>
                                    </p:anim>
                                  </p:childTnLst>
                                </p:cTn>
                              </p:par>
                              <p:par>
                                <p:cTn id="32" presetID="2" presetClass="entr" presetSubtype="8" fill="hold" nodeType="withEffect">
                                  <p:stCondLst>
                                    <p:cond delay="300"/>
                                  </p:stCondLst>
                                  <p:childTnLst>
                                    <p:set>
                                      <p:cBhvr>
                                        <p:cTn id="33" dur="1" fill="hold">
                                          <p:stCondLst>
                                            <p:cond delay="0"/>
                                          </p:stCondLst>
                                        </p:cTn>
                                        <p:tgtEl>
                                          <p:spTgt spid="39"/>
                                        </p:tgtEl>
                                        <p:attrNameLst>
                                          <p:attrName>style.visibility</p:attrName>
                                        </p:attrNameLst>
                                      </p:cBhvr>
                                      <p:to>
                                        <p:strVal val="visible"/>
                                      </p:to>
                                    </p:set>
                                    <p:anim calcmode="lin" valueType="num">
                                      <p:cBhvr additive="base">
                                        <p:cTn id="34" dur="1000" fill="hold"/>
                                        <p:tgtEl>
                                          <p:spTgt spid="39"/>
                                        </p:tgtEl>
                                        <p:attrNameLst>
                                          <p:attrName>ppt_x</p:attrName>
                                        </p:attrNameLst>
                                      </p:cBhvr>
                                      <p:tavLst>
                                        <p:tav tm="0">
                                          <p:val>
                                            <p:strVal val="0-#ppt_w/2"/>
                                          </p:val>
                                        </p:tav>
                                        <p:tav tm="100000">
                                          <p:val>
                                            <p:strVal val="#ppt_x"/>
                                          </p:val>
                                        </p:tav>
                                      </p:tavLst>
                                    </p:anim>
                                    <p:anim calcmode="lin" valueType="num">
                                      <p:cBhvr additive="base">
                                        <p:cTn id="35" dur="1000" fill="hold"/>
                                        <p:tgtEl>
                                          <p:spTgt spid="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 name="矩形 16"/>
          <p:cNvSpPr/>
          <p:nvPr/>
        </p:nvSpPr>
        <p:spPr>
          <a:xfrm>
            <a:off x="-45589" y="1101424"/>
            <a:ext cx="9189025" cy="291429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80"/>
          </a:p>
        </p:txBody>
      </p:sp>
      <p:sp>
        <p:nvSpPr>
          <p:cNvPr id="3" name="Text Placeholder 3"/>
          <p:cNvSpPr txBox="1"/>
          <p:nvPr/>
        </p:nvSpPr>
        <p:spPr>
          <a:xfrm>
            <a:off x="1156522" y="1911036"/>
            <a:ext cx="1230954" cy="1177382"/>
          </a:xfrm>
          <a:prstGeom prst="rect">
            <a:avLst/>
          </a:prstGeom>
        </p:spPr>
        <p:txBody>
          <a:bodyPr wrap="none" lIns="0" tIns="0" rIns="0" bIns="0" anchor="ct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spcBef>
                <a:spcPct val="20000"/>
              </a:spcBef>
              <a:defRPr/>
            </a:pPr>
            <a:r>
              <a:rPr lang="en-US" sz="8625"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0</a:t>
            </a:r>
            <a:r>
              <a:rPr lang="en-US" altLang="zh-CN" sz="8625" dirty="0">
                <a:solidFill>
                  <a:schemeClr val="accent1"/>
                </a:solidFill>
                <a:latin typeface="微软雅黑" panose="020B0503020204020204" pitchFamily="34" charset="-122"/>
                <a:ea typeface="微软雅黑" panose="020B0503020204020204" pitchFamily="34" charset="-122"/>
                <a:cs typeface="Arial" panose="020B0604020202020204" pitchFamily="34" charset="0"/>
              </a:rPr>
              <a:t>2</a:t>
            </a:r>
            <a:endParaRPr lang="en-US" sz="8625" dirty="0">
              <a:solidFill>
                <a:schemeClr val="accent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 name="文本框 58"/>
          <p:cNvSpPr txBox="1"/>
          <p:nvPr/>
        </p:nvSpPr>
        <p:spPr>
          <a:xfrm>
            <a:off x="2522509" y="2509846"/>
            <a:ext cx="2380124" cy="461665"/>
          </a:xfrm>
          <a:prstGeom prst="rect">
            <a:avLst/>
          </a:prstGeom>
          <a:noFill/>
        </p:spPr>
        <p:txBody>
          <a:bodyPr wrap="square">
            <a:spAutoFit/>
          </a:bodyPr>
          <a:lstStyle/>
          <a:p>
            <a:pPr>
              <a:defRPr/>
            </a:pPr>
            <a:r>
              <a:rPr lang="zh-CN" altLang="en-US" sz="2400" dirty="0">
                <a:solidFill>
                  <a:schemeClr val="accent1"/>
                </a:solidFill>
                <a:latin typeface="微软雅黑" panose="020B0503020204020204" pitchFamily="34" charset="-122"/>
                <a:ea typeface="微软雅黑" panose="020B0503020204020204" pitchFamily="34" charset="-122"/>
              </a:rPr>
              <a:t>常用表单讲解</a:t>
            </a:r>
            <a:endParaRPr lang="zh-CN" altLang="en-US" sz="2400" dirty="0">
              <a:solidFill>
                <a:schemeClr val="accent1"/>
              </a:solidFill>
              <a:latin typeface="微软雅黑" panose="020B0503020204020204" pitchFamily="34" charset="-122"/>
              <a:ea typeface="微软雅黑" panose="020B0503020204020204" pitchFamily="34" charset="-122"/>
            </a:endParaRPr>
          </a:p>
        </p:txBody>
      </p:sp>
      <p:sp>
        <p:nvSpPr>
          <p:cNvPr id="5" name="文本框 59"/>
          <p:cNvSpPr txBox="1"/>
          <p:nvPr/>
        </p:nvSpPr>
        <p:spPr>
          <a:xfrm>
            <a:off x="2522507" y="2080084"/>
            <a:ext cx="1393202" cy="461665"/>
          </a:xfrm>
          <a:prstGeom prst="rect">
            <a:avLst/>
          </a:prstGeom>
          <a:noFill/>
        </p:spPr>
        <p:txBody>
          <a:bodyPr wrap="none">
            <a:spAutoFit/>
          </a:bodyPr>
          <a:lstStyle>
            <a:defPPr>
              <a:defRPr lang="zh-CN"/>
            </a:defPPr>
            <a:lvl1pPr>
              <a:defRPr sz="6000" b="1" i="1">
                <a:solidFill>
                  <a:schemeClr val="bg1"/>
                </a:solidFill>
                <a:latin typeface="Meiryo UI" panose="020B0604030504040204" pitchFamily="34" charset="-128"/>
                <a:ea typeface="Meiryo UI" panose="020B0604030504040204" pitchFamily="34" charset="-128"/>
                <a:cs typeface="Meiryo UI" panose="020B0604030504040204" pitchFamily="34" charset="-128"/>
              </a:defRPr>
            </a:lvl1pPr>
          </a:lstStyle>
          <a:p>
            <a:pPr>
              <a:defRPr/>
            </a:pPr>
            <a:r>
              <a:rPr lang="en-US" altLang="zh-CN" sz="2400" b="0" i="0" dirty="0">
                <a:solidFill>
                  <a:schemeClr val="accent1"/>
                </a:solidFill>
                <a:latin typeface="Arial" panose="020B0604020202020204" pitchFamily="34" charset="0"/>
                <a:ea typeface="微软雅黑" panose="020B0503020204020204" pitchFamily="34" charset="-122"/>
                <a:cs typeface="Arial" panose="020B0604020202020204" pitchFamily="34" charset="0"/>
              </a:rPr>
              <a:t>Part Two</a:t>
            </a:r>
            <a:endParaRPr lang="zh-CN" altLang="en-US" sz="2400" b="0" i="0" dirty="0">
              <a:solidFill>
                <a:schemeClr val="accent1"/>
              </a:solidFill>
              <a:latin typeface="Arial" panose="020B0604020202020204" pitchFamily="34" charset="0"/>
              <a:ea typeface="微软雅黑" panose="020B0503020204020204" pitchFamily="34" charset="-122"/>
              <a:cs typeface="Arial" panose="020B0604020202020204" pitchFamily="34" charset="0"/>
            </a:endParaRPr>
          </a:p>
        </p:txBody>
      </p:sp>
      <p:sp>
        <p:nvSpPr>
          <p:cNvPr id="6" name="等腰三角形 5"/>
          <p:cNvSpPr/>
          <p:nvPr/>
        </p:nvSpPr>
        <p:spPr>
          <a:xfrm rot="9233090">
            <a:off x="6548193" y="1840797"/>
            <a:ext cx="200000" cy="172619"/>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7" name="等腰三角形 6"/>
          <p:cNvSpPr/>
          <p:nvPr/>
        </p:nvSpPr>
        <p:spPr>
          <a:xfrm rot="15569576">
            <a:off x="6283910" y="2346750"/>
            <a:ext cx="297619" cy="257143"/>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8" name="等腰三角形 7"/>
          <p:cNvSpPr/>
          <p:nvPr/>
        </p:nvSpPr>
        <p:spPr>
          <a:xfrm rot="21371394">
            <a:off x="6185098" y="1353893"/>
            <a:ext cx="200000" cy="172619"/>
          </a:xfrm>
          <a:prstGeom prst="triangle">
            <a:avLst/>
          </a:prstGeom>
          <a:solidFill>
            <a:schemeClr val="accent1">
              <a:lumMod val="60000"/>
              <a:lumOff val="40000"/>
            </a:schemeClr>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9" name="等腰三角形 8"/>
          <p:cNvSpPr/>
          <p:nvPr/>
        </p:nvSpPr>
        <p:spPr>
          <a:xfrm rot="12912161">
            <a:off x="6966053" y="2615799"/>
            <a:ext cx="708334" cy="611905"/>
          </a:xfrm>
          <a:prstGeom prst="triangle">
            <a:avLst/>
          </a:prstGeom>
          <a:solidFill>
            <a:schemeClr val="accent1"/>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10" name="等腰三角形 9"/>
          <p:cNvSpPr/>
          <p:nvPr/>
        </p:nvSpPr>
        <p:spPr>
          <a:xfrm rot="12912161">
            <a:off x="6867241" y="2570560"/>
            <a:ext cx="882145" cy="760715"/>
          </a:xfrm>
          <a:prstGeom prst="triangle">
            <a:avLst/>
          </a:prstGeom>
          <a:noFill/>
          <a:ln w="12700" cap="flat" cmpd="sng" algn="ctr">
            <a:solidFill>
              <a:schemeClr val="accent1"/>
            </a:solid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11" name="椭圆 10"/>
          <p:cNvSpPr/>
          <p:nvPr/>
        </p:nvSpPr>
        <p:spPr>
          <a:xfrm rot="9110320">
            <a:off x="7857720" y="2844372"/>
            <a:ext cx="85714" cy="86904"/>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sz="1280" kern="0">
              <a:solidFill>
                <a:srgbClr val="FFFFFF"/>
              </a:solidFill>
              <a:latin typeface="Calibri" panose="020F0502020204030204"/>
              <a:ea typeface="幼圆" panose="02010509060101010101" charset="-122"/>
            </a:endParaRPr>
          </a:p>
        </p:txBody>
      </p:sp>
      <p:sp>
        <p:nvSpPr>
          <p:cNvPr id="12" name="椭圆 11"/>
          <p:cNvSpPr/>
          <p:nvPr/>
        </p:nvSpPr>
        <p:spPr>
          <a:xfrm rot="9110320">
            <a:off x="7041052" y="3221752"/>
            <a:ext cx="86906" cy="86906"/>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sz="1280" kern="0">
              <a:solidFill>
                <a:srgbClr val="FFFFFF"/>
              </a:solidFill>
              <a:latin typeface="Calibri" panose="020F0502020204030204"/>
              <a:ea typeface="幼圆" panose="02010509060101010101" charset="-122"/>
            </a:endParaRPr>
          </a:p>
        </p:txBody>
      </p:sp>
      <p:sp>
        <p:nvSpPr>
          <p:cNvPr id="13" name="椭圆 12"/>
          <p:cNvSpPr/>
          <p:nvPr/>
        </p:nvSpPr>
        <p:spPr>
          <a:xfrm rot="9110320">
            <a:off x="7129147" y="2349134"/>
            <a:ext cx="85714" cy="86904"/>
          </a:xfrm>
          <a:prstGeom prst="ellipse">
            <a:avLst/>
          </a:prstGeom>
          <a:solidFill>
            <a:schemeClr val="accent1"/>
          </a:solidFill>
          <a:ln w="12700" cap="flat" cmpd="sng" algn="ctr">
            <a:noFill/>
            <a:prstDash val="solid"/>
            <a:miter lim="800000"/>
          </a:ln>
          <a:effectLst/>
        </p:spPr>
        <p:txBody>
          <a:bodyPr anchor="ctr"/>
          <a:lstStyle/>
          <a:p>
            <a:pPr algn="ctr">
              <a:defRPr/>
            </a:pPr>
            <a:endParaRPr lang="zh-CN" altLang="en-US" sz="1280" kern="0">
              <a:solidFill>
                <a:srgbClr val="FFFFFF"/>
              </a:solidFill>
              <a:latin typeface="Calibri" panose="020F0502020204030204"/>
              <a:ea typeface="幼圆" panose="02010509060101010101" charset="-122"/>
            </a:endParaRPr>
          </a:p>
        </p:txBody>
      </p:sp>
      <p:sp>
        <p:nvSpPr>
          <p:cNvPr id="14" name="等腰三角形 13"/>
          <p:cNvSpPr/>
          <p:nvPr/>
        </p:nvSpPr>
        <p:spPr>
          <a:xfrm rot="18210217">
            <a:off x="5878551" y="1622346"/>
            <a:ext cx="95238" cy="82143"/>
          </a:xfrm>
          <a:prstGeom prst="triangle">
            <a:avLst/>
          </a:prstGeom>
          <a:solidFill>
            <a:schemeClr val="accent1">
              <a:lumMod val="20000"/>
              <a:lumOff val="80000"/>
            </a:schemeClr>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sp>
        <p:nvSpPr>
          <p:cNvPr id="15" name="等腰三角形 14"/>
          <p:cNvSpPr/>
          <p:nvPr/>
        </p:nvSpPr>
        <p:spPr>
          <a:xfrm rot="8748521">
            <a:off x="6147004" y="1736035"/>
            <a:ext cx="96428" cy="82143"/>
          </a:xfrm>
          <a:prstGeom prst="triangle">
            <a:avLst/>
          </a:prstGeom>
          <a:solidFill>
            <a:schemeClr val="accent1">
              <a:lumMod val="40000"/>
              <a:lumOff val="60000"/>
            </a:schemeClr>
          </a:solidFill>
          <a:ln w="12700" cap="flat" cmpd="sng" algn="ctr">
            <a:noFill/>
            <a:prstDash val="solid"/>
            <a:miter lim="800000"/>
          </a:ln>
          <a:effectLst/>
        </p:spPr>
        <p:txBody>
          <a:bodyPr anchor="ctr"/>
          <a:lstStyle/>
          <a:p>
            <a:pPr algn="ctr">
              <a:defRPr/>
            </a:pPr>
            <a:endParaRPr lang="zh-CN" altLang="en-US" sz="1280" kern="0">
              <a:solidFill>
                <a:srgbClr val="FFC20F"/>
              </a:solidFill>
              <a:latin typeface="Calibri" panose="020F0502020204030204"/>
              <a:ea typeface="幼圆" panose="02010509060101010101" charset="-122"/>
            </a:endParaRPr>
          </a:p>
        </p:txBody>
      </p:sp>
      <p:cxnSp>
        <p:nvCxnSpPr>
          <p:cNvPr id="16" name="Straight Connector 13"/>
          <p:cNvCxnSpPr>
            <a:cxnSpLocks noChangeShapeType="1"/>
          </p:cNvCxnSpPr>
          <p:nvPr/>
        </p:nvCxnSpPr>
        <p:spPr bwMode="auto">
          <a:xfrm flipH="1">
            <a:off x="1143423" y="3082466"/>
            <a:ext cx="5048818" cy="0"/>
          </a:xfrm>
          <a:prstGeom prst="line">
            <a:avLst/>
          </a:prstGeom>
          <a:noFill/>
          <a:ln w="19050" cap="sq" algn="ctr">
            <a:solidFill>
              <a:schemeClr val="accent1"/>
            </a:solidFill>
            <a:miter lim="800000"/>
            <a:headEnd type="oval" w="med" len="med"/>
          </a:ln>
          <a:extLst>
            <a:ext uri="{909E8E84-426E-40DD-AFC4-6F175D3DCCD1}">
              <a14:hiddenFill xmlns:a14="http://schemas.microsoft.com/office/drawing/2010/main">
                <a:noFill/>
              </a14:hiddenFill>
            </a:ext>
          </a:extLst>
        </p:spPr>
      </p:cxnSp>
    </p:spTree>
  </p:cSld>
  <p:clrMapOvr>
    <a:masterClrMapping/>
  </p:clrMapOvr>
  <mc:AlternateContent xmlns:mc="http://schemas.openxmlformats.org/markup-compatibility/2006">
    <mc:Choice xmlns:p14="http://schemas.microsoft.com/office/powerpoint/2010/main" Requires="p14">
      <p:transition spd="slow" p14:dur="1400" advTm="10000">
        <p14:doors dir="vert"/>
      </p:transition>
    </mc:Choice>
    <mc:Fallback>
      <p:transition spd="slow" advTm="10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250" fill="hold"/>
                                        <p:tgtEl>
                                          <p:spTgt spid="3"/>
                                        </p:tgtEl>
                                        <p:attrNameLst>
                                          <p:attrName>ppt_x</p:attrName>
                                        </p:attrNameLst>
                                      </p:cBhvr>
                                      <p:tavLst>
                                        <p:tav tm="0">
                                          <p:val>
                                            <p:strVal val="0-#ppt_w/2"/>
                                          </p:val>
                                        </p:tav>
                                        <p:tav tm="100000">
                                          <p:val>
                                            <p:strVal val="#ppt_x"/>
                                          </p:val>
                                        </p:tav>
                                      </p:tavLst>
                                    </p:anim>
                                    <p:anim calcmode="lin" valueType="num">
                                      <p:cBhvr additive="base">
                                        <p:cTn id="8" dur="2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250" fill="hold"/>
                                        <p:tgtEl>
                                          <p:spTgt spid="4"/>
                                        </p:tgtEl>
                                        <p:attrNameLst>
                                          <p:attrName>ppt_x</p:attrName>
                                        </p:attrNameLst>
                                      </p:cBhvr>
                                      <p:tavLst>
                                        <p:tav tm="0">
                                          <p:val>
                                            <p:strVal val="0-#ppt_w/2"/>
                                          </p:val>
                                        </p:tav>
                                        <p:tav tm="100000">
                                          <p:val>
                                            <p:strVal val="#ppt_x"/>
                                          </p:val>
                                        </p:tav>
                                      </p:tavLst>
                                    </p:anim>
                                    <p:anim calcmode="lin" valueType="num">
                                      <p:cBhvr additive="base">
                                        <p:cTn id="13" dur="250" fill="hold"/>
                                        <p:tgtEl>
                                          <p:spTgt spid="4"/>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250" fill="hold"/>
                                        <p:tgtEl>
                                          <p:spTgt spid="5"/>
                                        </p:tgtEl>
                                        <p:attrNameLst>
                                          <p:attrName>ppt_x</p:attrName>
                                        </p:attrNameLst>
                                      </p:cBhvr>
                                      <p:tavLst>
                                        <p:tav tm="0">
                                          <p:val>
                                            <p:strVal val="0-#ppt_w/2"/>
                                          </p:val>
                                        </p:tav>
                                        <p:tav tm="100000">
                                          <p:val>
                                            <p:strVal val="#ppt_x"/>
                                          </p:val>
                                        </p:tav>
                                      </p:tavLst>
                                    </p:anim>
                                    <p:anim calcmode="lin" valueType="num">
                                      <p:cBhvr additive="base">
                                        <p:cTn id="18" dur="250" fill="hold"/>
                                        <p:tgtEl>
                                          <p:spTgt spid="5"/>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250" fill="hold"/>
                                        <p:tgtEl>
                                          <p:spTgt spid="6"/>
                                        </p:tgtEl>
                                        <p:attrNameLst>
                                          <p:attrName>ppt_x</p:attrName>
                                        </p:attrNameLst>
                                      </p:cBhvr>
                                      <p:tavLst>
                                        <p:tav tm="0">
                                          <p:val>
                                            <p:strVal val="0-#ppt_w/2"/>
                                          </p:val>
                                        </p:tav>
                                        <p:tav tm="100000">
                                          <p:val>
                                            <p:strVal val="#ppt_x"/>
                                          </p:val>
                                        </p:tav>
                                      </p:tavLst>
                                    </p:anim>
                                    <p:anim calcmode="lin" valueType="num">
                                      <p:cBhvr additive="base">
                                        <p:cTn id="23" dur="250" fill="hold"/>
                                        <p:tgtEl>
                                          <p:spTgt spid="6"/>
                                        </p:tgtEl>
                                        <p:attrNameLst>
                                          <p:attrName>ppt_y</p:attrName>
                                        </p:attrNameLst>
                                      </p:cBhvr>
                                      <p:tavLst>
                                        <p:tav tm="0">
                                          <p:val>
                                            <p:strVal val="#ppt_y"/>
                                          </p:val>
                                        </p:tav>
                                        <p:tav tm="100000">
                                          <p:val>
                                            <p:strVal val="#ppt_y"/>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250" fill="hold"/>
                                        <p:tgtEl>
                                          <p:spTgt spid="7"/>
                                        </p:tgtEl>
                                        <p:attrNameLst>
                                          <p:attrName>ppt_x</p:attrName>
                                        </p:attrNameLst>
                                      </p:cBhvr>
                                      <p:tavLst>
                                        <p:tav tm="0">
                                          <p:val>
                                            <p:strVal val="0-#ppt_w/2"/>
                                          </p:val>
                                        </p:tav>
                                        <p:tav tm="100000">
                                          <p:val>
                                            <p:strVal val="#ppt_x"/>
                                          </p:val>
                                        </p:tav>
                                      </p:tavLst>
                                    </p:anim>
                                    <p:anim calcmode="lin" valueType="num">
                                      <p:cBhvr additive="base">
                                        <p:cTn id="28" dur="250" fill="hold"/>
                                        <p:tgtEl>
                                          <p:spTgt spid="7"/>
                                        </p:tgtEl>
                                        <p:attrNameLst>
                                          <p:attrName>ppt_y</p:attrName>
                                        </p:attrNameLst>
                                      </p:cBhvr>
                                      <p:tavLst>
                                        <p:tav tm="0">
                                          <p:val>
                                            <p:strVal val="#ppt_y"/>
                                          </p:val>
                                        </p:tav>
                                        <p:tav tm="100000">
                                          <p:val>
                                            <p:strVal val="#ppt_y"/>
                                          </p:val>
                                        </p:tav>
                                      </p:tavLst>
                                    </p:anim>
                                  </p:childTnLst>
                                </p:cTn>
                              </p:par>
                            </p:childTnLst>
                          </p:cTn>
                        </p:par>
                        <p:par>
                          <p:cTn id="29" fill="hold">
                            <p:stCondLst>
                              <p:cond delay="2500"/>
                            </p:stCondLst>
                            <p:childTnLst>
                              <p:par>
                                <p:cTn id="30" presetID="2" presetClass="entr" presetSubtype="8" fill="hold" grpId="0" nodeType="after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additive="base">
                                        <p:cTn id="32" dur="250" fill="hold"/>
                                        <p:tgtEl>
                                          <p:spTgt spid="8"/>
                                        </p:tgtEl>
                                        <p:attrNameLst>
                                          <p:attrName>ppt_x</p:attrName>
                                        </p:attrNameLst>
                                      </p:cBhvr>
                                      <p:tavLst>
                                        <p:tav tm="0">
                                          <p:val>
                                            <p:strVal val="0-#ppt_w/2"/>
                                          </p:val>
                                        </p:tav>
                                        <p:tav tm="100000">
                                          <p:val>
                                            <p:strVal val="#ppt_x"/>
                                          </p:val>
                                        </p:tav>
                                      </p:tavLst>
                                    </p:anim>
                                    <p:anim calcmode="lin" valueType="num">
                                      <p:cBhvr additive="base">
                                        <p:cTn id="33" dur="250" fill="hold"/>
                                        <p:tgtEl>
                                          <p:spTgt spid="8"/>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2" presetClass="entr" presetSubtype="8" fill="hold" grpId="0" nodeType="after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250" fill="hold"/>
                                        <p:tgtEl>
                                          <p:spTgt spid="9"/>
                                        </p:tgtEl>
                                        <p:attrNameLst>
                                          <p:attrName>ppt_x</p:attrName>
                                        </p:attrNameLst>
                                      </p:cBhvr>
                                      <p:tavLst>
                                        <p:tav tm="0">
                                          <p:val>
                                            <p:strVal val="0-#ppt_w/2"/>
                                          </p:val>
                                        </p:tav>
                                        <p:tav tm="100000">
                                          <p:val>
                                            <p:strVal val="#ppt_x"/>
                                          </p:val>
                                        </p:tav>
                                      </p:tavLst>
                                    </p:anim>
                                    <p:anim calcmode="lin" valueType="num">
                                      <p:cBhvr additive="base">
                                        <p:cTn id="38" dur="250" fill="hold"/>
                                        <p:tgtEl>
                                          <p:spTgt spid="9"/>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2" presetClass="entr" presetSubtype="8"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250" fill="hold"/>
                                        <p:tgtEl>
                                          <p:spTgt spid="10"/>
                                        </p:tgtEl>
                                        <p:attrNameLst>
                                          <p:attrName>ppt_x</p:attrName>
                                        </p:attrNameLst>
                                      </p:cBhvr>
                                      <p:tavLst>
                                        <p:tav tm="0">
                                          <p:val>
                                            <p:strVal val="0-#ppt_w/2"/>
                                          </p:val>
                                        </p:tav>
                                        <p:tav tm="100000">
                                          <p:val>
                                            <p:strVal val="#ppt_x"/>
                                          </p:val>
                                        </p:tav>
                                      </p:tavLst>
                                    </p:anim>
                                    <p:anim calcmode="lin" valueType="num">
                                      <p:cBhvr additive="base">
                                        <p:cTn id="43" dur="250" fill="hold"/>
                                        <p:tgtEl>
                                          <p:spTgt spid="10"/>
                                        </p:tgtEl>
                                        <p:attrNameLst>
                                          <p:attrName>ppt_y</p:attrName>
                                        </p:attrNameLst>
                                      </p:cBhvr>
                                      <p:tavLst>
                                        <p:tav tm="0">
                                          <p:val>
                                            <p:strVal val="#ppt_y"/>
                                          </p:val>
                                        </p:tav>
                                        <p:tav tm="100000">
                                          <p:val>
                                            <p:strVal val="#ppt_y"/>
                                          </p:val>
                                        </p:tav>
                                      </p:tavLst>
                                    </p:anim>
                                  </p:childTnLst>
                                </p:cTn>
                              </p:par>
                            </p:childTnLst>
                          </p:cTn>
                        </p:par>
                        <p:par>
                          <p:cTn id="44" fill="hold">
                            <p:stCondLst>
                              <p:cond delay="4000"/>
                            </p:stCondLst>
                            <p:childTnLst>
                              <p:par>
                                <p:cTn id="45" presetID="2" presetClass="entr" presetSubtype="8" fill="hold" grpId="0" nodeType="afterEffect">
                                  <p:stCondLst>
                                    <p:cond delay="0"/>
                                  </p:stCondLst>
                                  <p:childTnLst>
                                    <p:set>
                                      <p:cBhvr>
                                        <p:cTn id="46" dur="1" fill="hold">
                                          <p:stCondLst>
                                            <p:cond delay="0"/>
                                          </p:stCondLst>
                                        </p:cTn>
                                        <p:tgtEl>
                                          <p:spTgt spid="11"/>
                                        </p:tgtEl>
                                        <p:attrNameLst>
                                          <p:attrName>style.visibility</p:attrName>
                                        </p:attrNameLst>
                                      </p:cBhvr>
                                      <p:to>
                                        <p:strVal val="visible"/>
                                      </p:to>
                                    </p:set>
                                    <p:anim calcmode="lin" valueType="num">
                                      <p:cBhvr additive="base">
                                        <p:cTn id="47" dur="250" fill="hold"/>
                                        <p:tgtEl>
                                          <p:spTgt spid="11"/>
                                        </p:tgtEl>
                                        <p:attrNameLst>
                                          <p:attrName>ppt_x</p:attrName>
                                        </p:attrNameLst>
                                      </p:cBhvr>
                                      <p:tavLst>
                                        <p:tav tm="0">
                                          <p:val>
                                            <p:strVal val="0-#ppt_w/2"/>
                                          </p:val>
                                        </p:tav>
                                        <p:tav tm="100000">
                                          <p:val>
                                            <p:strVal val="#ppt_x"/>
                                          </p:val>
                                        </p:tav>
                                      </p:tavLst>
                                    </p:anim>
                                    <p:anim calcmode="lin" valueType="num">
                                      <p:cBhvr additive="base">
                                        <p:cTn id="48" dur="250" fill="hold"/>
                                        <p:tgtEl>
                                          <p:spTgt spid="11"/>
                                        </p:tgtEl>
                                        <p:attrNameLst>
                                          <p:attrName>ppt_y</p:attrName>
                                        </p:attrNameLst>
                                      </p:cBhvr>
                                      <p:tavLst>
                                        <p:tav tm="0">
                                          <p:val>
                                            <p:strVal val="#ppt_y"/>
                                          </p:val>
                                        </p:tav>
                                        <p:tav tm="100000">
                                          <p:val>
                                            <p:strVal val="#ppt_y"/>
                                          </p:val>
                                        </p:tav>
                                      </p:tavLst>
                                    </p:anim>
                                  </p:childTnLst>
                                </p:cTn>
                              </p:par>
                            </p:childTnLst>
                          </p:cTn>
                        </p:par>
                        <p:par>
                          <p:cTn id="49" fill="hold">
                            <p:stCondLst>
                              <p:cond delay="4500"/>
                            </p:stCondLst>
                            <p:childTnLst>
                              <p:par>
                                <p:cTn id="50" presetID="2" presetClass="entr" presetSubtype="8" fill="hold" grpId="0" nodeType="afterEffect">
                                  <p:stCondLst>
                                    <p:cond delay="0"/>
                                  </p:stCondLst>
                                  <p:childTnLst>
                                    <p:set>
                                      <p:cBhvr>
                                        <p:cTn id="51" dur="1" fill="hold">
                                          <p:stCondLst>
                                            <p:cond delay="0"/>
                                          </p:stCondLst>
                                        </p:cTn>
                                        <p:tgtEl>
                                          <p:spTgt spid="12"/>
                                        </p:tgtEl>
                                        <p:attrNameLst>
                                          <p:attrName>style.visibility</p:attrName>
                                        </p:attrNameLst>
                                      </p:cBhvr>
                                      <p:to>
                                        <p:strVal val="visible"/>
                                      </p:to>
                                    </p:set>
                                    <p:anim calcmode="lin" valueType="num">
                                      <p:cBhvr additive="base">
                                        <p:cTn id="52" dur="250" fill="hold"/>
                                        <p:tgtEl>
                                          <p:spTgt spid="12"/>
                                        </p:tgtEl>
                                        <p:attrNameLst>
                                          <p:attrName>ppt_x</p:attrName>
                                        </p:attrNameLst>
                                      </p:cBhvr>
                                      <p:tavLst>
                                        <p:tav tm="0">
                                          <p:val>
                                            <p:strVal val="0-#ppt_w/2"/>
                                          </p:val>
                                        </p:tav>
                                        <p:tav tm="100000">
                                          <p:val>
                                            <p:strVal val="#ppt_x"/>
                                          </p:val>
                                        </p:tav>
                                      </p:tavLst>
                                    </p:anim>
                                    <p:anim calcmode="lin" valueType="num">
                                      <p:cBhvr additive="base">
                                        <p:cTn id="53" dur="250" fill="hold"/>
                                        <p:tgtEl>
                                          <p:spTgt spid="12"/>
                                        </p:tgtEl>
                                        <p:attrNameLst>
                                          <p:attrName>ppt_y</p:attrName>
                                        </p:attrNameLst>
                                      </p:cBhvr>
                                      <p:tavLst>
                                        <p:tav tm="0">
                                          <p:val>
                                            <p:strVal val="#ppt_y"/>
                                          </p:val>
                                        </p:tav>
                                        <p:tav tm="100000">
                                          <p:val>
                                            <p:strVal val="#ppt_y"/>
                                          </p:val>
                                        </p:tav>
                                      </p:tavLst>
                                    </p:anim>
                                  </p:childTnLst>
                                </p:cTn>
                              </p:par>
                            </p:childTnLst>
                          </p:cTn>
                        </p:par>
                        <p:par>
                          <p:cTn id="54" fill="hold">
                            <p:stCondLst>
                              <p:cond delay="5000"/>
                            </p:stCondLst>
                            <p:childTnLst>
                              <p:par>
                                <p:cTn id="55" presetID="2" presetClass="entr" presetSubtype="8" fill="hold" grpId="0" nodeType="afterEffect">
                                  <p:stCondLst>
                                    <p:cond delay="0"/>
                                  </p:stCondLst>
                                  <p:childTnLst>
                                    <p:set>
                                      <p:cBhvr>
                                        <p:cTn id="56" dur="1" fill="hold">
                                          <p:stCondLst>
                                            <p:cond delay="0"/>
                                          </p:stCondLst>
                                        </p:cTn>
                                        <p:tgtEl>
                                          <p:spTgt spid="13"/>
                                        </p:tgtEl>
                                        <p:attrNameLst>
                                          <p:attrName>style.visibility</p:attrName>
                                        </p:attrNameLst>
                                      </p:cBhvr>
                                      <p:to>
                                        <p:strVal val="visible"/>
                                      </p:to>
                                    </p:set>
                                    <p:anim calcmode="lin" valueType="num">
                                      <p:cBhvr additive="base">
                                        <p:cTn id="57" dur="250" fill="hold"/>
                                        <p:tgtEl>
                                          <p:spTgt spid="13"/>
                                        </p:tgtEl>
                                        <p:attrNameLst>
                                          <p:attrName>ppt_x</p:attrName>
                                        </p:attrNameLst>
                                      </p:cBhvr>
                                      <p:tavLst>
                                        <p:tav tm="0">
                                          <p:val>
                                            <p:strVal val="0-#ppt_w/2"/>
                                          </p:val>
                                        </p:tav>
                                        <p:tav tm="100000">
                                          <p:val>
                                            <p:strVal val="#ppt_x"/>
                                          </p:val>
                                        </p:tav>
                                      </p:tavLst>
                                    </p:anim>
                                    <p:anim calcmode="lin" valueType="num">
                                      <p:cBhvr additive="base">
                                        <p:cTn id="58" dur="250" fill="hold"/>
                                        <p:tgtEl>
                                          <p:spTgt spid="13"/>
                                        </p:tgtEl>
                                        <p:attrNameLst>
                                          <p:attrName>ppt_y</p:attrName>
                                        </p:attrNameLst>
                                      </p:cBhvr>
                                      <p:tavLst>
                                        <p:tav tm="0">
                                          <p:val>
                                            <p:strVal val="#ppt_y"/>
                                          </p:val>
                                        </p:tav>
                                        <p:tav tm="100000">
                                          <p:val>
                                            <p:strVal val="#ppt_y"/>
                                          </p:val>
                                        </p:tav>
                                      </p:tavLst>
                                    </p:anim>
                                  </p:childTnLst>
                                </p:cTn>
                              </p:par>
                            </p:childTnLst>
                          </p:cTn>
                        </p:par>
                        <p:par>
                          <p:cTn id="59" fill="hold">
                            <p:stCondLst>
                              <p:cond delay="5500"/>
                            </p:stCondLst>
                            <p:childTnLst>
                              <p:par>
                                <p:cTn id="60" presetID="2" presetClass="entr" presetSubtype="8" fill="hold" grpId="0" nodeType="afterEffect">
                                  <p:stCondLst>
                                    <p:cond delay="0"/>
                                  </p:stCondLst>
                                  <p:childTnLst>
                                    <p:set>
                                      <p:cBhvr>
                                        <p:cTn id="61" dur="1" fill="hold">
                                          <p:stCondLst>
                                            <p:cond delay="0"/>
                                          </p:stCondLst>
                                        </p:cTn>
                                        <p:tgtEl>
                                          <p:spTgt spid="14"/>
                                        </p:tgtEl>
                                        <p:attrNameLst>
                                          <p:attrName>style.visibility</p:attrName>
                                        </p:attrNameLst>
                                      </p:cBhvr>
                                      <p:to>
                                        <p:strVal val="visible"/>
                                      </p:to>
                                    </p:set>
                                    <p:anim calcmode="lin" valueType="num">
                                      <p:cBhvr additive="base">
                                        <p:cTn id="62" dur="250" fill="hold"/>
                                        <p:tgtEl>
                                          <p:spTgt spid="14"/>
                                        </p:tgtEl>
                                        <p:attrNameLst>
                                          <p:attrName>ppt_x</p:attrName>
                                        </p:attrNameLst>
                                      </p:cBhvr>
                                      <p:tavLst>
                                        <p:tav tm="0">
                                          <p:val>
                                            <p:strVal val="0-#ppt_w/2"/>
                                          </p:val>
                                        </p:tav>
                                        <p:tav tm="100000">
                                          <p:val>
                                            <p:strVal val="#ppt_x"/>
                                          </p:val>
                                        </p:tav>
                                      </p:tavLst>
                                    </p:anim>
                                    <p:anim calcmode="lin" valueType="num">
                                      <p:cBhvr additive="base">
                                        <p:cTn id="63" dur="250" fill="hold"/>
                                        <p:tgtEl>
                                          <p:spTgt spid="14"/>
                                        </p:tgtEl>
                                        <p:attrNameLst>
                                          <p:attrName>ppt_y</p:attrName>
                                        </p:attrNameLst>
                                      </p:cBhvr>
                                      <p:tavLst>
                                        <p:tav tm="0">
                                          <p:val>
                                            <p:strVal val="#ppt_y"/>
                                          </p:val>
                                        </p:tav>
                                        <p:tav tm="100000">
                                          <p:val>
                                            <p:strVal val="#ppt_y"/>
                                          </p:val>
                                        </p:tav>
                                      </p:tavLst>
                                    </p:anim>
                                  </p:childTnLst>
                                </p:cTn>
                              </p:par>
                            </p:childTnLst>
                          </p:cTn>
                        </p:par>
                        <p:par>
                          <p:cTn id="64" fill="hold">
                            <p:stCondLst>
                              <p:cond delay="6000"/>
                            </p:stCondLst>
                            <p:childTnLst>
                              <p:par>
                                <p:cTn id="65" presetID="2" presetClass="entr" presetSubtype="8" fill="hold" grpId="0" nodeType="after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250" fill="hold"/>
                                        <p:tgtEl>
                                          <p:spTgt spid="15"/>
                                        </p:tgtEl>
                                        <p:attrNameLst>
                                          <p:attrName>ppt_x</p:attrName>
                                        </p:attrNameLst>
                                      </p:cBhvr>
                                      <p:tavLst>
                                        <p:tav tm="0">
                                          <p:val>
                                            <p:strVal val="0-#ppt_w/2"/>
                                          </p:val>
                                        </p:tav>
                                        <p:tav tm="100000">
                                          <p:val>
                                            <p:strVal val="#ppt_x"/>
                                          </p:val>
                                        </p:tav>
                                      </p:tavLst>
                                    </p:anim>
                                    <p:anim calcmode="lin" valueType="num">
                                      <p:cBhvr additive="base">
                                        <p:cTn id="68" dur="250" fill="hold"/>
                                        <p:tgtEl>
                                          <p:spTgt spid="15"/>
                                        </p:tgtEl>
                                        <p:attrNameLst>
                                          <p:attrName>ppt_y</p:attrName>
                                        </p:attrNameLst>
                                      </p:cBhvr>
                                      <p:tavLst>
                                        <p:tav tm="0">
                                          <p:val>
                                            <p:strVal val="#ppt_y"/>
                                          </p:val>
                                        </p:tav>
                                        <p:tav tm="100000">
                                          <p:val>
                                            <p:strVal val="#ppt_y"/>
                                          </p:val>
                                        </p:tav>
                                      </p:tavLst>
                                    </p:anim>
                                  </p:childTnLst>
                                </p:cTn>
                              </p:par>
                            </p:childTnLst>
                          </p:cTn>
                        </p:par>
                        <p:par>
                          <p:cTn id="69" fill="hold">
                            <p:stCondLst>
                              <p:cond delay="6500"/>
                            </p:stCondLst>
                            <p:childTnLst>
                              <p:par>
                                <p:cTn id="70" presetID="2" presetClass="entr" presetSubtype="8" fill="hold" nodeType="afterEffect">
                                  <p:stCondLst>
                                    <p:cond delay="0"/>
                                  </p:stCondLst>
                                  <p:childTnLst>
                                    <p:set>
                                      <p:cBhvr>
                                        <p:cTn id="71" dur="1" fill="hold">
                                          <p:stCondLst>
                                            <p:cond delay="0"/>
                                          </p:stCondLst>
                                        </p:cTn>
                                        <p:tgtEl>
                                          <p:spTgt spid="16"/>
                                        </p:tgtEl>
                                        <p:attrNameLst>
                                          <p:attrName>style.visibility</p:attrName>
                                        </p:attrNameLst>
                                      </p:cBhvr>
                                      <p:to>
                                        <p:strVal val="visible"/>
                                      </p:to>
                                    </p:set>
                                    <p:anim calcmode="lin" valueType="num">
                                      <p:cBhvr additive="base">
                                        <p:cTn id="72" dur="250" fill="hold"/>
                                        <p:tgtEl>
                                          <p:spTgt spid="16"/>
                                        </p:tgtEl>
                                        <p:attrNameLst>
                                          <p:attrName>ppt_x</p:attrName>
                                        </p:attrNameLst>
                                      </p:cBhvr>
                                      <p:tavLst>
                                        <p:tav tm="0">
                                          <p:val>
                                            <p:strVal val="0-#ppt_w/2"/>
                                          </p:val>
                                        </p:tav>
                                        <p:tav tm="100000">
                                          <p:val>
                                            <p:strVal val="#ppt_x"/>
                                          </p:val>
                                        </p:tav>
                                      </p:tavLst>
                                    </p:anim>
                                    <p:anim calcmode="lin" valueType="num">
                                      <p:cBhvr additive="base">
                                        <p:cTn id="73" dur="25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6" name="Content Placeholder 2"/>
          <p:cNvSpPr txBox="1"/>
          <p:nvPr/>
        </p:nvSpPr>
        <p:spPr>
          <a:xfrm>
            <a:off x="3482058" y="191851"/>
            <a:ext cx="2181013" cy="268879"/>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ctr"/>
            <a:r>
              <a:rPr lang="zh-CN" altLang="en-US" sz="1420" dirty="0">
                <a:solidFill>
                  <a:schemeClr val="bg1">
                    <a:lumMod val="50000"/>
                  </a:schemeClr>
                </a:solidFill>
                <a:latin typeface="微软雅黑" panose="020B0503020204020204" pitchFamily="34" charset="-122"/>
                <a:ea typeface="微软雅黑" panose="020B0503020204020204" pitchFamily="34" charset="-122"/>
                <a:cs typeface="+mn-ea"/>
                <a:sym typeface="+mn-lt"/>
              </a:rPr>
              <a:t>印章使用申请表</a:t>
            </a:r>
            <a:endParaRPr lang="en-US" sz="142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pic>
        <p:nvPicPr>
          <p:cNvPr id="2" name="图片 1"/>
          <p:cNvPicPr>
            <a:picLocks noChangeAspect="1"/>
          </p:cNvPicPr>
          <p:nvPr/>
        </p:nvPicPr>
        <p:blipFill>
          <a:blip r:embed="rId1"/>
          <a:stretch>
            <a:fillRect/>
          </a:stretch>
        </p:blipFill>
        <p:spPr>
          <a:xfrm>
            <a:off x="2677390" y="421111"/>
            <a:ext cx="3914497" cy="472224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0">
        <p14:doors dir="vert"/>
      </p:transition>
    </mc:Choice>
    <mc:Fallback>
      <p:transition spd="slow" advTm="0">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3" name="TextBox 39"/>
          <p:cNvSpPr txBox="1"/>
          <p:nvPr/>
        </p:nvSpPr>
        <p:spPr>
          <a:xfrm>
            <a:off x="563970" y="1164041"/>
            <a:ext cx="1736597" cy="1011944"/>
          </a:xfrm>
          <a:prstGeom prst="rect">
            <a:avLst/>
          </a:prstGeom>
          <a:noFill/>
        </p:spPr>
        <p:txBody>
          <a:bodyPr wrap="square" rtlCol="0">
            <a:spAutoFit/>
          </a:bodyPr>
          <a:lstStyle/>
          <a:p>
            <a:pPr>
              <a:lnSpc>
                <a:spcPct val="150000"/>
              </a:lnSpc>
            </a:pPr>
            <a:r>
              <a:rPr lang="zh-CN" altLang="en-US" sz="1140" dirty="0">
                <a:solidFill>
                  <a:schemeClr val="bg1"/>
                </a:solidFill>
                <a:latin typeface="Arial" panose="020B0604020202020204" pitchFamily="34" charset="0"/>
                <a:ea typeface="微软雅黑" panose="020B0503020204020204" pitchFamily="34" charset="-122"/>
                <a:sym typeface="Arial" panose="020B0604020202020204" pitchFamily="34" charset="0"/>
              </a:rPr>
              <a:t>点击请替换文字内容</a:t>
            </a:r>
            <a:endParaRPr lang="zh-CN" altLang="en-US" sz="114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endParaRPr lang="en-US" altLang="zh-CN" sz="57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570" dirty="0">
                <a:solidFill>
                  <a:schemeClr val="bg1"/>
                </a:solidFill>
                <a:latin typeface="Arial" panose="020B0604020202020204" pitchFamily="34" charset="0"/>
                <a:ea typeface="微软雅黑" panose="020B0503020204020204" pitchFamily="34" charset="-122"/>
                <a:sym typeface="Arial" panose="020B0604020202020204" pitchFamily="34" charset="0"/>
              </a:rPr>
              <a:t>请替换文字内容，点击添加相关标题文字，修改文字内容，也可以直接复制你的内容到此。请替换文字内容，点击添加相关标题文字，修改文字内容，也可以直接复制你的内容到此。</a:t>
            </a:r>
            <a:endParaRPr lang="zh-CN" altLang="en-US" sz="57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Content Placeholder 2"/>
          <p:cNvSpPr txBox="1"/>
          <p:nvPr/>
        </p:nvSpPr>
        <p:spPr>
          <a:xfrm>
            <a:off x="3482058" y="191851"/>
            <a:ext cx="2181013" cy="268879"/>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ctr"/>
            <a:r>
              <a:rPr lang="zh-CN" altLang="en-US" sz="1420" dirty="0">
                <a:solidFill>
                  <a:schemeClr val="bg1">
                    <a:lumMod val="50000"/>
                  </a:schemeClr>
                </a:solidFill>
                <a:latin typeface="微软雅黑" panose="020B0503020204020204" pitchFamily="34" charset="-122"/>
                <a:ea typeface="微软雅黑" panose="020B0503020204020204" pitchFamily="34" charset="-122"/>
                <a:cs typeface="+mn-ea"/>
                <a:sym typeface="+mn-lt"/>
              </a:rPr>
              <a:t>用车申请表</a:t>
            </a:r>
            <a:endParaRPr lang="en-US" sz="142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pic>
        <p:nvPicPr>
          <p:cNvPr id="3" name="图片 2"/>
          <p:cNvPicPr>
            <a:picLocks noChangeAspect="1"/>
          </p:cNvPicPr>
          <p:nvPr/>
        </p:nvPicPr>
        <p:blipFill>
          <a:blip r:embed="rId1"/>
          <a:stretch>
            <a:fillRect/>
          </a:stretch>
        </p:blipFill>
        <p:spPr>
          <a:xfrm>
            <a:off x="2208967" y="460730"/>
            <a:ext cx="4727196" cy="46248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0">
        <p14:doors dir="vert"/>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ipe(up)">
                                      <p:cBhvr>
                                        <p:cTn id="7"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ext Placeholder 3"/>
          <p:cNvSpPr>
            <a:spLocks noGrp="1"/>
          </p:cNvSpPr>
          <p:nvPr>
            <p:ph type="body" sz="quarter" idx="4294967295"/>
          </p:nvPr>
        </p:nvSpPr>
        <p:spPr>
          <a:xfrm>
            <a:off x="7740791" y="1605125"/>
            <a:ext cx="1403209" cy="840486"/>
          </a:xfrm>
          <a:prstGeom prst="rect">
            <a:avLst/>
          </a:prstGeom>
        </p:spPr>
        <p:txBody>
          <a:bodyPr lIns="0" tIns="0" rIns="0" bIns="0" anchor="ctr">
            <a:spAutoFit/>
          </a:bodyPr>
          <a:lstStyle/>
          <a:p>
            <a:pPr marL="0" indent="0" algn="ctr">
              <a:lnSpc>
                <a:spcPct val="120000"/>
              </a:lnSpc>
              <a:spcBef>
                <a:spcPts val="450"/>
              </a:spcBef>
              <a:buNone/>
            </a:pPr>
            <a:r>
              <a:rPr lang="zh-CN" altLang="en-US" sz="2275">
                <a:solidFill>
                  <a:srgbClr val="FFFFFF"/>
                </a:solidFill>
                <a:latin typeface="微软雅黑" panose="020B0503020204020204" pitchFamily="34" charset="-122"/>
                <a:ea typeface="微软雅黑" panose="020B0503020204020204" pitchFamily="34" charset="-122"/>
                <a:cs typeface="Open Sans Light" panose="020B0306030504020204" pitchFamily="34" charset="0"/>
                <a:sym typeface="Arial" panose="020B0604020202020204" pitchFamily="34" charset="0"/>
              </a:rPr>
              <a:t>请替换文字内容</a:t>
            </a:r>
            <a:endParaRPr lang="id-ID" sz="2275" dirty="0">
              <a:solidFill>
                <a:srgbClr val="FFFFFF"/>
              </a:solidFill>
              <a:latin typeface="微软雅黑" panose="020B0503020204020204" pitchFamily="34" charset="-122"/>
              <a:ea typeface="微软雅黑" panose="020B0503020204020204" pitchFamily="34" charset="-122"/>
              <a:cs typeface="Open Sans Light" panose="020B0306030504020204" pitchFamily="34" charset="0"/>
              <a:sym typeface="Arial" panose="020B0604020202020204" pitchFamily="34" charset="0"/>
            </a:endParaRPr>
          </a:p>
        </p:txBody>
      </p:sp>
      <p:sp>
        <p:nvSpPr>
          <p:cNvPr id="27" name="Content Placeholder 2"/>
          <p:cNvSpPr txBox="1"/>
          <p:nvPr/>
        </p:nvSpPr>
        <p:spPr>
          <a:xfrm>
            <a:off x="3482058" y="191851"/>
            <a:ext cx="2181013" cy="268879"/>
          </a:xfrm>
          <a:prstGeom prst="rect">
            <a:avLst/>
          </a:prstGeom>
        </p:spPr>
        <p:txBody>
          <a:bodyPr vert="horz" lIns="68576" tIns="34288" rIns="68576" bIns="34288"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ctr"/>
            <a:r>
              <a:rPr lang="zh-CN" altLang="en-US" sz="1420" dirty="0">
                <a:solidFill>
                  <a:schemeClr val="bg1">
                    <a:lumMod val="50000"/>
                  </a:schemeClr>
                </a:solidFill>
                <a:latin typeface="微软雅黑" panose="020B0503020204020204" pitchFamily="34" charset="-122"/>
                <a:ea typeface="微软雅黑" panose="020B0503020204020204" pitchFamily="34" charset="-122"/>
                <a:cs typeface="+mn-ea"/>
                <a:sym typeface="+mn-lt"/>
              </a:rPr>
              <a:t>公租房申请</a:t>
            </a:r>
            <a:endParaRPr lang="en-US" sz="1420"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pic>
        <p:nvPicPr>
          <p:cNvPr id="2" name="图片 1"/>
          <p:cNvPicPr>
            <a:picLocks noChangeAspect="1"/>
          </p:cNvPicPr>
          <p:nvPr/>
        </p:nvPicPr>
        <p:blipFill>
          <a:blip r:embed="rId1"/>
          <a:stretch>
            <a:fillRect/>
          </a:stretch>
        </p:blipFill>
        <p:spPr>
          <a:xfrm>
            <a:off x="2165333" y="460729"/>
            <a:ext cx="4937143" cy="46201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400" advTm="0">
        <p14:doors dir="vert"/>
      </p:transition>
    </mc:Choice>
    <mc:Fallback>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标题 4"/>
          <p:cNvSpPr txBox="1"/>
          <p:nvPr/>
        </p:nvSpPr>
        <p:spPr>
          <a:xfrm>
            <a:off x="314977" y="1563638"/>
            <a:ext cx="5036974" cy="558490"/>
          </a:xfrm>
          <a:prstGeom prst="rect">
            <a:avLst/>
          </a:prstGeom>
        </p:spPr>
        <p:txBody>
          <a:bodyPr vert="horz" lIns="91417" tIns="45708" rIns="91417" bIns="457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spcBef>
                <a:spcPts val="0"/>
              </a:spcBef>
            </a:pPr>
            <a:r>
              <a:rPr lang="en-US" altLang="zh-CN" sz="1400" spc="300" dirty="0">
                <a:solidFill>
                  <a:prstClr val="black"/>
                </a:solidFill>
                <a:latin typeface="微软雅黑" panose="020B0503020204020204" pitchFamily="34" charset="-122"/>
                <a:ea typeface="微软雅黑" panose="020B0503020204020204" pitchFamily="34" charset="-122"/>
                <a:cs typeface="Arial" panose="020B0604020202020204" pitchFamily="34" charset="0"/>
              </a:rPr>
              <a:t>Thanks for </a:t>
            </a:r>
            <a:r>
              <a:rPr lang="en-US" altLang="zh-CN" sz="1400" spc="300" dirty="0" smtClean="0">
                <a:solidFill>
                  <a:prstClr val="black"/>
                </a:solidFill>
                <a:latin typeface="微软雅黑" panose="020B0503020204020204" pitchFamily="34" charset="-122"/>
                <a:ea typeface="微软雅黑" panose="020B0503020204020204" pitchFamily="34" charset="-122"/>
                <a:cs typeface="Arial" panose="020B0604020202020204" pitchFamily="34" charset="0"/>
              </a:rPr>
              <a:t>listening</a:t>
            </a:r>
            <a:endParaRPr lang="zh-CN" altLang="en-US" sz="1400" spc="300" dirty="0">
              <a:solidFill>
                <a:prstClr val="black"/>
              </a:solidFill>
              <a:latin typeface="微软雅黑" panose="020B0503020204020204" pitchFamily="34" charset="-122"/>
              <a:ea typeface="微软雅黑" panose="020B0503020204020204" pitchFamily="34" charset="-122"/>
              <a:cs typeface="Arial" panose="020B0604020202020204" pitchFamily="34" charset="0"/>
            </a:endParaRPr>
          </a:p>
        </p:txBody>
      </p:sp>
      <p:grpSp>
        <p:nvGrpSpPr>
          <p:cNvPr id="8" name="组合 7"/>
          <p:cNvGrpSpPr/>
          <p:nvPr/>
        </p:nvGrpSpPr>
        <p:grpSpPr>
          <a:xfrm>
            <a:off x="2915816" y="3236588"/>
            <a:ext cx="2083730" cy="308411"/>
            <a:chOff x="6696860" y="5064787"/>
            <a:chExt cx="1567268" cy="316865"/>
          </a:xfrm>
          <a:solidFill>
            <a:schemeClr val="tx1">
              <a:lumMod val="65000"/>
              <a:lumOff val="35000"/>
            </a:schemeClr>
          </a:solidFill>
        </p:grpSpPr>
        <p:sp>
          <p:nvSpPr>
            <p:cNvPr id="9" name="圆角矩形 8"/>
            <p:cNvSpPr/>
            <p:nvPr/>
          </p:nvSpPr>
          <p:spPr>
            <a:xfrm>
              <a:off x="6696860" y="5065438"/>
              <a:ext cx="1567268" cy="316214"/>
            </a:xfrm>
            <a:prstGeom prst="roundRect">
              <a:avLst>
                <a:gd name="adj" fmla="val 50000"/>
              </a:avLst>
            </a:prstGeom>
            <a:solidFill>
              <a:schemeClr val="accent1"/>
            </a:solidFill>
            <a:ln>
              <a:noFill/>
            </a:ln>
          </p:spPr>
          <p:txBody>
            <a:bodyPr/>
            <a:lstStyle/>
            <a:p>
              <a:endParaRPr lang="zh-CN" altLang="en-US">
                <a:solidFill>
                  <a:prstClr val="black"/>
                </a:solidFill>
              </a:endParaRPr>
            </a:p>
          </p:txBody>
        </p:sp>
        <p:sp>
          <p:nvSpPr>
            <p:cNvPr id="10" name="文本框 23"/>
            <p:cNvSpPr txBox="1"/>
            <p:nvPr/>
          </p:nvSpPr>
          <p:spPr>
            <a:xfrm>
              <a:off x="6734960" y="5064787"/>
              <a:ext cx="1491068" cy="307777"/>
            </a:xfrm>
            <a:prstGeom prst="rect">
              <a:avLst/>
            </a:prstGeom>
            <a:noFill/>
            <a:ln>
              <a:noFill/>
            </a:ln>
          </p:spPr>
          <p:txBody>
            <a:bodyPr/>
            <a:lstStyle>
              <a:defPPr>
                <a:defRPr lang="zh-CN"/>
              </a:defPPr>
              <a:lvl1pPr>
                <a:defRPr sz="1600"/>
              </a:lvl1pPr>
            </a:lstStyle>
            <a:p>
              <a:pPr algn="ctr"/>
              <a:r>
                <a:rPr lang="zh-CN" altLang="en-US" dirty="0">
                  <a:solidFill>
                    <a:prstClr val="white"/>
                  </a:solidFill>
                </a:rPr>
                <a:t>时间</a:t>
              </a:r>
              <a:r>
                <a:rPr lang="zh-CN" altLang="en-US" dirty="0" smtClean="0">
                  <a:solidFill>
                    <a:prstClr val="white"/>
                  </a:solidFill>
                </a:rPr>
                <a:t>：</a:t>
              </a:r>
              <a:r>
                <a:rPr lang="en-US" altLang="zh-CN" dirty="0" smtClean="0">
                  <a:solidFill>
                    <a:prstClr val="white"/>
                  </a:solidFill>
                </a:rPr>
                <a:t>2019</a:t>
              </a:r>
              <a:r>
                <a:rPr lang="zh-CN" altLang="en-US" dirty="0" smtClean="0">
                  <a:solidFill>
                    <a:prstClr val="white"/>
                  </a:solidFill>
                </a:rPr>
                <a:t>年</a:t>
              </a:r>
              <a:r>
                <a:rPr lang="en-US" altLang="zh-CN" dirty="0">
                  <a:solidFill>
                    <a:prstClr val="white"/>
                  </a:solidFill>
                </a:rPr>
                <a:t>4</a:t>
              </a:r>
              <a:r>
                <a:rPr lang="zh-CN" altLang="en-US" smtClean="0">
                  <a:solidFill>
                    <a:prstClr val="white"/>
                  </a:solidFill>
                </a:rPr>
                <a:t>月</a:t>
              </a:r>
              <a:endParaRPr lang="zh-CN" altLang="en-US" dirty="0">
                <a:solidFill>
                  <a:prstClr val="white"/>
                </a:solidFill>
              </a:endParaRPr>
            </a:p>
          </p:txBody>
        </p:sp>
      </p:grpSp>
      <p:sp>
        <p:nvSpPr>
          <p:cNvPr id="11" name="PA_文本框 26" descr="e7d195523061f1c0deeec63e560781cfd59afb0ea006f2a87ABB68BF51EA6619813959095094C18C62A12F549504892A4AAA8C1554C6663626E05CA27F281A14E6983772AFC3FB97135759321DEA3D709AACD122C08E6ED1C77BAD4A88EF4CD28A80260D8F97957F436F83C1F553EF0169027D0DBFA7A77088E1513DBDFC101C4B4DFF310B01A5021663E46B6BC2AAB5"/>
          <p:cNvSpPr txBox="1"/>
          <p:nvPr>
            <p:custDataLst>
              <p:tags r:id="rId1"/>
            </p:custDataLst>
          </p:nvPr>
        </p:nvSpPr>
        <p:spPr>
          <a:xfrm>
            <a:off x="524706" y="1999248"/>
            <a:ext cx="4698719" cy="769439"/>
          </a:xfrm>
          <a:prstGeom prst="rect">
            <a:avLst/>
          </a:prstGeom>
          <a:noFill/>
        </p:spPr>
        <p:txBody>
          <a:bodyPr wrap="none" lIns="91438" tIns="45719" rIns="91438" bIns="45719" rtlCol="0">
            <a:spAutoFit/>
          </a:bodyPr>
          <a:lstStyle/>
          <a:p>
            <a:pPr algn="ctr"/>
            <a:r>
              <a:rPr lang="en-US" altLang="zh-CN" sz="4400" kern="0" cap="all" dirty="0">
                <a:solidFill>
                  <a:srgbClr val="EEECE1">
                    <a:lumMod val="25000"/>
                  </a:srgbClr>
                </a:solidFill>
                <a:latin typeface="Arial" panose="020B0604020202020204" pitchFamily="34" charset="0"/>
                <a:ea typeface="微软雅黑" panose="020B0503020204020204" pitchFamily="34" charset="-122"/>
                <a:cs typeface="Arial" panose="020B0604020202020204" pitchFamily="34" charset="0"/>
              </a:rPr>
              <a:t>—</a:t>
            </a:r>
            <a:r>
              <a:rPr lang="zh-CN" altLang="en-US" sz="4400" kern="0" cap="all" dirty="0">
                <a:solidFill>
                  <a:srgbClr val="EEECE1">
                    <a:lumMod val="25000"/>
                  </a:srgbClr>
                </a:solidFill>
                <a:latin typeface="Arial" panose="020B0604020202020204" pitchFamily="34" charset="0"/>
                <a:ea typeface="微软雅黑" panose="020B0503020204020204" pitchFamily="34" charset="-122"/>
                <a:cs typeface="Arial" panose="020B0604020202020204" pitchFamily="34" charset="0"/>
              </a:rPr>
              <a:t>感谢您的聆听</a:t>
            </a:r>
            <a:r>
              <a:rPr lang="en-US" altLang="zh-CN" sz="4400" kern="0" cap="all" dirty="0">
                <a:solidFill>
                  <a:srgbClr val="EEECE1">
                    <a:lumMod val="25000"/>
                  </a:srgbClr>
                </a:solidFill>
                <a:latin typeface="Arial" panose="020B0604020202020204" pitchFamily="34" charset="0"/>
                <a:ea typeface="微软雅黑" panose="020B0503020204020204" pitchFamily="34" charset="-122"/>
                <a:cs typeface="Arial" panose="020B0604020202020204" pitchFamily="34" charset="0"/>
              </a:rPr>
              <a:t>—</a:t>
            </a:r>
            <a:endParaRPr lang="en-US" altLang="zh-CN" sz="4400" kern="0" cap="all" dirty="0">
              <a:solidFill>
                <a:srgbClr val="EEECE1">
                  <a:lumMod val="25000"/>
                </a:srgbClr>
              </a:solidFill>
              <a:latin typeface="Arial" panose="020B0604020202020204" pitchFamily="34" charset="0"/>
              <a:ea typeface="微软雅黑" panose="020B0503020204020204" pitchFamily="34" charset="-122"/>
              <a:cs typeface="Arial" panose="020B0604020202020204" pitchFamily="34" charset="0"/>
            </a:endParaRPr>
          </a:p>
        </p:txBody>
      </p:sp>
      <p:sp>
        <p:nvSpPr>
          <p:cNvPr id="12" name="矩形 11"/>
          <p:cNvSpPr/>
          <p:nvPr/>
        </p:nvSpPr>
        <p:spPr>
          <a:xfrm>
            <a:off x="1665527" y="2911854"/>
            <a:ext cx="747840"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endParaRPr>
          </a:p>
        </p:txBody>
      </p:sp>
      <p:sp>
        <p:nvSpPr>
          <p:cNvPr id="13" name="矩形 12"/>
          <p:cNvSpPr/>
          <p:nvPr/>
        </p:nvSpPr>
        <p:spPr>
          <a:xfrm>
            <a:off x="2546741" y="2917089"/>
            <a:ext cx="747840"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endParaRPr>
          </a:p>
        </p:txBody>
      </p:sp>
      <p:sp>
        <p:nvSpPr>
          <p:cNvPr id="14" name="矩形 13"/>
          <p:cNvSpPr/>
          <p:nvPr/>
        </p:nvSpPr>
        <p:spPr>
          <a:xfrm>
            <a:off x="3412788" y="2917089"/>
            <a:ext cx="747840" cy="45719"/>
          </a:xfrm>
          <a:prstGeom prst="rect">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endParaRPr>
          </a:p>
        </p:txBody>
      </p:sp>
      <p:sp>
        <p:nvSpPr>
          <p:cNvPr id="15" name="矩形 14"/>
          <p:cNvSpPr/>
          <p:nvPr/>
        </p:nvSpPr>
        <p:spPr>
          <a:xfrm>
            <a:off x="4272989" y="2911853"/>
            <a:ext cx="747840" cy="45719"/>
          </a:xfrm>
          <a:prstGeom prst="rect">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endParaRPr>
          </a:p>
        </p:txBody>
      </p:sp>
      <p:sp>
        <p:nvSpPr>
          <p:cNvPr id="16" name="矩形 15"/>
          <p:cNvSpPr/>
          <p:nvPr/>
        </p:nvSpPr>
        <p:spPr>
          <a:xfrm>
            <a:off x="809558" y="2903019"/>
            <a:ext cx="747840" cy="45719"/>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black"/>
              </a:solidFill>
            </a:endParaRPr>
          </a:p>
        </p:txBody>
      </p:sp>
      <p:pic>
        <p:nvPicPr>
          <p:cNvPr id="17" name="图片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493448" y="915566"/>
            <a:ext cx="3334201" cy="337672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Scale>
                                      <p:cBhvr>
                                        <p:cTn id="7"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11"/>
                                        </p:tgtEl>
                                        <p:attrNameLst>
                                          <p:attrName>ppt_x</p:attrName>
                                          <p:attrName>ppt_y</p:attrName>
                                        </p:attrNameLst>
                                      </p:cBhvr>
                                    </p:animMotion>
                                    <p:animEffect transition="in" filter="fade">
                                      <p:cBhvr>
                                        <p:cTn id="9" dur="1000"/>
                                        <p:tgtEl>
                                          <p:spTgt spid="11"/>
                                        </p:tgtEl>
                                      </p:cBhvr>
                                    </p:animEffect>
                                  </p:childTnLst>
                                </p:cTn>
                              </p:par>
                            </p:childTnLst>
                          </p:cTn>
                        </p:par>
                        <p:par>
                          <p:cTn id="10" fill="hold">
                            <p:stCondLst>
                              <p:cond delay="1000"/>
                            </p:stCondLst>
                            <p:childTnLst>
                              <p:par>
                                <p:cTn id="11" presetID="2" presetClass="entr" presetSubtype="8" fill="hold" grpId="0" nodeType="after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0-#ppt_w/2"/>
                                          </p:val>
                                        </p:tav>
                                        <p:tav tm="100000">
                                          <p:val>
                                            <p:strVal val="#ppt_x"/>
                                          </p:val>
                                        </p:tav>
                                      </p:tavLst>
                                    </p:anim>
                                    <p:anim calcmode="lin" valueType="num">
                                      <p:cBhvr additive="base">
                                        <p:cTn id="14" dur="500" fill="hold"/>
                                        <p:tgtEl>
                                          <p:spTgt spid="14"/>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500" fill="hold"/>
                                        <p:tgtEl>
                                          <p:spTgt spid="15"/>
                                        </p:tgtEl>
                                        <p:attrNameLst>
                                          <p:attrName>ppt_x</p:attrName>
                                        </p:attrNameLst>
                                      </p:cBhvr>
                                      <p:tavLst>
                                        <p:tav tm="0">
                                          <p:val>
                                            <p:strVal val="0-#ppt_w/2"/>
                                          </p:val>
                                        </p:tav>
                                        <p:tav tm="100000">
                                          <p:val>
                                            <p:strVal val="#ppt_x"/>
                                          </p:val>
                                        </p:tav>
                                      </p:tavLst>
                                    </p:anim>
                                    <p:anim calcmode="lin" valueType="num">
                                      <p:cBhvr additive="base">
                                        <p:cTn id="18" dur="500" fill="hold"/>
                                        <p:tgtEl>
                                          <p:spTgt spid="15"/>
                                        </p:tgtEl>
                                        <p:attrNameLst>
                                          <p:attrName>ppt_y</p:attrName>
                                        </p:attrNameLst>
                                      </p:cBhvr>
                                      <p:tavLst>
                                        <p:tav tm="0">
                                          <p:val>
                                            <p:strVal val="#ppt_y"/>
                                          </p:val>
                                        </p:tav>
                                        <p:tav tm="100000">
                                          <p:val>
                                            <p:strVal val="#ppt_y"/>
                                          </p:val>
                                        </p:tav>
                                      </p:tavLst>
                                    </p:anim>
                                  </p:childTnLst>
                                </p:cTn>
                              </p:par>
                              <p:par>
                                <p:cTn id="19" presetID="2" presetClass="entr" presetSubtype="8"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0-#ppt_w/2"/>
                                          </p:val>
                                        </p:tav>
                                        <p:tav tm="100000">
                                          <p:val>
                                            <p:strVal val="#ppt_x"/>
                                          </p:val>
                                        </p:tav>
                                      </p:tavLst>
                                    </p:anim>
                                    <p:anim calcmode="lin" valueType="num">
                                      <p:cBhvr additive="base">
                                        <p:cTn id="22" dur="500" fill="hold"/>
                                        <p:tgtEl>
                                          <p:spTgt spid="13"/>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0-#ppt_w/2"/>
                                          </p:val>
                                        </p:tav>
                                        <p:tav tm="100000">
                                          <p:val>
                                            <p:strVal val="#ppt_x"/>
                                          </p:val>
                                        </p:tav>
                                      </p:tavLst>
                                    </p:anim>
                                    <p:anim calcmode="lin" valueType="num">
                                      <p:cBhvr additive="base">
                                        <p:cTn id="26" dur="500" fill="hold"/>
                                        <p:tgtEl>
                                          <p:spTgt spid="12"/>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0-#ppt_w/2"/>
                                          </p:val>
                                        </p:tav>
                                        <p:tav tm="100000">
                                          <p:val>
                                            <p:strVal val="#ppt_x"/>
                                          </p:val>
                                        </p:tav>
                                      </p:tavLst>
                                    </p:anim>
                                    <p:anim calcmode="lin" valueType="num">
                                      <p:cBhvr additive="base">
                                        <p:cTn id="30" dur="500" fill="hold"/>
                                        <p:tgtEl>
                                          <p:spTgt spid="16"/>
                                        </p:tgtEl>
                                        <p:attrNameLst>
                                          <p:attrName>ppt_y</p:attrName>
                                        </p:attrNameLst>
                                      </p:cBhvr>
                                      <p:tavLst>
                                        <p:tav tm="0">
                                          <p:val>
                                            <p:strVal val="#ppt_y"/>
                                          </p:val>
                                        </p:tav>
                                        <p:tav tm="100000">
                                          <p:val>
                                            <p:strVal val="#ppt_y"/>
                                          </p:val>
                                        </p:tav>
                                      </p:tavLst>
                                    </p:anim>
                                  </p:childTnLst>
                                </p:cTn>
                              </p:par>
                            </p:childTnLst>
                          </p:cTn>
                        </p:par>
                        <p:par>
                          <p:cTn id="31" fill="hold">
                            <p:stCondLst>
                              <p:cond delay="1500"/>
                            </p:stCondLst>
                            <p:childTnLst>
                              <p:par>
                                <p:cTn id="32" presetID="53" presetClass="entr" presetSubtype="16" fill="hold" grpId="0" nodeType="afterEffect">
                                  <p:stCondLst>
                                    <p:cond delay="0"/>
                                  </p:stCondLst>
                                  <p:iterate type="lt">
                                    <p:tmPct val="1000"/>
                                  </p:iterate>
                                  <p:childTnLst>
                                    <p:set>
                                      <p:cBhvr>
                                        <p:cTn id="33" dur="1" fill="hold">
                                          <p:stCondLst>
                                            <p:cond delay="0"/>
                                          </p:stCondLst>
                                        </p:cTn>
                                        <p:tgtEl>
                                          <p:spTgt spid="5"/>
                                        </p:tgtEl>
                                        <p:attrNameLst>
                                          <p:attrName>style.visibility</p:attrName>
                                        </p:attrNameLst>
                                      </p:cBhvr>
                                      <p:to>
                                        <p:strVal val="visible"/>
                                      </p:to>
                                    </p:set>
                                    <p:anim calcmode="lin" valueType="num">
                                      <p:cBhvr>
                                        <p:cTn id="34" dur="500" fill="hold"/>
                                        <p:tgtEl>
                                          <p:spTgt spid="5"/>
                                        </p:tgtEl>
                                        <p:attrNameLst>
                                          <p:attrName>ppt_w</p:attrName>
                                        </p:attrNameLst>
                                      </p:cBhvr>
                                      <p:tavLst>
                                        <p:tav tm="0">
                                          <p:val>
                                            <p:fltVal val="0"/>
                                          </p:val>
                                        </p:tav>
                                        <p:tav tm="100000">
                                          <p:val>
                                            <p:strVal val="#ppt_w"/>
                                          </p:val>
                                        </p:tav>
                                      </p:tavLst>
                                    </p:anim>
                                    <p:anim calcmode="lin" valueType="num">
                                      <p:cBhvr>
                                        <p:cTn id="35" dur="500" fill="hold"/>
                                        <p:tgtEl>
                                          <p:spTgt spid="5"/>
                                        </p:tgtEl>
                                        <p:attrNameLst>
                                          <p:attrName>ppt_h</p:attrName>
                                        </p:attrNameLst>
                                      </p:cBhvr>
                                      <p:tavLst>
                                        <p:tav tm="0">
                                          <p:val>
                                            <p:fltVal val="0"/>
                                          </p:val>
                                        </p:tav>
                                        <p:tav tm="100000">
                                          <p:val>
                                            <p:strVal val="#ppt_h"/>
                                          </p:val>
                                        </p:tav>
                                      </p:tavLst>
                                    </p:anim>
                                    <p:animEffect transition="in" filter="fade">
                                      <p:cBhvr>
                                        <p:cTn id="36" dur="500"/>
                                        <p:tgtEl>
                                          <p:spTgt spid="5"/>
                                        </p:tgtEl>
                                      </p:cBhvr>
                                    </p:animEffect>
                                  </p:childTnLst>
                                </p:cTn>
                              </p:par>
                              <p:par>
                                <p:cTn id="37" presetID="12" presetClass="entr" presetSubtype="1" fill="hold" nodeType="with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additive="base">
                                        <p:cTn id="39" dur="500"/>
                                        <p:tgtEl>
                                          <p:spTgt spid="8"/>
                                        </p:tgtEl>
                                        <p:attrNameLst>
                                          <p:attrName>ppt_y</p:attrName>
                                        </p:attrNameLst>
                                      </p:cBhvr>
                                      <p:tavLst>
                                        <p:tav tm="0">
                                          <p:val>
                                            <p:strVal val="#ppt_y-#ppt_h*1.125000"/>
                                          </p:val>
                                        </p:tav>
                                        <p:tav tm="100000">
                                          <p:val>
                                            <p:strVal val="#ppt_y"/>
                                          </p:val>
                                        </p:tav>
                                      </p:tavLst>
                                    </p:anim>
                                    <p:animEffect transition="in" filter="wipe(down)">
                                      <p:cBhvr>
                                        <p:cTn id="4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P spid="12" grpId="0" animBg="1"/>
      <p:bldP spid="13" grpId="0" animBg="1"/>
      <p:bldP spid="14" grpId="0" animBg="1"/>
      <p:bldP spid="15" grpId="0" animBg="1"/>
      <p:bldP spid="16" grpId="0" animBg="1"/>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2" name="直接连接符 1"/>
          <p:cNvCxnSpPr/>
          <p:nvPr>
            <p:custDataLst>
              <p:tags r:id="rId1"/>
            </p:custDataLst>
          </p:nvPr>
        </p:nvCxnSpPr>
        <p:spPr>
          <a:xfrm>
            <a:off x="4418383" y="2746588"/>
            <a:ext cx="2946611" cy="0"/>
          </a:xfrm>
          <a:prstGeom prst="line">
            <a:avLst/>
          </a:prstGeom>
          <a:noFill/>
          <a:ln w="12700" cap="flat" cmpd="sng" algn="ctr">
            <a:solidFill>
              <a:srgbClr val="FF9999"/>
            </a:solidFill>
            <a:prstDash val="solid"/>
            <a:miter lim="800000"/>
            <a:headEnd type="oval"/>
            <a:tailEnd type="oval"/>
          </a:ln>
          <a:effectLst/>
        </p:spPr>
      </p:cxnSp>
      <p:sp>
        <p:nvSpPr>
          <p:cNvPr id="3" name="矩形 2"/>
          <p:cNvSpPr/>
          <p:nvPr/>
        </p:nvSpPr>
        <p:spPr>
          <a:xfrm>
            <a:off x="4418383" y="2129431"/>
            <a:ext cx="3177862" cy="590964"/>
          </a:xfrm>
          <a:prstGeom prst="rect">
            <a:avLst/>
          </a:prstGeom>
        </p:spPr>
        <p:txBody>
          <a:bodyPr wrap="square" lIns="0" tIns="0" rIns="0" bIns="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3800" kern="0" dirty="0">
                <a:solidFill>
                  <a:schemeClr val="tx2">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入</a:t>
            </a:r>
            <a:r>
              <a:rPr lang="zh-CN" altLang="en-US" sz="3800" kern="0" dirty="0" smtClean="0">
                <a:solidFill>
                  <a:schemeClr val="tx2">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职</a:t>
            </a:r>
            <a:r>
              <a:rPr lang="en-US" altLang="zh-CN" sz="3800" kern="0" dirty="0" smtClean="0">
                <a:solidFill>
                  <a:schemeClr val="tx2">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&amp;</a:t>
            </a:r>
            <a:r>
              <a:rPr lang="zh-CN" altLang="en-US" sz="3800" kern="0" dirty="0" smtClean="0">
                <a:solidFill>
                  <a:schemeClr val="tx2">
                    <a:lumMod val="75000"/>
                  </a:schemeClr>
                </a:solidFill>
                <a:latin typeface="Arial" panose="020B0604020202020204" pitchFamily="34" charset="0"/>
                <a:ea typeface="微软雅黑" panose="020B0503020204020204" pitchFamily="34" charset="-122"/>
                <a:cs typeface="+mn-ea"/>
                <a:sym typeface="Arial" panose="020B0604020202020204" pitchFamily="34" charset="0"/>
              </a:rPr>
              <a:t>离职</a:t>
            </a:r>
            <a:endParaRPr kumimoji="0" lang="zh-CN" altLang="en-US" sz="3800" b="0" i="0" u="none" strike="noStrike" kern="0" cap="none" spc="0" normalizeH="0" baseline="0" noProof="0" dirty="0">
              <a:ln>
                <a:noFill/>
              </a:ln>
              <a:solidFill>
                <a:schemeClr val="tx2">
                  <a:lumMod val="75000"/>
                </a:schemeClr>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TextBox 11"/>
          <p:cNvSpPr txBox="1"/>
          <p:nvPr/>
        </p:nvSpPr>
        <p:spPr>
          <a:xfrm>
            <a:off x="4418383" y="2803352"/>
            <a:ext cx="1241876" cy="234934"/>
          </a:xfrm>
          <a:prstGeom prst="rect">
            <a:avLst/>
          </a:prstGeom>
          <a:noFill/>
        </p:spPr>
        <p:txBody>
          <a:bodyPr wrap="none" lIns="65023" tIns="32511" rIns="65023" bIns="32511" rtlCol="0">
            <a:spAutoFit/>
          </a:bodyPr>
          <a:lstStyle/>
          <a:p>
            <a:pPr marL="121920" marR="0" lvl="1" indent="-121920" defTabSz="91440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100" kern="0" dirty="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入</a:t>
            </a:r>
            <a:r>
              <a:rPr lang="zh-CN" altLang="en-US" sz="1100" kern="0" dirty="0" smtClean="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职进入试用期</a:t>
            </a:r>
            <a:endParaRPr kumimoji="0" lang="en-US" altLang="zh-CN" sz="1100" b="0" i="0" u="none" strike="noStrike" kern="0" cap="none" spc="0" normalizeH="0" baseline="0" noProof="0" dirty="0">
              <a:ln>
                <a:noFill/>
              </a:ln>
              <a:solidFill>
                <a:srgbClr val="007E5D"/>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5" name="TextBox 4"/>
          <p:cNvSpPr txBox="1"/>
          <p:nvPr/>
        </p:nvSpPr>
        <p:spPr>
          <a:xfrm>
            <a:off x="5943295" y="2803352"/>
            <a:ext cx="818684" cy="234934"/>
          </a:xfrm>
          <a:prstGeom prst="rect">
            <a:avLst/>
          </a:prstGeom>
          <a:noFill/>
        </p:spPr>
        <p:txBody>
          <a:bodyPr wrap="none" lIns="65023" tIns="32511" rIns="65023" bIns="32511" rtlCol="0">
            <a:spAutoFit/>
          </a:bodyPr>
          <a:lstStyle/>
          <a:p>
            <a:pPr marL="121920" marR="0" lvl="1" indent="-121920" defTabSz="91440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100" kern="0" noProof="0" dirty="0" smtClean="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特别注意</a:t>
            </a:r>
            <a:endParaRPr kumimoji="0" lang="en-US" altLang="zh-CN" sz="1100" b="0" i="0" u="none" strike="noStrike" kern="0" cap="none" spc="0" normalizeH="0" baseline="0" noProof="0" dirty="0">
              <a:ln>
                <a:noFill/>
              </a:ln>
              <a:solidFill>
                <a:srgbClr val="007E5D"/>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6" name="TextBox 11"/>
          <p:cNvSpPr txBox="1"/>
          <p:nvPr/>
        </p:nvSpPr>
        <p:spPr>
          <a:xfrm>
            <a:off x="4418383" y="3069630"/>
            <a:ext cx="818684" cy="234934"/>
          </a:xfrm>
          <a:prstGeom prst="rect">
            <a:avLst/>
          </a:prstGeom>
          <a:noFill/>
        </p:spPr>
        <p:txBody>
          <a:bodyPr wrap="none" lIns="65023" tIns="32511" rIns="65023" bIns="32511" rtlCol="0">
            <a:spAutoFit/>
          </a:bodyPr>
          <a:lstStyle/>
          <a:p>
            <a:pPr marL="121920" marR="0" lvl="1" indent="-121920" defTabSz="91440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100" kern="0" dirty="0" smtClean="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离职申请</a:t>
            </a:r>
            <a:endParaRPr kumimoji="0" lang="en-US" altLang="zh-CN" sz="1100" b="0" i="0" u="none" strike="noStrike" kern="0" cap="none" spc="0" normalizeH="0" baseline="0" noProof="0" dirty="0">
              <a:ln>
                <a:noFill/>
              </a:ln>
              <a:solidFill>
                <a:srgbClr val="007E5D"/>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7" name="TextBox 11"/>
          <p:cNvSpPr txBox="1"/>
          <p:nvPr/>
        </p:nvSpPr>
        <p:spPr>
          <a:xfrm>
            <a:off x="5943295" y="3069630"/>
            <a:ext cx="818684" cy="234934"/>
          </a:xfrm>
          <a:prstGeom prst="rect">
            <a:avLst/>
          </a:prstGeom>
          <a:noFill/>
        </p:spPr>
        <p:txBody>
          <a:bodyPr wrap="none" lIns="65023" tIns="32511" rIns="65023" bIns="32511" rtlCol="0">
            <a:spAutoFit/>
          </a:bodyPr>
          <a:lstStyle/>
          <a:p>
            <a:pPr marL="121920" marR="0" lvl="1" indent="-121920" defTabSz="914400" eaLnBrk="1" fontAlgn="auto" latinLnBrk="0" hangingPunct="1">
              <a:lnSpc>
                <a:spcPct val="100000"/>
              </a:lnSpc>
              <a:spcBef>
                <a:spcPts val="0"/>
              </a:spcBef>
              <a:spcAft>
                <a:spcPts val="0"/>
              </a:spcAft>
              <a:buClrTx/>
              <a:buSzTx/>
              <a:buFont typeface="Arial" panose="020B0604020202020204" pitchFamily="34" charset="0"/>
              <a:buChar char="•"/>
              <a:defRPr/>
            </a:pPr>
            <a:r>
              <a:rPr lang="zh-CN" altLang="en-US" sz="1100" kern="0" dirty="0" smtClean="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特别注意</a:t>
            </a:r>
            <a:endParaRPr kumimoji="0" lang="en-US" altLang="zh-CN" sz="1100" b="0" i="0" u="none" strike="noStrike" kern="0" cap="none" spc="0" normalizeH="0" baseline="0" noProof="0" dirty="0">
              <a:ln>
                <a:noFill/>
              </a:ln>
              <a:solidFill>
                <a:srgbClr val="007E5D"/>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grpSp>
        <p:nvGrpSpPr>
          <p:cNvPr id="8" name="组合 7"/>
          <p:cNvGrpSpPr/>
          <p:nvPr/>
        </p:nvGrpSpPr>
        <p:grpSpPr>
          <a:xfrm>
            <a:off x="885191" y="1214887"/>
            <a:ext cx="2722413" cy="2902102"/>
            <a:chOff x="999059" y="1708340"/>
            <a:chExt cx="3828393" cy="4080857"/>
          </a:xfrm>
        </p:grpSpPr>
        <p:grpSp>
          <p:nvGrpSpPr>
            <p:cNvPr id="9" name="组合 8"/>
            <p:cNvGrpSpPr/>
            <p:nvPr/>
          </p:nvGrpSpPr>
          <p:grpSpPr>
            <a:xfrm>
              <a:off x="999059" y="1708340"/>
              <a:ext cx="3828393" cy="4080857"/>
              <a:chOff x="3835400" y="1789113"/>
              <a:chExt cx="1468438" cy="1565275"/>
            </a:xfrm>
          </p:grpSpPr>
          <p:sp>
            <p:nvSpPr>
              <p:cNvPr id="12" name="Freeform 5"/>
              <p:cNvSpPr/>
              <p:nvPr/>
            </p:nvSpPr>
            <p:spPr bwMode="auto">
              <a:xfrm>
                <a:off x="4005263" y="1789113"/>
                <a:ext cx="1298575" cy="1565275"/>
              </a:xfrm>
              <a:custGeom>
                <a:avLst/>
                <a:gdLst>
                  <a:gd name="T0" fmla="*/ 304 w 304"/>
                  <a:gd name="T1" fmla="*/ 322 h 366"/>
                  <a:gd name="T2" fmla="*/ 260 w 304"/>
                  <a:gd name="T3" fmla="*/ 366 h 366"/>
                  <a:gd name="T4" fmla="*/ 0 w 304"/>
                  <a:gd name="T5" fmla="*/ 366 h 366"/>
                  <a:gd name="T6" fmla="*/ 0 w 304"/>
                  <a:gd name="T7" fmla="*/ 0 h 366"/>
                  <a:gd name="T8" fmla="*/ 260 w 304"/>
                  <a:gd name="T9" fmla="*/ 0 h 366"/>
                  <a:gd name="T10" fmla="*/ 304 w 304"/>
                  <a:gd name="T11" fmla="*/ 44 h 366"/>
                  <a:gd name="T12" fmla="*/ 304 w 304"/>
                  <a:gd name="T13" fmla="*/ 322 h 366"/>
                </a:gdLst>
                <a:ahLst/>
                <a:cxnLst>
                  <a:cxn ang="0">
                    <a:pos x="T0" y="T1"/>
                  </a:cxn>
                  <a:cxn ang="0">
                    <a:pos x="T2" y="T3"/>
                  </a:cxn>
                  <a:cxn ang="0">
                    <a:pos x="T4" y="T5"/>
                  </a:cxn>
                  <a:cxn ang="0">
                    <a:pos x="T6" y="T7"/>
                  </a:cxn>
                  <a:cxn ang="0">
                    <a:pos x="T8" y="T9"/>
                  </a:cxn>
                  <a:cxn ang="0">
                    <a:pos x="T10" y="T11"/>
                  </a:cxn>
                  <a:cxn ang="0">
                    <a:pos x="T12" y="T13"/>
                  </a:cxn>
                </a:cxnLst>
                <a:rect l="0" t="0" r="r" b="b"/>
                <a:pathLst>
                  <a:path w="304" h="366">
                    <a:moveTo>
                      <a:pt x="304" y="322"/>
                    </a:moveTo>
                    <a:cubicBezTo>
                      <a:pt x="304" y="347"/>
                      <a:pt x="285" y="366"/>
                      <a:pt x="260" y="366"/>
                    </a:cubicBezTo>
                    <a:cubicBezTo>
                      <a:pt x="0" y="366"/>
                      <a:pt x="0" y="366"/>
                      <a:pt x="0" y="366"/>
                    </a:cubicBezTo>
                    <a:cubicBezTo>
                      <a:pt x="0" y="0"/>
                      <a:pt x="0" y="0"/>
                      <a:pt x="0" y="0"/>
                    </a:cubicBezTo>
                    <a:cubicBezTo>
                      <a:pt x="260" y="0"/>
                      <a:pt x="260" y="0"/>
                      <a:pt x="260" y="0"/>
                    </a:cubicBezTo>
                    <a:cubicBezTo>
                      <a:pt x="285" y="0"/>
                      <a:pt x="304" y="20"/>
                      <a:pt x="304" y="44"/>
                    </a:cubicBezTo>
                    <a:lnTo>
                      <a:pt x="304" y="32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3" name="Freeform 6"/>
              <p:cNvSpPr/>
              <p:nvPr/>
            </p:nvSpPr>
            <p:spPr bwMode="auto">
              <a:xfrm>
                <a:off x="3967163" y="1789113"/>
                <a:ext cx="1298575" cy="1565275"/>
              </a:xfrm>
              <a:custGeom>
                <a:avLst/>
                <a:gdLst>
                  <a:gd name="T0" fmla="*/ 304 w 304"/>
                  <a:gd name="T1" fmla="*/ 322 h 366"/>
                  <a:gd name="T2" fmla="*/ 260 w 304"/>
                  <a:gd name="T3" fmla="*/ 366 h 366"/>
                  <a:gd name="T4" fmla="*/ 0 w 304"/>
                  <a:gd name="T5" fmla="*/ 366 h 366"/>
                  <a:gd name="T6" fmla="*/ 0 w 304"/>
                  <a:gd name="T7" fmla="*/ 0 h 366"/>
                  <a:gd name="T8" fmla="*/ 260 w 304"/>
                  <a:gd name="T9" fmla="*/ 0 h 366"/>
                  <a:gd name="T10" fmla="*/ 304 w 304"/>
                  <a:gd name="T11" fmla="*/ 44 h 366"/>
                  <a:gd name="T12" fmla="*/ 304 w 304"/>
                  <a:gd name="T13" fmla="*/ 322 h 366"/>
                </a:gdLst>
                <a:ahLst/>
                <a:cxnLst>
                  <a:cxn ang="0">
                    <a:pos x="T0" y="T1"/>
                  </a:cxn>
                  <a:cxn ang="0">
                    <a:pos x="T2" y="T3"/>
                  </a:cxn>
                  <a:cxn ang="0">
                    <a:pos x="T4" y="T5"/>
                  </a:cxn>
                  <a:cxn ang="0">
                    <a:pos x="T6" y="T7"/>
                  </a:cxn>
                  <a:cxn ang="0">
                    <a:pos x="T8" y="T9"/>
                  </a:cxn>
                  <a:cxn ang="0">
                    <a:pos x="T10" y="T11"/>
                  </a:cxn>
                  <a:cxn ang="0">
                    <a:pos x="T12" y="T13"/>
                  </a:cxn>
                </a:cxnLst>
                <a:rect l="0" t="0" r="r" b="b"/>
                <a:pathLst>
                  <a:path w="304" h="366">
                    <a:moveTo>
                      <a:pt x="304" y="322"/>
                    </a:moveTo>
                    <a:cubicBezTo>
                      <a:pt x="304" y="347"/>
                      <a:pt x="284" y="366"/>
                      <a:pt x="260" y="366"/>
                    </a:cubicBezTo>
                    <a:cubicBezTo>
                      <a:pt x="0" y="366"/>
                      <a:pt x="0" y="366"/>
                      <a:pt x="0" y="366"/>
                    </a:cubicBezTo>
                    <a:cubicBezTo>
                      <a:pt x="0" y="0"/>
                      <a:pt x="0" y="0"/>
                      <a:pt x="0" y="0"/>
                    </a:cubicBezTo>
                    <a:cubicBezTo>
                      <a:pt x="260" y="0"/>
                      <a:pt x="260" y="0"/>
                      <a:pt x="260" y="0"/>
                    </a:cubicBezTo>
                    <a:cubicBezTo>
                      <a:pt x="284" y="0"/>
                      <a:pt x="304" y="20"/>
                      <a:pt x="304" y="44"/>
                    </a:cubicBezTo>
                    <a:lnTo>
                      <a:pt x="304" y="322"/>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4" name="Rectangle 8"/>
              <p:cNvSpPr>
                <a:spLocks noChangeArrowheads="1"/>
              </p:cNvSpPr>
              <p:nvPr/>
            </p:nvSpPr>
            <p:spPr bwMode="auto">
              <a:xfrm>
                <a:off x="4318000" y="2117726"/>
                <a:ext cx="674688" cy="3429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 name="Freeform 9"/>
              <p:cNvSpPr/>
              <p:nvPr/>
            </p:nvSpPr>
            <p:spPr bwMode="auto">
              <a:xfrm>
                <a:off x="3835400" y="18399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6" name="Freeform 10"/>
              <p:cNvSpPr/>
              <p:nvPr/>
            </p:nvSpPr>
            <p:spPr bwMode="auto">
              <a:xfrm>
                <a:off x="3835400" y="1976438"/>
                <a:ext cx="234950" cy="73025"/>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7" name="Freeform 11"/>
              <p:cNvSpPr/>
              <p:nvPr/>
            </p:nvSpPr>
            <p:spPr bwMode="auto">
              <a:xfrm>
                <a:off x="3835400" y="21177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8" name="Freeform 12"/>
              <p:cNvSpPr/>
              <p:nvPr/>
            </p:nvSpPr>
            <p:spPr bwMode="auto">
              <a:xfrm>
                <a:off x="3835400" y="22590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9" name="Freeform 13"/>
              <p:cNvSpPr/>
              <p:nvPr/>
            </p:nvSpPr>
            <p:spPr bwMode="auto">
              <a:xfrm>
                <a:off x="3835400" y="23971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0" name="Freeform 14"/>
              <p:cNvSpPr/>
              <p:nvPr/>
            </p:nvSpPr>
            <p:spPr bwMode="auto">
              <a:xfrm>
                <a:off x="3835400" y="25368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1" name="Freeform 15"/>
              <p:cNvSpPr/>
              <p:nvPr/>
            </p:nvSpPr>
            <p:spPr bwMode="auto">
              <a:xfrm>
                <a:off x="3835400" y="26781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2" name="Freeform 16"/>
              <p:cNvSpPr/>
              <p:nvPr/>
            </p:nvSpPr>
            <p:spPr bwMode="auto">
              <a:xfrm>
                <a:off x="3835400" y="28162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3" name="Freeform 17"/>
              <p:cNvSpPr/>
              <p:nvPr/>
            </p:nvSpPr>
            <p:spPr bwMode="auto">
              <a:xfrm>
                <a:off x="3835400" y="29559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4" name="Freeform 18"/>
              <p:cNvSpPr/>
              <p:nvPr/>
            </p:nvSpPr>
            <p:spPr bwMode="auto">
              <a:xfrm>
                <a:off x="3835400" y="30972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25" name="Freeform 19"/>
              <p:cNvSpPr/>
              <p:nvPr/>
            </p:nvSpPr>
            <p:spPr bwMode="auto">
              <a:xfrm>
                <a:off x="3835400" y="32353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grpSp>
        <p:sp>
          <p:nvSpPr>
            <p:cNvPr id="10" name="矩形 259"/>
            <p:cNvSpPr>
              <a:spLocks noChangeArrowheads="1"/>
            </p:cNvSpPr>
            <p:nvPr/>
          </p:nvSpPr>
          <p:spPr bwMode="auto">
            <a:xfrm>
              <a:off x="2306379" y="2775471"/>
              <a:ext cx="1656605" cy="562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914400" eaLnBrk="1" fontAlgn="auto" latinLnBrk="0" hangingPunct="1">
                <a:lnSpc>
                  <a:spcPct val="100000"/>
                </a:lnSpc>
                <a:spcBef>
                  <a:spcPct val="20000"/>
                </a:spcBef>
                <a:spcAft>
                  <a:spcPts val="0"/>
                </a:spcAft>
                <a:buClrTx/>
                <a:buSzTx/>
                <a:buFont typeface="Arial" panose="020B0604020202020204" pitchFamily="34" charset="0"/>
                <a:buNone/>
                <a:defRPr/>
              </a:pPr>
              <a:r>
                <a:rPr kumimoji="0" lang="en-US" altLang="zh-CN" sz="2600" b="0" i="0" u="none" strike="noStrike" kern="0" cap="none" spc="0" normalizeH="0" baseline="0" noProof="0" dirty="0">
                  <a:ln>
                    <a:noFill/>
                  </a:ln>
                  <a:solidFill>
                    <a:srgbClr val="4D4D4D"/>
                  </a:solidFill>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01</a:t>
              </a:r>
              <a:endParaRPr kumimoji="0" lang="zh-CN" altLang="en-US" sz="1300" b="0" i="0" u="none" strike="noStrike" kern="0" cap="none" spc="0" normalizeH="0" baseline="0" noProof="0" dirty="0">
                <a:ln>
                  <a:noFill/>
                </a:ln>
                <a:solidFill>
                  <a:srgbClr val="4D4D4D"/>
                </a:solidFill>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endParaRPr>
            </a:p>
          </p:txBody>
        </p:sp>
        <p:sp>
          <p:nvSpPr>
            <p:cNvPr id="11" name="矩形 259"/>
            <p:cNvSpPr>
              <a:spLocks noChangeArrowheads="1"/>
            </p:cNvSpPr>
            <p:nvPr/>
          </p:nvSpPr>
          <p:spPr bwMode="auto">
            <a:xfrm>
              <a:off x="2385140" y="3684560"/>
              <a:ext cx="1577843" cy="1263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marL="0" marR="0" lvl="0" indent="0" algn="ctr" defTabSz="914400" eaLnBrk="1" fontAlgn="auto" latinLnBrk="0" hangingPunct="1">
                <a:lnSpc>
                  <a:spcPct val="100000"/>
                </a:lnSpc>
                <a:spcBef>
                  <a:spcPct val="20000"/>
                </a:spcBef>
                <a:spcAft>
                  <a:spcPts val="0"/>
                </a:spcAft>
                <a:buClrTx/>
                <a:buSzTx/>
                <a:buFont typeface="Arial" panose="020B0604020202020204" pitchFamily="34" charset="0"/>
                <a:buNone/>
                <a:defRPr/>
              </a:pPr>
              <a:r>
                <a:rPr kumimoji="0" lang="zh-CN" altLang="en-US" sz="20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章节</a:t>
              </a:r>
              <a:endParaRPr kumimoji="0" lang="en-US" altLang="zh-CN" sz="10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endParaRPr>
            </a:p>
            <a:p>
              <a:pPr marL="0" marR="0" lvl="0" indent="0" algn="ctr" defTabSz="914400" eaLnBrk="1" fontAlgn="auto" latinLnBrk="0" hangingPunct="1">
                <a:lnSpc>
                  <a:spcPct val="100000"/>
                </a:lnSpc>
                <a:spcBef>
                  <a:spcPct val="20000"/>
                </a:spcBef>
                <a:spcAft>
                  <a:spcPts val="0"/>
                </a:spcAft>
                <a:buClrTx/>
                <a:buSzTx/>
                <a:buFont typeface="Arial" panose="020B0604020202020204" pitchFamily="34" charset="0"/>
                <a:buNone/>
                <a:defRPr/>
              </a:pPr>
              <a:r>
                <a:rPr kumimoji="0" lang="en-US" altLang="zh-CN" sz="32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rPr>
                <a:t>PART</a:t>
              </a:r>
              <a:endParaRPr kumimoji="0" lang="en-US" altLang="zh-CN" sz="38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cs typeface="Arial" panose="020B0604020202020204" pitchFamily="34" charset="0"/>
                <a:sym typeface="Calibri" panose="020F050202020403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32"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strVal val="4*#ppt_w"/>
                                          </p:val>
                                        </p:tav>
                                        <p:tav tm="100000">
                                          <p:val>
                                            <p:strVal val="#ppt_w"/>
                                          </p:val>
                                        </p:tav>
                                      </p:tavLst>
                                    </p:anim>
                                    <p:anim calcmode="lin" valueType="num">
                                      <p:cBhvr>
                                        <p:cTn id="13" dur="500" fill="hold"/>
                                        <p:tgtEl>
                                          <p:spTgt spid="3"/>
                                        </p:tgtEl>
                                        <p:attrNameLst>
                                          <p:attrName>ppt_h</p:attrName>
                                        </p:attrNameLst>
                                      </p:cBhvr>
                                      <p:tavLst>
                                        <p:tav tm="0">
                                          <p:val>
                                            <p:strVal val="4*#ppt_h"/>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arn(inVertical)">
                                      <p:cBhvr>
                                        <p:cTn id="18" dur="500"/>
                                        <p:tgtEl>
                                          <p:spTgt spid="2"/>
                                        </p:tgtEl>
                                      </p:cBhvr>
                                    </p:animEffect>
                                  </p:childTnLst>
                                </p:cTn>
                              </p:par>
                            </p:childTnLst>
                          </p:cTn>
                        </p:par>
                        <p:par>
                          <p:cTn id="19" fill="hold">
                            <p:stCondLst>
                              <p:cond delay="500"/>
                            </p:stCondLst>
                            <p:childTnLst>
                              <p:par>
                                <p:cTn id="20" presetID="1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p:tgtEl>
                                          <p:spTgt spid="4"/>
                                        </p:tgtEl>
                                        <p:attrNameLst>
                                          <p:attrName>ppt_x</p:attrName>
                                        </p:attrNameLst>
                                      </p:cBhvr>
                                      <p:tavLst>
                                        <p:tav tm="0">
                                          <p:val>
                                            <p:strVal val="#ppt_x-#ppt_w*1.125000"/>
                                          </p:val>
                                        </p:tav>
                                        <p:tav tm="100000">
                                          <p:val>
                                            <p:strVal val="#ppt_x"/>
                                          </p:val>
                                        </p:tav>
                                      </p:tavLst>
                                    </p:anim>
                                    <p:animEffect transition="in" filter="wipe(right)">
                                      <p:cBhvr>
                                        <p:cTn id="23" dur="500"/>
                                        <p:tgtEl>
                                          <p:spTgt spid="4"/>
                                        </p:tgtEl>
                                      </p:cBhvr>
                                    </p:animEffect>
                                  </p:childTnLst>
                                </p:cTn>
                              </p:par>
                            </p:childTnLst>
                          </p:cTn>
                        </p:par>
                        <p:par>
                          <p:cTn id="24" fill="hold">
                            <p:stCondLst>
                              <p:cond delay="1000"/>
                            </p:stCondLst>
                            <p:childTnLst>
                              <p:par>
                                <p:cTn id="25" presetID="12" presetClass="entr" presetSubtype="8"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p:tgtEl>
                                          <p:spTgt spid="5"/>
                                        </p:tgtEl>
                                        <p:attrNameLst>
                                          <p:attrName>ppt_x</p:attrName>
                                        </p:attrNameLst>
                                      </p:cBhvr>
                                      <p:tavLst>
                                        <p:tav tm="0">
                                          <p:val>
                                            <p:strVal val="#ppt_x-#ppt_w*1.125000"/>
                                          </p:val>
                                        </p:tav>
                                        <p:tav tm="100000">
                                          <p:val>
                                            <p:strVal val="#ppt_x"/>
                                          </p:val>
                                        </p:tav>
                                      </p:tavLst>
                                    </p:anim>
                                    <p:animEffect transition="in" filter="wipe(right)">
                                      <p:cBhvr>
                                        <p:cTn id="28" dur="500"/>
                                        <p:tgtEl>
                                          <p:spTgt spid="5"/>
                                        </p:tgtEl>
                                      </p:cBhvr>
                                    </p:animEffect>
                                  </p:childTnLst>
                                </p:cTn>
                              </p:par>
                            </p:childTnLst>
                          </p:cTn>
                        </p:par>
                        <p:par>
                          <p:cTn id="29" fill="hold">
                            <p:stCondLst>
                              <p:cond delay="1500"/>
                            </p:stCondLst>
                            <p:childTnLst>
                              <p:par>
                                <p:cTn id="30" presetID="12" presetClass="entr" presetSubtype="8"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additive="base">
                                        <p:cTn id="32" dur="500"/>
                                        <p:tgtEl>
                                          <p:spTgt spid="6"/>
                                        </p:tgtEl>
                                        <p:attrNameLst>
                                          <p:attrName>ppt_x</p:attrName>
                                        </p:attrNameLst>
                                      </p:cBhvr>
                                      <p:tavLst>
                                        <p:tav tm="0">
                                          <p:val>
                                            <p:strVal val="#ppt_x-#ppt_w*1.125000"/>
                                          </p:val>
                                        </p:tav>
                                        <p:tav tm="100000">
                                          <p:val>
                                            <p:strVal val="#ppt_x"/>
                                          </p:val>
                                        </p:tav>
                                      </p:tavLst>
                                    </p:anim>
                                    <p:animEffect transition="in" filter="wipe(right)">
                                      <p:cBhvr>
                                        <p:cTn id="33" dur="500"/>
                                        <p:tgtEl>
                                          <p:spTgt spid="6"/>
                                        </p:tgtEl>
                                      </p:cBhvr>
                                    </p:animEffect>
                                  </p:childTnLst>
                                </p:cTn>
                              </p:par>
                            </p:childTnLst>
                          </p:cTn>
                        </p:par>
                        <p:par>
                          <p:cTn id="34" fill="hold">
                            <p:stCondLst>
                              <p:cond delay="2000"/>
                            </p:stCondLst>
                            <p:childTnLst>
                              <p:par>
                                <p:cTn id="35" presetID="12" presetClass="entr" presetSubtype="8"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500"/>
                                        <p:tgtEl>
                                          <p:spTgt spid="7"/>
                                        </p:tgtEl>
                                        <p:attrNameLst>
                                          <p:attrName>ppt_x</p:attrName>
                                        </p:attrNameLst>
                                      </p:cBhvr>
                                      <p:tavLst>
                                        <p:tav tm="0">
                                          <p:val>
                                            <p:strVal val="#ppt_x-#ppt_w*1.125000"/>
                                          </p:val>
                                        </p:tav>
                                        <p:tav tm="100000">
                                          <p:val>
                                            <p:strVal val="#ppt_x"/>
                                          </p:val>
                                        </p:tav>
                                      </p:tavLst>
                                    </p:anim>
                                    <p:animEffect transition="in" filter="wipe(right)">
                                      <p:cBhvr>
                                        <p:cTn id="3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组合 1"/>
          <p:cNvGrpSpPr/>
          <p:nvPr/>
        </p:nvGrpSpPr>
        <p:grpSpPr bwMode="auto">
          <a:xfrm>
            <a:off x="6051197" y="1292707"/>
            <a:ext cx="2011001" cy="2724462"/>
            <a:chOff x="4833020" y="1671938"/>
            <a:chExt cx="1728192" cy="2339972"/>
          </a:xfrm>
        </p:grpSpPr>
        <p:sp>
          <p:nvSpPr>
            <p:cNvPr id="3" name="矩形 2"/>
            <p:cNvSpPr/>
            <p:nvPr/>
          </p:nvSpPr>
          <p:spPr>
            <a:xfrm>
              <a:off x="4833020" y="1671938"/>
              <a:ext cx="1728192" cy="2339972"/>
            </a:xfrm>
            <a:prstGeom prst="rect">
              <a:avLst/>
            </a:prstGeom>
            <a:noFill/>
            <a:ln w="6350">
              <a:solidFill>
                <a:srgbClr val="FF9999"/>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4" name="矩形 13"/>
            <p:cNvSpPr>
              <a:spLocks noChangeArrowheads="1"/>
            </p:cNvSpPr>
            <p:nvPr/>
          </p:nvSpPr>
          <p:spPr bwMode="auto">
            <a:xfrm>
              <a:off x="4885457" y="2161055"/>
              <a:ext cx="1547036" cy="1535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、依试用期考核流程，三方按月完成考核手册的填写</a:t>
              </a:r>
              <a:endPar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eaLnBrk="1" hangingPunct="1">
                <a:lnSpc>
                  <a:spcPct val="150000"/>
                </a:lnSpc>
              </a:pPr>
              <a:r>
                <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、交人力行政部做意见填写</a:t>
              </a:r>
              <a:endPar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eaLnBrk="1" hangingPunct="1">
                <a:lnSpc>
                  <a:spcPct val="150000"/>
                </a:lnSpc>
              </a:pPr>
              <a:r>
                <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、循环进行</a:t>
              </a:r>
              <a:r>
                <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或</a:t>
              </a:r>
              <a:r>
                <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rPr>
                <a:t>6</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个月，于试用期到期之前基本完成考核手册的填写</a:t>
              </a:r>
              <a:endPar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bwMode="auto">
          <a:xfrm>
            <a:off x="3432112" y="1292706"/>
            <a:ext cx="2502661" cy="2724462"/>
            <a:chOff x="2681780" y="1671938"/>
            <a:chExt cx="2150728" cy="2339972"/>
          </a:xfrm>
        </p:grpSpPr>
        <p:sp>
          <p:nvSpPr>
            <p:cNvPr id="6" name="矩形 5"/>
            <p:cNvSpPr/>
            <p:nvPr/>
          </p:nvSpPr>
          <p:spPr>
            <a:xfrm>
              <a:off x="2681780" y="1671938"/>
              <a:ext cx="1728207" cy="2339972"/>
            </a:xfrm>
            <a:prstGeom prst="rect">
              <a:avLst/>
            </a:prstGeom>
            <a:noFill/>
            <a:ln w="6350">
              <a:solidFill>
                <a:schemeClr val="tx2">
                  <a:lumMod val="7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7" name="矩形 12"/>
            <p:cNvSpPr>
              <a:spLocks noChangeArrowheads="1"/>
            </p:cNvSpPr>
            <p:nvPr/>
          </p:nvSpPr>
          <p:spPr bwMode="auto">
            <a:xfrm>
              <a:off x="2774691" y="2161056"/>
              <a:ext cx="1554272" cy="1720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rPr>
                <a:t>1</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、试用期考核手册，以月为周期，每周做周工作总结</a:t>
              </a:r>
              <a:endPar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eaLnBrk="1" hangingPunct="1">
                <a:lnSpc>
                  <a:spcPct val="150000"/>
                </a:lnSpc>
              </a:pPr>
              <a:r>
                <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、试用期考核涉及</a:t>
              </a:r>
              <a:r>
                <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人即被考核员工、员工导师和部门经理</a:t>
              </a:r>
              <a:endPar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endParaRPr>
            </a:p>
            <a:p>
              <a:pPr eaLnBrk="1" hangingPunct="1">
                <a:lnSpc>
                  <a:spcPct val="150000"/>
                </a:lnSpc>
              </a:pPr>
              <a:r>
                <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、社招人员通常试用期为</a:t>
              </a:r>
              <a:r>
                <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rPr>
                <a:t>3</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个月，校招人员试用期为</a:t>
              </a:r>
              <a:r>
                <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rPr>
                <a:t>6</a:t>
              </a:r>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个月</a:t>
              </a:r>
              <a:endParaRPr lang="en-US" altLang="zh-CN" sz="105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燕尾形 19"/>
            <p:cNvSpPr/>
            <p:nvPr/>
          </p:nvSpPr>
          <p:spPr>
            <a:xfrm>
              <a:off x="4463993" y="2684762"/>
              <a:ext cx="216026" cy="431799"/>
            </a:xfrm>
            <a:prstGeom prst="chevron">
              <a:avLst/>
            </a:prstGeom>
            <a:solidFill>
              <a:schemeClr val="tx2">
                <a:lumMod val="75000"/>
              </a:schemeClr>
            </a:solidFill>
            <a:ln w="317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9" name="燕尾形 20"/>
            <p:cNvSpPr/>
            <p:nvPr/>
          </p:nvSpPr>
          <p:spPr>
            <a:xfrm>
              <a:off x="4616482" y="2684762"/>
              <a:ext cx="216026" cy="431799"/>
            </a:xfrm>
            <a:prstGeom prst="chevron">
              <a:avLst/>
            </a:prstGeom>
            <a:solidFill>
              <a:srgbClr val="FF9999"/>
            </a:solidFill>
            <a:ln w="317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grpSp>
      <p:grpSp>
        <p:nvGrpSpPr>
          <p:cNvPr id="10" name="组合 9"/>
          <p:cNvGrpSpPr/>
          <p:nvPr/>
        </p:nvGrpSpPr>
        <p:grpSpPr bwMode="auto">
          <a:xfrm>
            <a:off x="811158" y="1292706"/>
            <a:ext cx="2558111" cy="2724463"/>
            <a:chOff x="395536" y="1671938"/>
            <a:chExt cx="2196340" cy="2339972"/>
          </a:xfrm>
        </p:grpSpPr>
        <p:grpSp>
          <p:nvGrpSpPr>
            <p:cNvPr id="11" name="组合 23"/>
            <p:cNvGrpSpPr/>
            <p:nvPr/>
          </p:nvGrpSpPr>
          <p:grpSpPr bwMode="auto">
            <a:xfrm>
              <a:off x="395536" y="1671938"/>
              <a:ext cx="1728189" cy="2339972"/>
              <a:chOff x="395536" y="1671938"/>
              <a:chExt cx="1728189" cy="2339972"/>
            </a:xfrm>
          </p:grpSpPr>
          <p:sp>
            <p:nvSpPr>
              <p:cNvPr id="14" name="矩形 13"/>
              <p:cNvSpPr/>
              <p:nvPr/>
            </p:nvSpPr>
            <p:spPr>
              <a:xfrm>
                <a:off x="395536" y="1671938"/>
                <a:ext cx="1728189" cy="2339972"/>
              </a:xfrm>
              <a:prstGeom prst="rect">
                <a:avLst/>
              </a:prstGeom>
              <a:noFill/>
              <a:ln w="6350">
                <a:solidFill>
                  <a:srgbClr val="007E5D"/>
                </a:solidFill>
                <a:prstDash val="sysDot"/>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15" name="矩形 11"/>
              <p:cNvSpPr>
                <a:spLocks noChangeArrowheads="1"/>
              </p:cNvSpPr>
              <p:nvPr/>
            </p:nvSpPr>
            <p:spPr bwMode="auto">
              <a:xfrm>
                <a:off x="471464" y="2277334"/>
                <a:ext cx="1545936" cy="13283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lvl="0">
                  <a:lnSpc>
                    <a:spcPct val="150000"/>
                  </a:lnSpc>
                </a:pPr>
                <a:r>
                  <a:rPr lang="en-US" altLang="zh-CN" sz="1050" dirty="0">
                    <a:solidFill>
                      <a:prstClr val="black">
                        <a:lumMod val="75000"/>
                        <a:lumOff val="25000"/>
                      </a:prstClr>
                    </a:solidFill>
                    <a:latin typeface="微软雅黑" panose="020B0503020204020204" pitchFamily="34" charset="-122"/>
                    <a:ea typeface="微软雅黑" panose="020B0503020204020204" pitchFamily="34" charset="-122"/>
                  </a:rPr>
                  <a:t>1</a:t>
                </a:r>
                <a:r>
                  <a:rPr lang="zh-CN" altLang="en-US" sz="1050" dirty="0">
                    <a:solidFill>
                      <a:prstClr val="black">
                        <a:lumMod val="75000"/>
                        <a:lumOff val="25000"/>
                      </a:prstClr>
                    </a:solidFill>
                    <a:latin typeface="微软雅黑" panose="020B0503020204020204" pitchFamily="34" charset="-122"/>
                    <a:ea typeface="微软雅黑" panose="020B0503020204020204" pitchFamily="34" charset="-122"/>
                  </a:rPr>
                  <a:t>、提交入职材料</a:t>
                </a:r>
                <a:endParaRPr lang="en-US" altLang="zh-CN" sz="1050" dirty="0">
                  <a:solidFill>
                    <a:prstClr val="black">
                      <a:lumMod val="75000"/>
                      <a:lumOff val="25000"/>
                    </a:prstClr>
                  </a:solidFill>
                  <a:latin typeface="微软雅黑" panose="020B0503020204020204" pitchFamily="34" charset="-122"/>
                  <a:ea typeface="微软雅黑" panose="020B0503020204020204" pitchFamily="34" charset="-122"/>
                </a:endParaRPr>
              </a:p>
              <a:p>
                <a:pPr lvl="0">
                  <a:lnSpc>
                    <a:spcPct val="150000"/>
                  </a:lnSpc>
                </a:pPr>
                <a:r>
                  <a:rPr lang="en-US" altLang="zh-CN" sz="1050" dirty="0">
                    <a:solidFill>
                      <a:prstClr val="black">
                        <a:lumMod val="75000"/>
                        <a:lumOff val="25000"/>
                      </a:prstClr>
                    </a:solidFill>
                    <a:latin typeface="微软雅黑" panose="020B0503020204020204" pitchFamily="34" charset="-122"/>
                    <a:ea typeface="微软雅黑" panose="020B0503020204020204" pitchFamily="34" charset="-122"/>
                  </a:rPr>
                  <a:t>2</a:t>
                </a:r>
                <a:r>
                  <a:rPr lang="zh-CN" altLang="en-US" sz="1050" dirty="0">
                    <a:solidFill>
                      <a:prstClr val="black">
                        <a:lumMod val="75000"/>
                        <a:lumOff val="25000"/>
                      </a:prstClr>
                    </a:solidFill>
                    <a:latin typeface="微软雅黑" panose="020B0503020204020204" pitchFamily="34" charset="-122"/>
                    <a:ea typeface="微软雅黑" panose="020B0503020204020204" pitchFamily="34" charset="-122"/>
                  </a:rPr>
                  <a:t>、填写表格，</a:t>
                </a:r>
                <a:r>
                  <a:rPr lang="zh-CN" altLang="en-US" sz="1050" dirty="0" smtClean="0">
                    <a:solidFill>
                      <a:prstClr val="black">
                        <a:lumMod val="75000"/>
                        <a:lumOff val="25000"/>
                      </a:prstClr>
                    </a:solidFill>
                    <a:latin typeface="微软雅黑" panose="020B0503020204020204" pitchFamily="34" charset="-122"/>
                    <a:ea typeface="微软雅黑" panose="020B0503020204020204" pitchFamily="34" charset="-122"/>
                  </a:rPr>
                  <a:t>签订劳动合同</a:t>
                </a:r>
                <a:endParaRPr lang="en-US" altLang="zh-CN" sz="1050" dirty="0">
                  <a:solidFill>
                    <a:prstClr val="black">
                      <a:lumMod val="75000"/>
                      <a:lumOff val="25000"/>
                    </a:prstClr>
                  </a:solidFill>
                  <a:latin typeface="微软雅黑" panose="020B0503020204020204" pitchFamily="34" charset="-122"/>
                  <a:ea typeface="微软雅黑" panose="020B0503020204020204" pitchFamily="34" charset="-122"/>
                </a:endParaRPr>
              </a:p>
              <a:p>
                <a:pPr lvl="0">
                  <a:lnSpc>
                    <a:spcPct val="150000"/>
                  </a:lnSpc>
                </a:pPr>
                <a:r>
                  <a:rPr lang="en-US" altLang="zh-CN" sz="1050" dirty="0">
                    <a:solidFill>
                      <a:prstClr val="black">
                        <a:lumMod val="75000"/>
                        <a:lumOff val="25000"/>
                      </a:prstClr>
                    </a:solidFill>
                    <a:latin typeface="微软雅黑" panose="020B0503020204020204" pitchFamily="34" charset="-122"/>
                    <a:ea typeface="微软雅黑" panose="020B0503020204020204" pitchFamily="34" charset="-122"/>
                  </a:rPr>
                  <a:t>3</a:t>
                </a:r>
                <a:r>
                  <a:rPr lang="zh-CN" altLang="en-US" sz="1050" dirty="0">
                    <a:solidFill>
                      <a:prstClr val="black">
                        <a:lumMod val="75000"/>
                        <a:lumOff val="25000"/>
                      </a:prstClr>
                    </a:solidFill>
                    <a:latin typeface="微软雅黑" panose="020B0503020204020204" pitchFamily="34" charset="-122"/>
                    <a:ea typeface="微软雅黑" panose="020B0503020204020204" pitchFamily="34" charset="-122"/>
                  </a:rPr>
                  <a:t>、下载企业微信，进入考勤系统</a:t>
                </a:r>
                <a:endParaRPr lang="en-US" altLang="zh-CN" sz="1050" dirty="0">
                  <a:solidFill>
                    <a:prstClr val="black">
                      <a:lumMod val="75000"/>
                      <a:lumOff val="25000"/>
                    </a:prstClr>
                  </a:solidFill>
                  <a:latin typeface="微软雅黑" panose="020B0503020204020204" pitchFamily="34" charset="-122"/>
                  <a:ea typeface="微软雅黑" panose="020B0503020204020204" pitchFamily="34" charset="-122"/>
                </a:endParaRPr>
              </a:p>
              <a:p>
                <a:pPr lvl="0">
                  <a:lnSpc>
                    <a:spcPct val="150000"/>
                  </a:lnSpc>
                </a:pPr>
                <a:r>
                  <a:rPr lang="en-US" altLang="zh-CN" sz="1050" dirty="0">
                    <a:solidFill>
                      <a:prstClr val="black">
                        <a:lumMod val="75000"/>
                        <a:lumOff val="25000"/>
                      </a:prstClr>
                    </a:solidFill>
                    <a:latin typeface="微软雅黑" panose="020B0503020204020204" pitchFamily="34" charset="-122"/>
                    <a:ea typeface="微软雅黑" panose="020B0503020204020204" pitchFamily="34" charset="-122"/>
                  </a:rPr>
                  <a:t>4</a:t>
                </a:r>
                <a:r>
                  <a:rPr lang="zh-CN" altLang="en-US" sz="1050" dirty="0">
                    <a:solidFill>
                      <a:prstClr val="black">
                        <a:lumMod val="75000"/>
                        <a:lumOff val="25000"/>
                      </a:prstClr>
                    </a:solidFill>
                    <a:latin typeface="微软雅黑" panose="020B0503020204020204" pitchFamily="34" charset="-122"/>
                    <a:ea typeface="微软雅黑" panose="020B0503020204020204" pitchFamily="34" charset="-122"/>
                  </a:rPr>
                  <a:t>、领取工牌和试用期手册</a:t>
                </a:r>
                <a:endParaRPr lang="zh-CN" altLang="en-US" sz="1050" dirty="0">
                  <a:solidFill>
                    <a:prstClr val="black">
                      <a:lumMod val="75000"/>
                      <a:lumOff val="25000"/>
                    </a:prstClr>
                  </a:solidFill>
                  <a:latin typeface="微软雅黑" panose="020B0503020204020204" pitchFamily="34" charset="-122"/>
                  <a:ea typeface="微软雅黑" panose="020B0503020204020204" pitchFamily="34" charset="-122"/>
                </a:endParaRPr>
              </a:p>
            </p:txBody>
          </p:sp>
        </p:grpSp>
        <p:sp>
          <p:nvSpPr>
            <p:cNvPr id="12" name="燕尾形 21"/>
            <p:cNvSpPr/>
            <p:nvPr/>
          </p:nvSpPr>
          <p:spPr>
            <a:xfrm>
              <a:off x="2223703" y="2684762"/>
              <a:ext cx="215825" cy="431799"/>
            </a:xfrm>
            <a:prstGeom prst="chevron">
              <a:avLst/>
            </a:prstGeom>
            <a:solidFill>
              <a:srgbClr val="007E5D"/>
            </a:solidFill>
            <a:ln w="317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sp>
          <p:nvSpPr>
            <p:cNvPr id="13" name="燕尾形 22"/>
            <p:cNvSpPr/>
            <p:nvPr/>
          </p:nvSpPr>
          <p:spPr>
            <a:xfrm>
              <a:off x="2376051" y="2684762"/>
              <a:ext cx="215825" cy="431799"/>
            </a:xfrm>
            <a:prstGeom prst="chevron">
              <a:avLst/>
            </a:prstGeom>
            <a:solidFill>
              <a:schemeClr val="tx2">
                <a:lumMod val="75000"/>
              </a:schemeClr>
            </a:solidFill>
            <a:ln w="317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endParaRPr>
            </a:p>
          </p:txBody>
        </p:sp>
      </p:grpSp>
      <p:sp>
        <p:nvSpPr>
          <p:cNvPr id="16" name="矩形 15"/>
          <p:cNvSpPr/>
          <p:nvPr/>
        </p:nvSpPr>
        <p:spPr bwMode="auto">
          <a:xfrm>
            <a:off x="811270" y="1290857"/>
            <a:ext cx="2012628" cy="419153"/>
          </a:xfrm>
          <a:prstGeom prst="rect">
            <a:avLst/>
          </a:prstGeom>
          <a:solidFill>
            <a:srgbClr val="007E5D"/>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p>
            <a:pPr algn="ctr" defTabSz="666750">
              <a:lnSpc>
                <a:spcPct val="90000"/>
              </a:lnSpc>
              <a:spcAft>
                <a:spcPct val="35000"/>
              </a:spcAft>
              <a:defRPr/>
            </a:pPr>
            <a:r>
              <a:rPr lang="zh-CN" altLang="en-US" dirty="0">
                <a:solidFill>
                  <a:schemeClr val="bg1"/>
                </a:solidFill>
                <a:latin typeface="微软雅黑" panose="020B0503020204020204" pitchFamily="34" charset="-122"/>
                <a:ea typeface="微软雅黑" panose="020B0503020204020204" pitchFamily="34" charset="-122"/>
              </a:rPr>
              <a:t>入</a:t>
            </a:r>
            <a:r>
              <a:rPr lang="zh-CN" altLang="en-US" dirty="0" smtClean="0">
                <a:solidFill>
                  <a:schemeClr val="bg1"/>
                </a:solidFill>
                <a:latin typeface="微软雅黑" panose="020B0503020204020204" pitchFamily="34" charset="-122"/>
                <a:ea typeface="微软雅黑" panose="020B0503020204020204" pitchFamily="34" charset="-122"/>
              </a:rPr>
              <a:t>职时</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bwMode="auto">
          <a:xfrm>
            <a:off x="3432224" y="1290857"/>
            <a:ext cx="2010760" cy="419153"/>
          </a:xfrm>
          <a:prstGeom prst="rect">
            <a:avLst/>
          </a:prstGeom>
          <a:noFill/>
          <a:ln>
            <a:solidFill>
              <a:schemeClr val="tx2">
                <a:lumMod val="75000"/>
              </a:schemeClr>
            </a:solidFill>
          </a:ln>
        </p:spPr>
        <p:txBody>
          <a:bodyPr anchor="ctr"/>
          <a:lstStyle/>
          <a:p>
            <a:pPr algn="ctr" defTabSz="666750">
              <a:lnSpc>
                <a:spcPct val="90000"/>
              </a:lnSpc>
              <a:spcAft>
                <a:spcPct val="35000"/>
              </a:spcAft>
              <a:defRPr/>
            </a:pPr>
            <a:r>
              <a:rPr lang="zh-CN" altLang="en-US" dirty="0" smtClean="0">
                <a:solidFill>
                  <a:schemeClr val="tx2">
                    <a:lumMod val="75000"/>
                  </a:schemeClr>
                </a:solidFill>
                <a:latin typeface="微软雅黑" panose="020B0503020204020204" pitchFamily="34" charset="-122"/>
                <a:ea typeface="微软雅黑" panose="020B0503020204020204" pitchFamily="34" charset="-122"/>
              </a:rPr>
              <a:t>进入试用期</a:t>
            </a:r>
            <a:endParaRPr lang="zh-CN" altLang="en-US"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18" name="矩形 17"/>
          <p:cNvSpPr/>
          <p:nvPr/>
        </p:nvSpPr>
        <p:spPr bwMode="auto">
          <a:xfrm>
            <a:off x="6051309" y="1290858"/>
            <a:ext cx="2010778" cy="419153"/>
          </a:xfrm>
          <a:prstGeom prst="rect">
            <a:avLst/>
          </a:prstGeom>
          <a:solidFill>
            <a:srgbClr val="FF9999">
              <a:alpha val="79999"/>
            </a:srgbClr>
          </a:solidFill>
          <a:ln>
            <a:noFill/>
          </a:ln>
        </p:spPr>
        <p:txBody>
          <a:bodyPr anchor="ctr"/>
          <a:lstStyle/>
          <a:p>
            <a:pPr algn="ctr" defTabSz="666750">
              <a:lnSpc>
                <a:spcPct val="90000"/>
              </a:lnSpc>
              <a:spcAft>
                <a:spcPct val="35000"/>
              </a:spcAft>
              <a:defRPr/>
            </a:pPr>
            <a:r>
              <a:rPr lang="zh-CN" altLang="en-US" dirty="0" smtClean="0">
                <a:solidFill>
                  <a:schemeClr val="bg1"/>
                </a:solidFill>
                <a:latin typeface="微软雅黑" panose="020B0503020204020204" pitchFamily="34" charset="-122"/>
                <a:ea typeface="微软雅黑" panose="020B0503020204020204" pitchFamily="34" charset="-122"/>
              </a:rPr>
              <a:t>试用期期间</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9" name="TextBox 18"/>
          <p:cNvSpPr txBox="1"/>
          <p:nvPr/>
        </p:nvSpPr>
        <p:spPr>
          <a:xfrm>
            <a:off x="722294" y="197427"/>
            <a:ext cx="1800493" cy="369332"/>
          </a:xfrm>
          <a:prstGeom prst="rect">
            <a:avLst/>
          </a:prstGeom>
          <a:noFill/>
        </p:spPr>
        <p:txBody>
          <a:bodyPr wrap="none" rtlCol="0">
            <a:spAutoFit/>
          </a:bodyPr>
          <a:lstStyle/>
          <a:p>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入</a:t>
            </a:r>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职进入试用期</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7" presetClass="entr" presetSubtype="8"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7" presetClass="entr" presetSubtype="8"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0-#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7" presetClass="entr" presetSubtype="8"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0-#ppt_w/2"/>
                                          </p:val>
                                        </p:tav>
                                        <p:tav tm="100000">
                                          <p:val>
                                            <p:strVal val="#ppt_x"/>
                                          </p:val>
                                        </p:tav>
                                      </p:tavLst>
                                    </p:anim>
                                    <p:anim calcmode="lin" valueType="num">
                                      <p:cBhvr additive="base">
                                        <p:cTn id="18" dur="500" fill="hold"/>
                                        <p:tgtEl>
                                          <p:spTgt spid="2"/>
                                        </p:tgtEl>
                                        <p:attrNameLst>
                                          <p:attrName>ppt_y</p:attrName>
                                        </p:attrNameLst>
                                      </p:cBhvr>
                                      <p:tavLst>
                                        <p:tav tm="0">
                                          <p:val>
                                            <p:strVal val="#ppt_y"/>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1000"/>
                                        <p:tgtEl>
                                          <p:spTgt spid="16"/>
                                        </p:tgtEl>
                                      </p:cBhvr>
                                    </p:animEffect>
                                    <p:anim calcmode="lin" valueType="num">
                                      <p:cBhvr>
                                        <p:cTn id="22" dur="1000" fill="hold"/>
                                        <p:tgtEl>
                                          <p:spTgt spid="16"/>
                                        </p:tgtEl>
                                        <p:attrNameLst>
                                          <p:attrName>ppt_x</p:attrName>
                                        </p:attrNameLst>
                                      </p:cBhvr>
                                      <p:tavLst>
                                        <p:tav tm="0">
                                          <p:val>
                                            <p:strVal val="#ppt_x"/>
                                          </p:val>
                                        </p:tav>
                                        <p:tav tm="100000">
                                          <p:val>
                                            <p:strVal val="#ppt_x"/>
                                          </p:val>
                                        </p:tav>
                                      </p:tavLst>
                                    </p:anim>
                                    <p:anim calcmode="lin" valueType="num">
                                      <p:cBhvr>
                                        <p:cTn id="23" dur="1000" fill="hold"/>
                                        <p:tgtEl>
                                          <p:spTgt spid="16"/>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000"/>
                                        <p:tgtEl>
                                          <p:spTgt spid="17"/>
                                        </p:tgtEl>
                                      </p:cBhvr>
                                    </p:animEffect>
                                    <p:anim calcmode="lin" valueType="num">
                                      <p:cBhvr>
                                        <p:cTn id="27" dur="1000" fill="hold"/>
                                        <p:tgtEl>
                                          <p:spTgt spid="17"/>
                                        </p:tgtEl>
                                        <p:attrNameLst>
                                          <p:attrName>ppt_x</p:attrName>
                                        </p:attrNameLst>
                                      </p:cBhvr>
                                      <p:tavLst>
                                        <p:tav tm="0">
                                          <p:val>
                                            <p:strVal val="#ppt_x"/>
                                          </p:val>
                                        </p:tav>
                                        <p:tav tm="100000">
                                          <p:val>
                                            <p:strVal val="#ppt_x"/>
                                          </p:val>
                                        </p:tav>
                                      </p:tavLst>
                                    </p:anim>
                                    <p:anim calcmode="lin" valueType="num">
                                      <p:cBhvr>
                                        <p:cTn id="28" dur="1000" fill="hold"/>
                                        <p:tgtEl>
                                          <p:spTgt spid="17"/>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fade">
                                      <p:cBhvr>
                                        <p:cTn id="31" dur="1000"/>
                                        <p:tgtEl>
                                          <p:spTgt spid="18"/>
                                        </p:tgtEl>
                                      </p:cBhvr>
                                    </p:animEffect>
                                    <p:anim calcmode="lin" valueType="num">
                                      <p:cBhvr>
                                        <p:cTn id="32" dur="1000" fill="hold"/>
                                        <p:tgtEl>
                                          <p:spTgt spid="18"/>
                                        </p:tgtEl>
                                        <p:attrNameLst>
                                          <p:attrName>ppt_x</p:attrName>
                                        </p:attrNameLst>
                                      </p:cBhvr>
                                      <p:tavLst>
                                        <p:tav tm="0">
                                          <p:val>
                                            <p:strVal val="#ppt_x"/>
                                          </p:val>
                                        </p:tav>
                                        <p:tav tm="100000">
                                          <p:val>
                                            <p:strVal val="#ppt_x"/>
                                          </p:val>
                                        </p:tav>
                                      </p:tavLst>
                                    </p:anim>
                                    <p:anim calcmode="lin" valueType="num">
                                      <p:cBhvr>
                                        <p:cTn id="33" dur="1000" fill="hold"/>
                                        <p:tgtEl>
                                          <p:spTgt spid="18"/>
                                        </p:tgtEl>
                                        <p:attrNameLst>
                                          <p:attrName>ppt_y</p:attrName>
                                        </p:attrNameLst>
                                      </p:cBhvr>
                                      <p:tavLst>
                                        <p:tav tm="0">
                                          <p:val>
                                            <p:strVal val="#ppt_y+.1"/>
                                          </p:val>
                                        </p:tav>
                                        <p:tav tm="100000">
                                          <p:val>
                                            <p:strVal val="#ppt_y"/>
                                          </p:val>
                                        </p:tav>
                                      </p:tavLst>
                                    </p:anim>
                                  </p:childTnLst>
                                </p:cTn>
                              </p:par>
                            </p:childTnLst>
                          </p:cTn>
                        </p:par>
                        <p:par>
                          <p:cTn id="34" fill="hold">
                            <p:stCondLst>
                              <p:cond delay="1500"/>
                            </p:stCondLst>
                            <p:childTnLst>
                              <p:par>
                                <p:cTn id="35" presetID="16" presetClass="entr" presetSubtype="21" fill="hold" grpId="0" nodeType="afterEffect">
                                  <p:stCondLst>
                                    <p:cond delay="0"/>
                                  </p:stCondLst>
                                  <p:childTnLst>
                                    <p:set>
                                      <p:cBhvr>
                                        <p:cTn id="36" dur="1" fill="hold">
                                          <p:stCondLst>
                                            <p:cond delay="0"/>
                                          </p:stCondLst>
                                        </p:cTn>
                                        <p:tgtEl>
                                          <p:spTgt spid="19"/>
                                        </p:tgtEl>
                                        <p:attrNameLst>
                                          <p:attrName>style.visibility</p:attrName>
                                        </p:attrNameLst>
                                      </p:cBhvr>
                                      <p:to>
                                        <p:strVal val="visible"/>
                                      </p:to>
                                    </p:set>
                                    <p:animEffect transition="in" filter="barn(inVertical)">
                                      <p:cBhvr>
                                        <p:cTn id="3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p:cNvSpPr txBox="1"/>
          <p:nvPr/>
        </p:nvSpPr>
        <p:spPr>
          <a:xfrm>
            <a:off x="722294" y="197427"/>
            <a:ext cx="1107996" cy="369332"/>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特别注意</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 name="圆角矩形 3"/>
          <p:cNvSpPr/>
          <p:nvPr/>
        </p:nvSpPr>
        <p:spPr>
          <a:xfrm>
            <a:off x="1077637" y="919707"/>
            <a:ext cx="3010707" cy="3729466"/>
          </a:xfrm>
          <a:prstGeom prst="roundRect">
            <a:avLst>
              <a:gd name="adj" fmla="val 3967"/>
            </a:avLst>
          </a:prstGeom>
          <a:solidFill>
            <a:schemeClr val="tx2">
              <a:lumMod val="75000"/>
              <a:alpha val="79999"/>
            </a:schemeClr>
          </a:solidFill>
          <a:ln>
            <a:noFill/>
          </a:ln>
        </p:spPr>
        <p:txBody>
          <a:bodyPr anchor="ctr"/>
          <a:lstStyle/>
          <a:p>
            <a:pPr algn="ctr" defTabSz="914400"/>
            <a:endParaRPr lang="zh-CN" altLang="en-US">
              <a:solidFill>
                <a:srgbClr val="FFFFFF"/>
              </a:solidFill>
              <a:latin typeface="宋体" panose="02010600030101010101" pitchFamily="2" charset="-122"/>
            </a:endParaRPr>
          </a:p>
        </p:txBody>
      </p:sp>
      <p:sp>
        <p:nvSpPr>
          <p:cNvPr id="5" name="矩形 4"/>
          <p:cNvSpPr/>
          <p:nvPr/>
        </p:nvSpPr>
        <p:spPr>
          <a:xfrm>
            <a:off x="4427990" y="1110477"/>
            <a:ext cx="3694751" cy="3453532"/>
          </a:xfrm>
          <a:prstGeom prst="rect">
            <a:avLst/>
          </a:prstGeom>
          <a:solidFill>
            <a:srgbClr val="FF9999">
              <a:alpha val="4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p>
            <a:pPr algn="ctr"/>
            <a:endParaRPr lang="zh-CN" altLang="en-US">
              <a:solidFill>
                <a:prstClr val="white"/>
              </a:solidFill>
            </a:endParaRPr>
          </a:p>
        </p:txBody>
      </p:sp>
      <p:graphicFrame>
        <p:nvGraphicFramePr>
          <p:cNvPr id="6" name="表格 5"/>
          <p:cNvGraphicFramePr>
            <a:graphicFrameLocks noGrp="1"/>
          </p:cNvGraphicFramePr>
          <p:nvPr/>
        </p:nvGraphicFramePr>
        <p:xfrm>
          <a:off x="4576358" y="1347616"/>
          <a:ext cx="3382010" cy="2998472"/>
        </p:xfrm>
        <a:graphic>
          <a:graphicData uri="http://schemas.openxmlformats.org/drawingml/2006/table">
            <a:tbl>
              <a:tblPr firstRow="1" bandRow="1">
                <a:tableStyleId>{5C22544A-7EE6-4342-B048-85BDC9FD1C3A}</a:tableStyleId>
              </a:tblPr>
              <a:tblGrid>
                <a:gridCol w="1691005"/>
                <a:gridCol w="1691005"/>
              </a:tblGrid>
              <a:tr h="443342">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r>
              <a:tr h="425855">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r>
              <a:tr h="425855">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r>
              <a:tr h="425855">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r>
              <a:tr h="425855">
                <a:tc>
                  <a:txBody>
                    <a:bodyPr/>
                    <a:lstStyle/>
                    <a:p>
                      <a:endParaRPr lang="zh-CN" altLang="en-US" sz="18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r>
              <a:tr h="425855">
                <a:tc>
                  <a:txBody>
                    <a:bodyPr/>
                    <a:lstStyle/>
                    <a:p>
                      <a:endParaRPr lang="zh-CN" altLang="en-US" sz="180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solidFill>
                        <a:schemeClr val="bg2">
                          <a:lumMod val="90000"/>
                        </a:schemeClr>
                      </a:solidFill>
                      <a:prstDash val="solid"/>
                      <a:round/>
                      <a:headEnd type="none" w="med" len="med"/>
                      <a:tailEnd type="none" w="med" len="med"/>
                    </a:lnB>
                    <a:solidFill>
                      <a:schemeClr val="bg1"/>
                    </a:solidFill>
                  </a:tcPr>
                </a:tc>
              </a:tr>
              <a:tr h="425855">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c>
                  <a:txBody>
                    <a:bodyPr/>
                    <a:lstStyle/>
                    <a:p>
                      <a:endParaRPr lang="zh-CN" altLang="en-US" sz="1800"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2">
                          <a:lumMod val="90000"/>
                        </a:schemeClr>
                      </a:solidFill>
                      <a:prstDash val="solid"/>
                      <a:round/>
                      <a:headEnd type="none" w="med" len="med"/>
                      <a:tailEnd type="none" w="med" len="med"/>
                    </a:lnT>
                    <a:lnB w="12700" cap="flat" cmpd="sng" algn="ctr">
                      <a:noFill/>
                      <a:prstDash val="solid"/>
                      <a:round/>
                      <a:headEnd type="none" w="med" len="med"/>
                      <a:tailEnd type="none" w="med" len="med"/>
                    </a:lnB>
                    <a:solidFill>
                      <a:schemeClr val="bg1"/>
                    </a:solidFill>
                  </a:tcPr>
                </a:tc>
              </a:tr>
            </a:tbl>
          </a:graphicData>
        </a:graphic>
      </p:graphicFrame>
      <p:sp>
        <p:nvSpPr>
          <p:cNvPr id="7" name="矩形 47"/>
          <p:cNvSpPr>
            <a:spLocks noChangeArrowheads="1"/>
          </p:cNvSpPr>
          <p:nvPr/>
        </p:nvSpPr>
        <p:spPr bwMode="auto">
          <a:xfrm>
            <a:off x="4794503" y="1545671"/>
            <a:ext cx="2945720" cy="2689860"/>
          </a:xfrm>
          <a:prstGeom prst="rect">
            <a:avLst/>
          </a:prstGeom>
          <a:noFill/>
          <a:ln>
            <a:noFill/>
          </a:ln>
        </p:spPr>
        <p:txBody>
          <a:bodyPr wrap="square" lIns="51430" tIns="25715" rIns="51430" bIns="25715">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513715">
              <a:lnSpc>
                <a:spcPct val="130000"/>
              </a:lnSpc>
              <a:spcBef>
                <a:spcPct val="0"/>
              </a:spcBef>
              <a:buNone/>
              <a:defRPr/>
            </a:pPr>
            <a:r>
              <a:rPr lang="en-US" altLang="zh-CN" sz="1100" b="1" dirty="0">
                <a:solidFill>
                  <a:schemeClr val="tx1">
                    <a:lumMod val="65000"/>
                    <a:lumOff val="35000"/>
                  </a:schemeClr>
                </a:solidFill>
                <a:sym typeface="微软雅黑" panose="020B0503020204020204" pitchFamily="34" charset="-122"/>
              </a:rPr>
              <a:t> </a:t>
            </a:r>
            <a:r>
              <a:rPr lang="en-US" altLang="zh-CN" sz="1100" b="1" dirty="0" smtClean="0">
                <a:solidFill>
                  <a:schemeClr val="tx1">
                    <a:lumMod val="65000"/>
                    <a:lumOff val="35000"/>
                  </a:schemeClr>
                </a:solidFill>
                <a:sym typeface="微软雅黑" panose="020B0503020204020204" pitchFamily="34" charset="-122"/>
              </a:rPr>
              <a:t>  </a:t>
            </a:r>
            <a:r>
              <a:rPr lang="en-US" altLang="zh-CN" sz="1100" dirty="0" smtClean="0">
                <a:solidFill>
                  <a:schemeClr val="tx1">
                    <a:lumMod val="65000"/>
                    <a:lumOff val="35000"/>
                  </a:schemeClr>
                </a:solidFill>
                <a:sym typeface="微软雅黑" panose="020B0503020204020204" pitchFamily="34" charset="-122"/>
              </a:rPr>
              <a:t>1</a:t>
            </a:r>
            <a:r>
              <a:rPr lang="zh-CN" altLang="en-US" sz="1100" dirty="0" smtClean="0">
                <a:solidFill>
                  <a:schemeClr val="tx1">
                    <a:lumMod val="65000"/>
                    <a:lumOff val="35000"/>
                  </a:schemeClr>
                </a:solidFill>
                <a:sym typeface="微软雅黑" panose="020B0503020204020204" pitchFamily="34" charset="-122"/>
              </a:rPr>
              <a:t>、入职日期在当月</a:t>
            </a:r>
            <a:r>
              <a:rPr lang="en-US" altLang="zh-CN" sz="1100" dirty="0" smtClean="0">
                <a:solidFill>
                  <a:schemeClr val="tx1">
                    <a:lumMod val="65000"/>
                    <a:lumOff val="35000"/>
                  </a:schemeClr>
                </a:solidFill>
                <a:sym typeface="微软雅黑" panose="020B0503020204020204" pitchFamily="34" charset="-122"/>
              </a:rPr>
              <a:t>13</a:t>
            </a:r>
            <a:r>
              <a:rPr lang="zh-CN" altLang="en-US" sz="1100" dirty="0" smtClean="0">
                <a:solidFill>
                  <a:schemeClr val="tx1">
                    <a:lumMod val="65000"/>
                    <a:lumOff val="35000"/>
                  </a:schemeClr>
                </a:solidFill>
                <a:sym typeface="微软雅黑" panose="020B0503020204020204" pitchFamily="34" charset="-122"/>
              </a:rPr>
              <a:t>号之前的，将在当月缴纳社保，入职日期在当月</a:t>
            </a:r>
            <a:r>
              <a:rPr lang="en-US" altLang="zh-CN" sz="1100" dirty="0" smtClean="0">
                <a:solidFill>
                  <a:schemeClr val="tx1">
                    <a:lumMod val="65000"/>
                    <a:lumOff val="35000"/>
                  </a:schemeClr>
                </a:solidFill>
                <a:sym typeface="微软雅黑" panose="020B0503020204020204" pitchFamily="34" charset="-122"/>
              </a:rPr>
              <a:t>13</a:t>
            </a:r>
            <a:r>
              <a:rPr lang="zh-CN" altLang="en-US" sz="1100" dirty="0" smtClean="0">
                <a:solidFill>
                  <a:schemeClr val="tx1">
                    <a:lumMod val="65000"/>
                    <a:lumOff val="35000"/>
                  </a:schemeClr>
                </a:solidFill>
                <a:sym typeface="微软雅黑" panose="020B0503020204020204" pitchFamily="34" charset="-122"/>
              </a:rPr>
              <a:t>号之后的，将于次月缴纳社保</a:t>
            </a:r>
            <a:endParaRPr lang="en-US" altLang="zh-CN" sz="1100" dirty="0" smtClean="0">
              <a:solidFill>
                <a:schemeClr val="tx1">
                  <a:lumMod val="65000"/>
                  <a:lumOff val="35000"/>
                </a:schemeClr>
              </a:solidFill>
              <a:sym typeface="微软雅黑" panose="020B0503020204020204" pitchFamily="34" charset="-122"/>
            </a:endParaRPr>
          </a:p>
          <a:p>
            <a:pPr defTabSz="513715">
              <a:lnSpc>
                <a:spcPct val="130000"/>
              </a:lnSpc>
              <a:spcBef>
                <a:spcPct val="0"/>
              </a:spcBef>
              <a:buNone/>
              <a:defRPr/>
            </a:pPr>
            <a:r>
              <a:rPr lang="en-US" altLang="zh-CN" sz="1100" dirty="0">
                <a:solidFill>
                  <a:schemeClr val="tx1">
                    <a:lumMod val="65000"/>
                    <a:lumOff val="35000"/>
                  </a:schemeClr>
                </a:solidFill>
                <a:sym typeface="微软雅黑" panose="020B0503020204020204" pitchFamily="34" charset="-122"/>
              </a:rPr>
              <a:t> </a:t>
            </a:r>
            <a:r>
              <a:rPr lang="en-US" altLang="zh-CN" sz="1100" dirty="0" smtClean="0">
                <a:solidFill>
                  <a:schemeClr val="tx1">
                    <a:lumMod val="65000"/>
                    <a:lumOff val="35000"/>
                  </a:schemeClr>
                </a:solidFill>
                <a:sym typeface="微软雅黑" panose="020B0503020204020204" pitchFamily="34" charset="-122"/>
              </a:rPr>
              <a:t>   2</a:t>
            </a:r>
            <a:r>
              <a:rPr lang="zh-CN" altLang="en-US" sz="1100" dirty="0" smtClean="0">
                <a:solidFill>
                  <a:schemeClr val="tx1">
                    <a:lumMod val="65000"/>
                    <a:lumOff val="35000"/>
                  </a:schemeClr>
                </a:solidFill>
                <a:sym typeface="微软雅黑" panose="020B0503020204020204" pitchFamily="34" charset="-122"/>
              </a:rPr>
              <a:t>、新员工的</a:t>
            </a:r>
            <a:r>
              <a:rPr lang="en-US" altLang="zh-CN" sz="1100" dirty="0" smtClean="0">
                <a:solidFill>
                  <a:schemeClr val="tx1">
                    <a:lumMod val="65000"/>
                    <a:lumOff val="35000"/>
                  </a:schemeClr>
                </a:solidFill>
                <a:sym typeface="微软雅黑" panose="020B0503020204020204" pitchFamily="34" charset="-122"/>
              </a:rPr>
              <a:t>OA</a:t>
            </a:r>
            <a:r>
              <a:rPr lang="zh-CN" altLang="en-US" sz="1100" dirty="0" smtClean="0">
                <a:solidFill>
                  <a:schemeClr val="tx1">
                    <a:lumMod val="65000"/>
                    <a:lumOff val="35000"/>
                  </a:schemeClr>
                </a:solidFill>
                <a:sym typeface="微软雅黑" panose="020B0503020204020204" pitchFamily="34" charset="-122"/>
              </a:rPr>
              <a:t>账号和密码将于录用审批完成后，由陈主任发送至导师或者部门领导</a:t>
            </a:r>
            <a:endParaRPr lang="en-US" altLang="zh-CN" sz="1100" dirty="0" smtClean="0">
              <a:solidFill>
                <a:schemeClr val="tx1">
                  <a:lumMod val="65000"/>
                  <a:lumOff val="35000"/>
                </a:schemeClr>
              </a:solidFill>
              <a:sym typeface="微软雅黑" panose="020B0503020204020204" pitchFamily="34" charset="-122"/>
            </a:endParaRPr>
          </a:p>
          <a:p>
            <a:pPr defTabSz="513715">
              <a:lnSpc>
                <a:spcPct val="130000"/>
              </a:lnSpc>
              <a:spcBef>
                <a:spcPct val="0"/>
              </a:spcBef>
              <a:buNone/>
              <a:defRPr/>
            </a:pPr>
            <a:r>
              <a:rPr lang="en-US" altLang="zh-CN" sz="1100" dirty="0">
                <a:solidFill>
                  <a:schemeClr val="tx1">
                    <a:lumMod val="65000"/>
                    <a:lumOff val="35000"/>
                  </a:schemeClr>
                </a:solidFill>
                <a:sym typeface="微软雅黑" panose="020B0503020204020204" pitchFamily="34" charset="-122"/>
              </a:rPr>
              <a:t> </a:t>
            </a:r>
            <a:r>
              <a:rPr lang="en-US" altLang="zh-CN" sz="1100" dirty="0" smtClean="0">
                <a:solidFill>
                  <a:schemeClr val="tx1">
                    <a:lumMod val="65000"/>
                    <a:lumOff val="35000"/>
                  </a:schemeClr>
                </a:solidFill>
                <a:sym typeface="微软雅黑" panose="020B0503020204020204" pitchFamily="34" charset="-122"/>
              </a:rPr>
              <a:t>   3</a:t>
            </a:r>
            <a:r>
              <a:rPr lang="zh-CN" altLang="en-US" sz="1100" dirty="0" smtClean="0">
                <a:solidFill>
                  <a:schemeClr val="tx1">
                    <a:lumMod val="65000"/>
                    <a:lumOff val="35000"/>
                  </a:schemeClr>
                </a:solidFill>
                <a:sym typeface="微软雅黑" panose="020B0503020204020204" pitchFamily="34" charset="-122"/>
              </a:rPr>
              <a:t>、试用期期间请注意及时填写考核手册，如果导师、部门领导对员工有什么意见请及时与人力行政部沟通，新员工在试用期转正遇到问题时也请及时与人力行政部沟通，我们将在充分了解情况后及时解决双方的问题，请部门和新员工切记不要放置不管，或在没有充分沟通后就不出勤工作</a:t>
            </a:r>
            <a:endParaRPr lang="zh-CN" altLang="en-US" sz="1100" dirty="0">
              <a:solidFill>
                <a:schemeClr val="tx1">
                  <a:lumMod val="65000"/>
                  <a:lumOff val="35000"/>
                </a:schemeClr>
              </a:solidFill>
              <a:sym typeface="微软雅黑" panose="020B0503020204020204" pitchFamily="34" charset="-122"/>
            </a:endParaRPr>
          </a:p>
        </p:txBody>
      </p:sp>
      <p:grpSp>
        <p:nvGrpSpPr>
          <p:cNvPr id="8" name="组合 7"/>
          <p:cNvGrpSpPr/>
          <p:nvPr/>
        </p:nvGrpSpPr>
        <p:grpSpPr>
          <a:xfrm>
            <a:off x="1179846" y="826121"/>
            <a:ext cx="2761156" cy="3737888"/>
            <a:chOff x="2148824" y="1500199"/>
            <a:chExt cx="3169740" cy="4769514"/>
          </a:xfrm>
        </p:grpSpPr>
        <p:sp>
          <p:nvSpPr>
            <p:cNvPr id="9" name="矩形 8"/>
            <p:cNvSpPr/>
            <p:nvPr/>
          </p:nvSpPr>
          <p:spPr>
            <a:xfrm>
              <a:off x="2148824" y="1728281"/>
              <a:ext cx="3169740" cy="4541432"/>
            </a:xfrm>
            <a:prstGeom prst="rect">
              <a:avLst/>
            </a:prstGeom>
            <a:gradFill>
              <a:gsLst>
                <a:gs pos="39000">
                  <a:schemeClr val="bg1"/>
                </a:gs>
                <a:gs pos="99000">
                  <a:schemeClr val="bg1">
                    <a:lumMod val="95000"/>
                  </a:schemeClr>
                </a:gs>
              </a:gsLst>
              <a:lin ang="21594000" scaled="0"/>
            </a:gra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275613" y="1791378"/>
              <a:ext cx="181837" cy="184071"/>
            </a:xfrm>
            <a:prstGeom prst="ellipse">
              <a:avLst/>
            </a:prstGeom>
            <a:noFill/>
            <a:ln w="28575">
              <a:gradFill flip="none" rotWithShape="1">
                <a:gsLst>
                  <a:gs pos="49000">
                    <a:schemeClr val="bg1">
                      <a:lumMod val="95000"/>
                    </a:schemeClr>
                  </a:gs>
                  <a:gs pos="20000">
                    <a:schemeClr val="bg2">
                      <a:lumMod val="90000"/>
                    </a:schemeClr>
                  </a:gs>
                  <a:gs pos="88000">
                    <a:schemeClr val="bg2">
                      <a:lumMod val="75000"/>
                    </a:schemeClr>
                  </a:gs>
                  <a:gs pos="62000">
                    <a:schemeClr val="bg1">
                      <a:lumMod val="95000"/>
                    </a:schemeClr>
                  </a:gs>
                </a:gsLst>
                <a:path path="circle">
                  <a:fillToRect l="100000" b="100000"/>
                </a:path>
                <a:tileRect t="-100000" r="-100000"/>
              </a:gradFill>
            </a:ln>
            <a:effectLst>
              <a:outerShdw blurRad="63500" sx="102000" sy="102000" algn="ctr" rotWithShape="0">
                <a:prstClr val="black">
                  <a:alpha val="40000"/>
                </a:prstClr>
              </a:outerShdw>
            </a:effectLst>
            <a:scene3d>
              <a:camera prst="orthographicFront"/>
              <a:lightRig rig="threePt" dir="t"/>
            </a:scene3d>
            <a:sp3d>
              <a:bevelT w="127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618909" y="1791377"/>
              <a:ext cx="181837" cy="184071"/>
            </a:xfrm>
            <a:prstGeom prst="ellipse">
              <a:avLst/>
            </a:prstGeom>
            <a:noFill/>
            <a:ln w="28575">
              <a:gradFill flip="none" rotWithShape="1">
                <a:gsLst>
                  <a:gs pos="49000">
                    <a:schemeClr val="bg1">
                      <a:lumMod val="95000"/>
                    </a:schemeClr>
                  </a:gs>
                  <a:gs pos="20000">
                    <a:schemeClr val="bg2">
                      <a:lumMod val="90000"/>
                    </a:schemeClr>
                  </a:gs>
                  <a:gs pos="88000">
                    <a:schemeClr val="bg2">
                      <a:lumMod val="75000"/>
                    </a:schemeClr>
                  </a:gs>
                  <a:gs pos="62000">
                    <a:schemeClr val="bg1">
                      <a:lumMod val="95000"/>
                    </a:schemeClr>
                  </a:gs>
                </a:gsLst>
                <a:path path="circle">
                  <a:fillToRect l="100000" b="100000"/>
                </a:path>
                <a:tileRect t="-100000" r="-100000"/>
              </a:gradFill>
            </a:ln>
            <a:effectLst>
              <a:outerShdw blurRad="63500" sx="102000" sy="102000" algn="ctr" rotWithShape="0">
                <a:prstClr val="black">
                  <a:alpha val="40000"/>
                </a:prstClr>
              </a:outerShdw>
            </a:effectLst>
            <a:scene3d>
              <a:camera prst="orthographicFront"/>
              <a:lightRig rig="threePt" dir="t"/>
            </a:scene3d>
            <a:sp3d>
              <a:bevelT w="127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2962204" y="1791377"/>
              <a:ext cx="181837" cy="184071"/>
            </a:xfrm>
            <a:prstGeom prst="ellipse">
              <a:avLst/>
            </a:prstGeom>
            <a:noFill/>
            <a:ln w="28575">
              <a:gradFill flip="none" rotWithShape="1">
                <a:gsLst>
                  <a:gs pos="49000">
                    <a:schemeClr val="bg1">
                      <a:lumMod val="95000"/>
                    </a:schemeClr>
                  </a:gs>
                  <a:gs pos="20000">
                    <a:schemeClr val="bg2">
                      <a:lumMod val="90000"/>
                    </a:schemeClr>
                  </a:gs>
                  <a:gs pos="88000">
                    <a:schemeClr val="bg2">
                      <a:lumMod val="75000"/>
                    </a:schemeClr>
                  </a:gs>
                  <a:gs pos="62000">
                    <a:schemeClr val="bg1">
                      <a:lumMod val="95000"/>
                    </a:schemeClr>
                  </a:gs>
                </a:gsLst>
                <a:path path="circle">
                  <a:fillToRect l="100000" b="100000"/>
                </a:path>
                <a:tileRect t="-100000" r="-100000"/>
              </a:gradFill>
            </a:ln>
            <a:effectLst>
              <a:outerShdw blurRad="63500" sx="102000" sy="102000" algn="ctr" rotWithShape="0">
                <a:prstClr val="black">
                  <a:alpha val="40000"/>
                </a:prstClr>
              </a:outerShdw>
            </a:effectLst>
            <a:scene3d>
              <a:camera prst="orthographicFront"/>
              <a:lightRig rig="threePt" dir="t"/>
            </a:scene3d>
            <a:sp3d>
              <a:bevelT w="127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3305499" y="1791377"/>
              <a:ext cx="181837" cy="184071"/>
            </a:xfrm>
            <a:prstGeom prst="ellipse">
              <a:avLst/>
            </a:prstGeom>
            <a:noFill/>
            <a:ln w="28575">
              <a:gradFill flip="none" rotWithShape="1">
                <a:gsLst>
                  <a:gs pos="49000">
                    <a:schemeClr val="bg1">
                      <a:lumMod val="95000"/>
                    </a:schemeClr>
                  </a:gs>
                  <a:gs pos="20000">
                    <a:schemeClr val="bg2">
                      <a:lumMod val="90000"/>
                    </a:schemeClr>
                  </a:gs>
                  <a:gs pos="88000">
                    <a:schemeClr val="bg2">
                      <a:lumMod val="75000"/>
                    </a:schemeClr>
                  </a:gs>
                  <a:gs pos="62000">
                    <a:schemeClr val="bg1">
                      <a:lumMod val="95000"/>
                    </a:schemeClr>
                  </a:gs>
                </a:gsLst>
                <a:path path="circle">
                  <a:fillToRect l="100000" b="100000"/>
                </a:path>
                <a:tileRect t="-100000" r="-100000"/>
              </a:gradFill>
            </a:ln>
            <a:effectLst>
              <a:outerShdw blurRad="63500" sx="102000" sy="102000" algn="ctr" rotWithShape="0">
                <a:prstClr val="black">
                  <a:alpha val="40000"/>
                </a:prstClr>
              </a:outerShdw>
            </a:effectLst>
            <a:scene3d>
              <a:camera prst="orthographicFront"/>
              <a:lightRig rig="threePt" dir="t"/>
            </a:scene3d>
            <a:sp3d>
              <a:bevelT w="127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648794" y="1791377"/>
              <a:ext cx="181837" cy="184071"/>
            </a:xfrm>
            <a:prstGeom prst="ellipse">
              <a:avLst/>
            </a:prstGeom>
            <a:noFill/>
            <a:ln w="28575">
              <a:gradFill flip="none" rotWithShape="1">
                <a:gsLst>
                  <a:gs pos="49000">
                    <a:schemeClr val="bg1">
                      <a:lumMod val="95000"/>
                    </a:schemeClr>
                  </a:gs>
                  <a:gs pos="20000">
                    <a:schemeClr val="bg2">
                      <a:lumMod val="90000"/>
                    </a:schemeClr>
                  </a:gs>
                  <a:gs pos="88000">
                    <a:schemeClr val="bg2">
                      <a:lumMod val="75000"/>
                    </a:schemeClr>
                  </a:gs>
                  <a:gs pos="62000">
                    <a:schemeClr val="bg1">
                      <a:lumMod val="95000"/>
                    </a:schemeClr>
                  </a:gs>
                </a:gsLst>
                <a:path path="circle">
                  <a:fillToRect l="100000" b="100000"/>
                </a:path>
                <a:tileRect t="-100000" r="-100000"/>
              </a:gradFill>
            </a:ln>
            <a:effectLst>
              <a:outerShdw blurRad="63500" sx="102000" sy="102000" algn="ctr" rotWithShape="0">
                <a:prstClr val="black">
                  <a:alpha val="40000"/>
                </a:prstClr>
              </a:outerShdw>
            </a:effectLst>
            <a:scene3d>
              <a:camera prst="orthographicFront"/>
              <a:lightRig rig="threePt" dir="t"/>
            </a:scene3d>
            <a:sp3d>
              <a:bevelT w="127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021780" y="1791377"/>
              <a:ext cx="181837" cy="184071"/>
            </a:xfrm>
            <a:prstGeom prst="ellipse">
              <a:avLst/>
            </a:prstGeom>
            <a:noFill/>
            <a:ln w="28575">
              <a:gradFill flip="none" rotWithShape="1">
                <a:gsLst>
                  <a:gs pos="49000">
                    <a:schemeClr val="bg1">
                      <a:lumMod val="95000"/>
                    </a:schemeClr>
                  </a:gs>
                  <a:gs pos="20000">
                    <a:schemeClr val="bg2">
                      <a:lumMod val="90000"/>
                    </a:schemeClr>
                  </a:gs>
                  <a:gs pos="88000">
                    <a:schemeClr val="bg2">
                      <a:lumMod val="75000"/>
                    </a:schemeClr>
                  </a:gs>
                  <a:gs pos="62000">
                    <a:schemeClr val="bg1">
                      <a:lumMod val="95000"/>
                    </a:schemeClr>
                  </a:gs>
                </a:gsLst>
                <a:path path="circle">
                  <a:fillToRect l="100000" b="100000"/>
                </a:path>
                <a:tileRect t="-100000" r="-100000"/>
              </a:gradFill>
            </a:ln>
            <a:effectLst>
              <a:outerShdw blurRad="63500" sx="102000" sy="102000" algn="ctr" rotWithShape="0">
                <a:prstClr val="black">
                  <a:alpha val="40000"/>
                </a:prstClr>
              </a:outerShdw>
            </a:effectLst>
            <a:scene3d>
              <a:camera prst="orthographicFront"/>
              <a:lightRig rig="threePt" dir="t"/>
            </a:scene3d>
            <a:sp3d>
              <a:bevelT w="127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365075" y="1791377"/>
              <a:ext cx="181837" cy="184071"/>
            </a:xfrm>
            <a:prstGeom prst="ellipse">
              <a:avLst/>
            </a:prstGeom>
            <a:noFill/>
            <a:ln w="28575">
              <a:gradFill flip="none" rotWithShape="1">
                <a:gsLst>
                  <a:gs pos="49000">
                    <a:schemeClr val="bg1">
                      <a:lumMod val="95000"/>
                    </a:schemeClr>
                  </a:gs>
                  <a:gs pos="20000">
                    <a:schemeClr val="bg2">
                      <a:lumMod val="90000"/>
                    </a:schemeClr>
                  </a:gs>
                  <a:gs pos="88000">
                    <a:schemeClr val="bg2">
                      <a:lumMod val="75000"/>
                    </a:schemeClr>
                  </a:gs>
                  <a:gs pos="62000">
                    <a:schemeClr val="bg1">
                      <a:lumMod val="95000"/>
                    </a:schemeClr>
                  </a:gs>
                </a:gsLst>
                <a:path path="circle">
                  <a:fillToRect l="100000" b="100000"/>
                </a:path>
                <a:tileRect t="-100000" r="-100000"/>
              </a:gradFill>
            </a:ln>
            <a:effectLst>
              <a:outerShdw blurRad="63500" sx="102000" sy="102000" algn="ctr" rotWithShape="0">
                <a:prstClr val="black">
                  <a:alpha val="40000"/>
                </a:prstClr>
              </a:outerShdw>
            </a:effectLst>
            <a:scene3d>
              <a:camera prst="orthographicFront"/>
              <a:lightRig rig="threePt" dir="t"/>
            </a:scene3d>
            <a:sp3d>
              <a:bevelT w="127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4709161" y="1791377"/>
              <a:ext cx="181837" cy="184071"/>
            </a:xfrm>
            <a:prstGeom prst="ellipse">
              <a:avLst/>
            </a:prstGeom>
            <a:noFill/>
            <a:ln w="28575">
              <a:gradFill flip="none" rotWithShape="1">
                <a:gsLst>
                  <a:gs pos="49000">
                    <a:schemeClr val="bg1">
                      <a:lumMod val="95000"/>
                    </a:schemeClr>
                  </a:gs>
                  <a:gs pos="20000">
                    <a:schemeClr val="bg2">
                      <a:lumMod val="90000"/>
                    </a:schemeClr>
                  </a:gs>
                  <a:gs pos="88000">
                    <a:schemeClr val="bg2">
                      <a:lumMod val="75000"/>
                    </a:schemeClr>
                  </a:gs>
                  <a:gs pos="62000">
                    <a:schemeClr val="bg1">
                      <a:lumMod val="95000"/>
                    </a:schemeClr>
                  </a:gs>
                </a:gsLst>
                <a:path path="circle">
                  <a:fillToRect l="100000" b="100000"/>
                </a:path>
                <a:tileRect t="-100000" r="-100000"/>
              </a:gradFill>
            </a:ln>
            <a:effectLst>
              <a:outerShdw blurRad="63500" sx="102000" sy="102000" algn="ctr" rotWithShape="0">
                <a:prstClr val="black">
                  <a:alpha val="40000"/>
                </a:prstClr>
              </a:outerShdw>
            </a:effectLst>
            <a:scene3d>
              <a:camera prst="orthographicFront"/>
              <a:lightRig rig="threePt" dir="t"/>
            </a:scene3d>
            <a:sp3d>
              <a:bevelT w="127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052456" y="1791377"/>
              <a:ext cx="181837" cy="184071"/>
            </a:xfrm>
            <a:prstGeom prst="ellipse">
              <a:avLst/>
            </a:prstGeom>
            <a:noFill/>
            <a:ln w="28575">
              <a:gradFill flip="none" rotWithShape="1">
                <a:gsLst>
                  <a:gs pos="49000">
                    <a:schemeClr val="bg1">
                      <a:lumMod val="95000"/>
                    </a:schemeClr>
                  </a:gs>
                  <a:gs pos="20000">
                    <a:schemeClr val="bg2">
                      <a:lumMod val="90000"/>
                    </a:schemeClr>
                  </a:gs>
                  <a:gs pos="88000">
                    <a:schemeClr val="bg2">
                      <a:lumMod val="75000"/>
                    </a:schemeClr>
                  </a:gs>
                  <a:gs pos="62000">
                    <a:schemeClr val="bg1">
                      <a:lumMod val="95000"/>
                    </a:schemeClr>
                  </a:gs>
                </a:gsLst>
                <a:path path="circle">
                  <a:fillToRect l="100000" b="100000"/>
                </a:path>
                <a:tileRect t="-100000" r="-100000"/>
              </a:gradFill>
            </a:ln>
            <a:effectLst>
              <a:outerShdw blurRad="63500" sx="102000" sy="102000" algn="ctr" rotWithShape="0">
                <a:prstClr val="black">
                  <a:alpha val="40000"/>
                </a:prstClr>
              </a:outerShdw>
            </a:effectLst>
            <a:scene3d>
              <a:camera prst="orthographicFront"/>
              <a:lightRig rig="threePt" dir="t"/>
            </a:scene3d>
            <a:sp3d>
              <a:bevelT w="127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p:cNvGrpSpPr/>
            <p:nvPr/>
          </p:nvGrpSpPr>
          <p:grpSpPr>
            <a:xfrm>
              <a:off x="2333594" y="1510575"/>
              <a:ext cx="68082" cy="412580"/>
              <a:chOff x="2333594" y="1510575"/>
              <a:chExt cx="68082" cy="412580"/>
            </a:xfrm>
          </p:grpSpPr>
          <p:sp>
            <p:nvSpPr>
              <p:cNvPr id="44" name="圆角矩形 43"/>
              <p:cNvSpPr/>
              <p:nvPr/>
            </p:nvSpPr>
            <p:spPr>
              <a:xfrm rot="5400000">
                <a:off x="2143332" y="1701579"/>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圆角矩形 44"/>
              <p:cNvSpPr/>
              <p:nvPr/>
            </p:nvSpPr>
            <p:spPr>
              <a:xfrm rot="5400000">
                <a:off x="2180101" y="1700837"/>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p:cNvGrpSpPr/>
            <p:nvPr/>
          </p:nvGrpSpPr>
          <p:grpSpPr>
            <a:xfrm>
              <a:off x="2676606" y="1504454"/>
              <a:ext cx="68082" cy="412580"/>
              <a:chOff x="2333594" y="1510575"/>
              <a:chExt cx="68082" cy="412580"/>
            </a:xfrm>
          </p:grpSpPr>
          <p:sp>
            <p:nvSpPr>
              <p:cNvPr id="42" name="圆角矩形 41"/>
              <p:cNvSpPr/>
              <p:nvPr/>
            </p:nvSpPr>
            <p:spPr>
              <a:xfrm rot="5400000">
                <a:off x="2143332" y="1701579"/>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圆角矩形 42"/>
              <p:cNvSpPr/>
              <p:nvPr/>
            </p:nvSpPr>
            <p:spPr>
              <a:xfrm rot="5400000">
                <a:off x="2180101" y="1700837"/>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1" name="组合 20"/>
            <p:cNvGrpSpPr/>
            <p:nvPr/>
          </p:nvGrpSpPr>
          <p:grpSpPr>
            <a:xfrm>
              <a:off x="3017941" y="1510575"/>
              <a:ext cx="68082" cy="412580"/>
              <a:chOff x="2333594" y="1510575"/>
              <a:chExt cx="68082" cy="412580"/>
            </a:xfrm>
          </p:grpSpPr>
          <p:sp>
            <p:nvSpPr>
              <p:cNvPr id="40" name="圆角矩形 39"/>
              <p:cNvSpPr/>
              <p:nvPr/>
            </p:nvSpPr>
            <p:spPr>
              <a:xfrm rot="5400000">
                <a:off x="2143332" y="1701579"/>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圆角矩形 40"/>
              <p:cNvSpPr/>
              <p:nvPr/>
            </p:nvSpPr>
            <p:spPr>
              <a:xfrm rot="5400000">
                <a:off x="2180101" y="1700837"/>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 name="组合 21"/>
            <p:cNvGrpSpPr/>
            <p:nvPr/>
          </p:nvGrpSpPr>
          <p:grpSpPr>
            <a:xfrm>
              <a:off x="3363109" y="1504453"/>
              <a:ext cx="68082" cy="412580"/>
              <a:chOff x="2333594" y="1510575"/>
              <a:chExt cx="68082" cy="412580"/>
            </a:xfrm>
          </p:grpSpPr>
          <p:sp>
            <p:nvSpPr>
              <p:cNvPr id="38" name="圆角矩形 37"/>
              <p:cNvSpPr/>
              <p:nvPr/>
            </p:nvSpPr>
            <p:spPr>
              <a:xfrm rot="5400000">
                <a:off x="2143332" y="1701579"/>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圆角矩形 38"/>
              <p:cNvSpPr/>
              <p:nvPr/>
            </p:nvSpPr>
            <p:spPr>
              <a:xfrm rot="5400000">
                <a:off x="2180101" y="1700837"/>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3" name="组合 22"/>
            <p:cNvGrpSpPr/>
            <p:nvPr/>
          </p:nvGrpSpPr>
          <p:grpSpPr>
            <a:xfrm>
              <a:off x="3707169" y="1503712"/>
              <a:ext cx="68082" cy="412580"/>
              <a:chOff x="2333594" y="1510575"/>
              <a:chExt cx="68082" cy="412580"/>
            </a:xfrm>
          </p:grpSpPr>
          <p:sp>
            <p:nvSpPr>
              <p:cNvPr id="36" name="圆角矩形 35"/>
              <p:cNvSpPr/>
              <p:nvPr/>
            </p:nvSpPr>
            <p:spPr>
              <a:xfrm rot="5400000">
                <a:off x="2143332" y="1701579"/>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圆角矩形 36"/>
              <p:cNvSpPr/>
              <p:nvPr/>
            </p:nvSpPr>
            <p:spPr>
              <a:xfrm rot="5400000">
                <a:off x="2180101" y="1700837"/>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a:off x="4079903" y="1503711"/>
              <a:ext cx="68082" cy="412580"/>
              <a:chOff x="2333594" y="1510575"/>
              <a:chExt cx="68082" cy="412580"/>
            </a:xfrm>
          </p:grpSpPr>
          <p:sp>
            <p:nvSpPr>
              <p:cNvPr id="34" name="圆角矩形 33"/>
              <p:cNvSpPr/>
              <p:nvPr/>
            </p:nvSpPr>
            <p:spPr>
              <a:xfrm rot="5400000">
                <a:off x="2143332" y="1701579"/>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圆角矩形 34"/>
              <p:cNvSpPr/>
              <p:nvPr/>
            </p:nvSpPr>
            <p:spPr>
              <a:xfrm rot="5400000">
                <a:off x="2180101" y="1700837"/>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5" name="组合 24"/>
            <p:cNvGrpSpPr/>
            <p:nvPr/>
          </p:nvGrpSpPr>
          <p:grpSpPr>
            <a:xfrm>
              <a:off x="4421952" y="1500941"/>
              <a:ext cx="68082" cy="412580"/>
              <a:chOff x="2333594" y="1510575"/>
              <a:chExt cx="68082" cy="412580"/>
            </a:xfrm>
          </p:grpSpPr>
          <p:sp>
            <p:nvSpPr>
              <p:cNvPr id="32" name="圆角矩形 31"/>
              <p:cNvSpPr/>
              <p:nvPr/>
            </p:nvSpPr>
            <p:spPr>
              <a:xfrm rot="5400000">
                <a:off x="2143332" y="1701579"/>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圆角矩形 32"/>
              <p:cNvSpPr/>
              <p:nvPr/>
            </p:nvSpPr>
            <p:spPr>
              <a:xfrm rot="5400000">
                <a:off x="2180101" y="1700837"/>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25"/>
            <p:cNvGrpSpPr/>
            <p:nvPr/>
          </p:nvGrpSpPr>
          <p:grpSpPr>
            <a:xfrm>
              <a:off x="4768052" y="1500985"/>
              <a:ext cx="68082" cy="412580"/>
              <a:chOff x="2333594" y="1510575"/>
              <a:chExt cx="68082" cy="412580"/>
            </a:xfrm>
          </p:grpSpPr>
          <p:sp>
            <p:nvSpPr>
              <p:cNvPr id="30" name="圆角矩形 29"/>
              <p:cNvSpPr/>
              <p:nvPr/>
            </p:nvSpPr>
            <p:spPr>
              <a:xfrm rot="5400000">
                <a:off x="2143332" y="1701579"/>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圆角矩形 30"/>
              <p:cNvSpPr/>
              <p:nvPr/>
            </p:nvSpPr>
            <p:spPr>
              <a:xfrm rot="5400000">
                <a:off x="2180101" y="1700837"/>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7" name="组合 26"/>
            <p:cNvGrpSpPr/>
            <p:nvPr/>
          </p:nvGrpSpPr>
          <p:grpSpPr>
            <a:xfrm>
              <a:off x="5111755" y="1500199"/>
              <a:ext cx="68082" cy="412580"/>
              <a:chOff x="2333594" y="1510575"/>
              <a:chExt cx="68082" cy="412580"/>
            </a:xfrm>
          </p:grpSpPr>
          <p:sp>
            <p:nvSpPr>
              <p:cNvPr id="28" name="圆角矩形 27"/>
              <p:cNvSpPr/>
              <p:nvPr/>
            </p:nvSpPr>
            <p:spPr>
              <a:xfrm rot="5400000">
                <a:off x="2143332" y="1701579"/>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圆角矩形 28"/>
              <p:cNvSpPr/>
              <p:nvPr/>
            </p:nvSpPr>
            <p:spPr>
              <a:xfrm rot="5400000">
                <a:off x="2180101" y="1700837"/>
                <a:ext cx="411838" cy="31313"/>
              </a:xfrm>
              <a:prstGeom prst="roundRect">
                <a:avLst/>
              </a:prstGeom>
              <a:gradFill flip="none" rotWithShape="1">
                <a:gsLst>
                  <a:gs pos="13000">
                    <a:schemeClr val="bg2">
                      <a:lumMod val="75000"/>
                    </a:schemeClr>
                  </a:gs>
                  <a:gs pos="79000">
                    <a:schemeClr val="bg1"/>
                  </a:gs>
                  <a:gs pos="31000">
                    <a:schemeClr val="bg1"/>
                  </a:gs>
                  <a:gs pos="93000">
                    <a:schemeClr val="bg2">
                      <a:lumMod val="75000"/>
                    </a:schemeClr>
                  </a:gs>
                </a:gsLst>
                <a:lin ang="0" scaled="1"/>
                <a:tileRect/>
              </a:gradFill>
              <a:ln>
                <a:noFill/>
              </a:ln>
              <a:effectLst>
                <a:outerShdw blurRad="50800" dist="38100" dir="2700000" algn="tl" rotWithShape="0">
                  <a:prstClr val="black">
                    <a:alpha val="40000"/>
                  </a:prstClr>
                </a:outerShdw>
              </a:effectLst>
              <a:scene3d>
                <a:camera prst="orthographicFront"/>
                <a:lightRig rig="threePt" dir="t"/>
              </a:scene3d>
              <a:sp3d prstMaterial="meta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320218" y="1368975"/>
            <a:ext cx="2499939" cy="302463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16" presetClass="entr" presetSubtype="37"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arn(outVertical)">
                                      <p:cBhvr>
                                        <p:cTn id="11" dur="500"/>
                                        <p:tgtEl>
                                          <p:spTgt spid="7"/>
                                        </p:tgtEl>
                                      </p:cBhvr>
                                    </p:animEffect>
                                  </p:childTnLst>
                                </p:cTn>
                              </p:par>
                              <p:par>
                                <p:cTn id="12" presetID="42" presetClass="entr" presetSubtype="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1000"/>
                                        <p:tgtEl>
                                          <p:spTgt spid="6"/>
                                        </p:tgtEl>
                                      </p:cBhvr>
                                    </p:animEffect>
                                    <p:anim calcmode="lin" valueType="num">
                                      <p:cBhvr>
                                        <p:cTn id="20" dur="1000" fill="hold"/>
                                        <p:tgtEl>
                                          <p:spTgt spid="6"/>
                                        </p:tgtEl>
                                        <p:attrNameLst>
                                          <p:attrName>ppt_x</p:attrName>
                                        </p:attrNameLst>
                                      </p:cBhvr>
                                      <p:tavLst>
                                        <p:tav tm="0">
                                          <p:val>
                                            <p:strVal val="#ppt_x"/>
                                          </p:val>
                                        </p:tav>
                                        <p:tav tm="100000">
                                          <p:val>
                                            <p:strVal val="#ppt_x"/>
                                          </p:val>
                                        </p:tav>
                                      </p:tavLst>
                                    </p:anim>
                                    <p:anim calcmode="lin" valueType="num">
                                      <p:cBhvr>
                                        <p:cTn id="21" dur="1000" fill="hold"/>
                                        <p:tgtEl>
                                          <p:spTgt spid="6"/>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1000"/>
                                        <p:tgtEl>
                                          <p:spTgt spid="4"/>
                                        </p:tgtEl>
                                      </p:cBhvr>
                                    </p:animEffect>
                                    <p:anim calcmode="lin" valueType="num">
                                      <p:cBhvr>
                                        <p:cTn id="25" dur="1000" fill="hold"/>
                                        <p:tgtEl>
                                          <p:spTgt spid="4"/>
                                        </p:tgtEl>
                                        <p:attrNameLst>
                                          <p:attrName>ppt_x</p:attrName>
                                        </p:attrNameLst>
                                      </p:cBhvr>
                                      <p:tavLst>
                                        <p:tav tm="0">
                                          <p:val>
                                            <p:strVal val="#ppt_x"/>
                                          </p:val>
                                        </p:tav>
                                        <p:tav tm="100000">
                                          <p:val>
                                            <p:strVal val="#ppt_x"/>
                                          </p:val>
                                        </p:tav>
                                      </p:tavLst>
                                    </p:anim>
                                    <p:anim calcmode="lin" valueType="num">
                                      <p:cBhvr>
                                        <p:cTn id="2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animBg="1"/>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722294" y="197427"/>
            <a:ext cx="1107996" cy="369332"/>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离职申请</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3" name="圆角矩形 3"/>
          <p:cNvSpPr/>
          <p:nvPr/>
        </p:nvSpPr>
        <p:spPr bwMode="auto">
          <a:xfrm>
            <a:off x="871762" y="3598663"/>
            <a:ext cx="1181680" cy="610790"/>
          </a:xfrm>
          <a:prstGeom prst="roundRect">
            <a:avLst/>
          </a:prstGeom>
          <a:solidFill>
            <a:srgbClr val="FF9999"/>
          </a:solidFill>
          <a:ln>
            <a:noFill/>
          </a:ln>
        </p:spPr>
        <p:style>
          <a:lnRef idx="2">
            <a:schemeClr val="accent1">
              <a:shade val="50000"/>
            </a:schemeClr>
          </a:lnRef>
          <a:fillRef idx="1">
            <a:schemeClr val="accent1"/>
          </a:fillRef>
          <a:effectRef idx="0">
            <a:schemeClr val="accent1"/>
          </a:effectRef>
          <a:fontRef idx="minor">
            <a:schemeClr val="lt1"/>
          </a:fontRef>
        </p:style>
        <p:txBody>
          <a:bodyPr lIns="68576" tIns="34289" rIns="68576" bIns="34289" anchor="ctr"/>
          <a:lstStyle/>
          <a:p>
            <a:pPr algn="ctr"/>
            <a:endParaRPr lang="zh-CN" altLang="en-US">
              <a:solidFill>
                <a:prstClr val="white"/>
              </a:solidFill>
            </a:endParaRPr>
          </a:p>
        </p:txBody>
      </p:sp>
      <p:grpSp>
        <p:nvGrpSpPr>
          <p:cNvPr id="4" name="组合 3"/>
          <p:cNvGrpSpPr/>
          <p:nvPr/>
        </p:nvGrpSpPr>
        <p:grpSpPr bwMode="auto">
          <a:xfrm>
            <a:off x="854110" y="1280021"/>
            <a:ext cx="7442441" cy="609257"/>
            <a:chOff x="485404" y="1436260"/>
            <a:chExt cx="7699427" cy="631434"/>
          </a:xfrm>
        </p:grpSpPr>
        <p:sp>
          <p:nvSpPr>
            <p:cNvPr id="5" name="圆角矩形 6"/>
            <p:cNvSpPr/>
            <p:nvPr/>
          </p:nvSpPr>
          <p:spPr>
            <a:xfrm>
              <a:off x="485404" y="1436260"/>
              <a:ext cx="1222483" cy="631433"/>
            </a:xfrm>
            <a:prstGeom prst="round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6" name="Rectangle 177"/>
            <p:cNvSpPr>
              <a:spLocks noChangeArrowheads="1"/>
            </p:cNvSpPr>
            <p:nvPr/>
          </p:nvSpPr>
          <p:spPr bwMode="white">
            <a:xfrm>
              <a:off x="802066" y="1554346"/>
              <a:ext cx="589049" cy="3349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500" b="1" dirty="0">
                  <a:solidFill>
                    <a:schemeClr val="bg1"/>
                  </a:solidFill>
                  <a:latin typeface="微软雅黑" panose="020B0503020204020204" pitchFamily="34" charset="-122"/>
                  <a:ea typeface="微软雅黑" panose="020B0503020204020204" pitchFamily="34" charset="-122"/>
                </a:rPr>
                <a:t>时间</a:t>
              </a:r>
              <a:endParaRPr lang="en-US" altLang="zh-CN" sz="1500" b="1" dirty="0">
                <a:solidFill>
                  <a:schemeClr val="bg1"/>
                </a:solidFill>
                <a:latin typeface="微软雅黑" panose="020B0503020204020204" pitchFamily="34" charset="-122"/>
                <a:ea typeface="微软雅黑" panose="020B0503020204020204" pitchFamily="34" charset="-122"/>
              </a:endParaRPr>
            </a:p>
          </p:txBody>
        </p:sp>
        <p:sp>
          <p:nvSpPr>
            <p:cNvPr id="7" name="Rectangle 180"/>
            <p:cNvSpPr>
              <a:spLocks noChangeArrowheads="1"/>
            </p:cNvSpPr>
            <p:nvPr/>
          </p:nvSpPr>
          <p:spPr bwMode="auto">
            <a:xfrm>
              <a:off x="1850149" y="1484132"/>
              <a:ext cx="6334682" cy="535688"/>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lgn="l">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lgn="l">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lgn="l">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gn="l">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lnSpc>
                  <a:spcPts val="1100"/>
                </a:lnSpc>
                <a:spcBef>
                  <a:spcPct val="0"/>
                </a:spcBef>
                <a:buClr>
                  <a:schemeClr val="tx1"/>
                </a:buClr>
                <a:buSzPct val="85000"/>
                <a:buNone/>
                <a:defRPr/>
              </a:pPr>
              <a:r>
                <a:rPr lang="zh-CN" altLang="en-US" sz="1200" dirty="0" smtClean="0">
                  <a:latin typeface="微软雅黑" panose="020B0503020204020204" pitchFamily="34" charset="-122"/>
                  <a:ea typeface="微软雅黑" panose="020B0503020204020204" pitchFamily="34" charset="-122"/>
                </a:rPr>
                <a:t>正式员工因个人原因申请离职，需提前</a:t>
              </a:r>
              <a:r>
                <a:rPr lang="zh-CN" altLang="en-US" sz="1200" dirty="0">
                  <a:latin typeface="微软雅黑" panose="020B0503020204020204" pitchFamily="34" charset="-122"/>
                  <a:ea typeface="微软雅黑" panose="020B0503020204020204" pitchFamily="34" charset="-122"/>
                </a:rPr>
                <a:t>一个月</a:t>
              </a:r>
              <a:r>
                <a:rPr lang="zh-CN" altLang="en-US" sz="1200" dirty="0" smtClean="0">
                  <a:latin typeface="微软雅黑" panose="020B0503020204020204" pitchFamily="34" charset="-122"/>
                  <a:ea typeface="微软雅黑" panose="020B0503020204020204" pitchFamily="34" charset="-122"/>
                </a:rPr>
                <a:t>提出书面申请</a:t>
              </a:r>
              <a:endParaRPr lang="en-US" altLang="zh-CN" sz="1200" dirty="0" smtClean="0">
                <a:latin typeface="微软雅黑" panose="020B0503020204020204" pitchFamily="34" charset="-122"/>
                <a:ea typeface="微软雅黑" panose="020B0503020204020204" pitchFamily="34" charset="-122"/>
              </a:endParaRPr>
            </a:p>
            <a:p>
              <a:pPr>
                <a:lnSpc>
                  <a:spcPts val="1100"/>
                </a:lnSpc>
                <a:spcBef>
                  <a:spcPct val="0"/>
                </a:spcBef>
                <a:buClr>
                  <a:schemeClr val="tx1"/>
                </a:buClr>
                <a:buSzPct val="85000"/>
                <a:buNone/>
                <a:defRPr/>
              </a:pPr>
              <a:endParaRPr lang="en-US" altLang="zh-CN" sz="1200" dirty="0" smtClean="0">
                <a:latin typeface="微软雅黑" panose="020B0503020204020204" pitchFamily="34" charset="-122"/>
                <a:ea typeface="微软雅黑" panose="020B0503020204020204" pitchFamily="34" charset="-122"/>
              </a:endParaRPr>
            </a:p>
            <a:p>
              <a:pPr>
                <a:lnSpc>
                  <a:spcPts val="1100"/>
                </a:lnSpc>
                <a:spcBef>
                  <a:spcPct val="0"/>
                </a:spcBef>
                <a:buClr>
                  <a:schemeClr val="tx1"/>
                </a:buClr>
                <a:buSzPct val="85000"/>
                <a:buNone/>
                <a:defRPr/>
              </a:pPr>
              <a:r>
                <a:rPr lang="zh-CN" altLang="en-US" sz="1200" dirty="0" smtClean="0">
                  <a:latin typeface="微软雅黑" panose="020B0503020204020204" pitchFamily="34" charset="-122"/>
                  <a:ea typeface="微软雅黑" panose="020B0503020204020204" pitchFamily="34" charset="-122"/>
                </a:rPr>
                <a:t>试用期内员工因个人原因申请离职，需提前</a:t>
              </a:r>
              <a:r>
                <a:rPr lang="en-US" altLang="zh-CN" sz="1200" dirty="0" smtClean="0">
                  <a:latin typeface="微软雅黑" panose="020B0503020204020204" pitchFamily="34" charset="-122"/>
                  <a:ea typeface="微软雅黑" panose="020B0503020204020204" pitchFamily="34" charset="-122"/>
                </a:rPr>
                <a:t>3</a:t>
              </a:r>
              <a:r>
                <a:rPr lang="zh-CN" altLang="en-US" sz="1200" dirty="0" smtClean="0">
                  <a:latin typeface="微软雅黑" panose="020B0503020204020204" pitchFamily="34" charset="-122"/>
                  <a:ea typeface="微软雅黑" panose="020B0503020204020204" pitchFamily="34" charset="-122"/>
                </a:rPr>
                <a:t>个工作日提出书面申请</a:t>
              </a:r>
              <a:endParaRPr lang="zh-CN" altLang="en-US" sz="1200" dirty="0">
                <a:latin typeface="微软雅黑" panose="020B0503020204020204" pitchFamily="34" charset="-122"/>
                <a:ea typeface="微软雅黑" panose="020B0503020204020204" pitchFamily="34" charset="-122"/>
              </a:endParaRPr>
            </a:p>
          </p:txBody>
        </p:sp>
        <p:cxnSp>
          <p:nvCxnSpPr>
            <p:cNvPr id="8" name="直接连接符 7"/>
            <p:cNvCxnSpPr/>
            <p:nvPr/>
          </p:nvCxnSpPr>
          <p:spPr>
            <a:xfrm flipV="1">
              <a:off x="504456" y="2067694"/>
              <a:ext cx="7631784" cy="0"/>
            </a:xfrm>
            <a:prstGeom prst="line">
              <a:avLst/>
            </a:prstGeom>
            <a:ln w="3175">
              <a:solidFill>
                <a:schemeClr val="accent5">
                  <a:lumMod val="75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grpSp>
        <p:nvGrpSpPr>
          <p:cNvPr id="9" name="组合 8"/>
          <p:cNvGrpSpPr/>
          <p:nvPr/>
        </p:nvGrpSpPr>
        <p:grpSpPr bwMode="auto">
          <a:xfrm>
            <a:off x="842208" y="2046039"/>
            <a:ext cx="7375517" cy="609256"/>
            <a:chOff x="469306" y="2139702"/>
            <a:chExt cx="7629824" cy="631230"/>
          </a:xfrm>
        </p:grpSpPr>
        <p:sp>
          <p:nvSpPr>
            <p:cNvPr id="10" name="圆角矩形 5"/>
            <p:cNvSpPr/>
            <p:nvPr/>
          </p:nvSpPr>
          <p:spPr>
            <a:xfrm>
              <a:off x="469306" y="2139702"/>
              <a:ext cx="1222423" cy="631230"/>
            </a:xfrm>
            <a:prstGeom prst="roundRect">
              <a:avLst/>
            </a:prstGeom>
            <a:no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11" name="Rectangle 178"/>
            <p:cNvSpPr>
              <a:spLocks noChangeArrowheads="1"/>
            </p:cNvSpPr>
            <p:nvPr/>
          </p:nvSpPr>
          <p:spPr bwMode="white">
            <a:xfrm>
              <a:off x="505181" y="2266876"/>
              <a:ext cx="1185998" cy="3348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500" b="1" dirty="0" smtClean="0">
                  <a:solidFill>
                    <a:schemeClr val="tx2">
                      <a:lumMod val="75000"/>
                    </a:schemeClr>
                  </a:solidFill>
                  <a:latin typeface="微软雅黑" panose="020B0503020204020204" pitchFamily="34" charset="-122"/>
                  <a:ea typeface="微软雅黑" panose="020B0503020204020204" pitchFamily="34" charset="-122"/>
                </a:rPr>
                <a:t>申请前沟通</a:t>
              </a:r>
              <a:endParaRPr lang="en-US" altLang="zh-CN" sz="1500" b="1"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12" name="Rectangle 181"/>
            <p:cNvSpPr>
              <a:spLocks noChangeArrowheads="1"/>
            </p:cNvSpPr>
            <p:nvPr/>
          </p:nvSpPr>
          <p:spPr bwMode="auto">
            <a:xfrm>
              <a:off x="1829518" y="2266876"/>
              <a:ext cx="4823014" cy="28699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gn="l">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lgn="l">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lgn="l">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lgn="l">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gn="l">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None/>
                <a:defRPr/>
              </a:pPr>
              <a:r>
                <a:rPr lang="zh-CN" altLang="en-US" sz="1200" dirty="0" smtClean="0">
                  <a:latin typeface="微软雅黑" panose="020B0503020204020204" pitchFamily="34" charset="-122"/>
                  <a:ea typeface="微软雅黑" panose="020B0503020204020204" pitchFamily="34" charset="-122"/>
                </a:rPr>
                <a:t>员工因个人原因考虑提出离职前，请务必先与部门经理沟通</a:t>
              </a:r>
              <a:endParaRPr lang="en-US" altLang="zh-CN" sz="1200" b="1" dirty="0">
                <a:solidFill>
                  <a:schemeClr val="tx2">
                    <a:lumMod val="75000"/>
                  </a:schemeClr>
                </a:solidFill>
                <a:latin typeface="微软雅黑" panose="020B0503020204020204" pitchFamily="34" charset="-122"/>
                <a:ea typeface="微软雅黑" panose="020B0503020204020204" pitchFamily="34" charset="-122"/>
              </a:endParaRPr>
            </a:p>
          </p:txBody>
        </p:sp>
        <p:cxnSp>
          <p:nvCxnSpPr>
            <p:cNvPr id="13" name="直接连接符 12"/>
            <p:cNvCxnSpPr/>
            <p:nvPr/>
          </p:nvCxnSpPr>
          <p:spPr>
            <a:xfrm>
              <a:off x="504232" y="2770932"/>
              <a:ext cx="7594898" cy="0"/>
            </a:xfrm>
            <a:prstGeom prst="line">
              <a:avLst/>
            </a:prstGeom>
            <a:ln w="3175">
              <a:solidFill>
                <a:schemeClr val="tx2">
                  <a:lumMod val="75000"/>
                </a:schemeClr>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bwMode="auto">
          <a:xfrm>
            <a:off x="854110" y="2821585"/>
            <a:ext cx="7412354" cy="610790"/>
            <a:chOff x="467544" y="2846708"/>
            <a:chExt cx="7668056" cy="631230"/>
          </a:xfrm>
        </p:grpSpPr>
        <p:sp>
          <p:nvSpPr>
            <p:cNvPr id="15" name="Rectangle 182"/>
            <p:cNvSpPr>
              <a:spLocks noChangeArrowheads="1"/>
            </p:cNvSpPr>
            <p:nvPr/>
          </p:nvSpPr>
          <p:spPr bwMode="auto">
            <a:xfrm>
              <a:off x="1783656" y="2979587"/>
              <a:ext cx="5882175" cy="284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gn="l">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1pPr>
              <a:lvl2pPr marL="742950" indent="-285750" algn="l">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2pPr>
              <a:lvl3pPr marL="1143000" indent="-228600" algn="l">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3pPr>
              <a:lvl4pPr marL="1600200" indent="-228600" algn="l">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4pPr>
              <a:lvl5pPr marL="2057400" indent="-228600" algn="l">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5pPr>
              <a:lvl6pPr marL="25146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6pPr>
              <a:lvl7pPr marL="29718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7pPr>
              <a:lvl8pPr marL="34290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8pPr>
              <a:lvl9pPr marL="3886200" indent="-228600" fontAlgn="base">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9pPr>
            </a:lstStyle>
            <a:p>
              <a:pPr>
                <a:spcBef>
                  <a:spcPct val="0"/>
                </a:spcBef>
                <a:buNone/>
                <a:defRPr/>
              </a:pPr>
              <a:r>
                <a:rPr lang="zh-CN" altLang="en-US" sz="1200" dirty="0" smtClean="0">
                  <a:latin typeface="微软雅黑" panose="020B0503020204020204" pitchFamily="34" charset="-122"/>
                  <a:ea typeface="微软雅黑" panose="020B0503020204020204" pitchFamily="34" charset="-122"/>
                </a:rPr>
                <a:t>在与部门经理和人力行政部充分沟通后，通过个人</a:t>
              </a:r>
              <a:r>
                <a:rPr lang="en-US" altLang="zh-CN" sz="1200" dirty="0" smtClean="0">
                  <a:latin typeface="微软雅黑" panose="020B0503020204020204" pitchFamily="34" charset="-122"/>
                  <a:ea typeface="微软雅黑" panose="020B0503020204020204" pitchFamily="34" charset="-122"/>
                </a:rPr>
                <a:t>OA</a:t>
              </a:r>
              <a:r>
                <a:rPr lang="zh-CN" altLang="en-US" sz="1200" dirty="0" smtClean="0">
                  <a:latin typeface="微软雅黑" panose="020B0503020204020204" pitchFamily="34" charset="-122"/>
                  <a:ea typeface="微软雅黑" panose="020B0503020204020204" pitchFamily="34" charset="-122"/>
                </a:rPr>
                <a:t>系统提交</a:t>
              </a:r>
              <a:r>
                <a:rPr lang="en-US" altLang="zh-CN" sz="1200" dirty="0" smtClean="0">
                  <a:latin typeface="微软雅黑" panose="020B0503020204020204" pitchFamily="34" charset="-122"/>
                  <a:ea typeface="微软雅黑" panose="020B0503020204020204" pitchFamily="34" charset="-122"/>
                </a:rPr>
                <a:t>《</a:t>
              </a:r>
              <a:r>
                <a:rPr lang="zh-CN" altLang="en-US" sz="1200" dirty="0" smtClean="0">
                  <a:latin typeface="微软雅黑" panose="020B0503020204020204" pitchFamily="34" charset="-122"/>
                  <a:ea typeface="微软雅黑" panose="020B0503020204020204" pitchFamily="34" charset="-122"/>
                </a:rPr>
                <a:t>员工离职申请表</a:t>
              </a:r>
              <a:r>
                <a:rPr lang="en-US" altLang="zh-CN" sz="1200" dirty="0" smtClean="0">
                  <a:latin typeface="微软雅黑" panose="020B0503020204020204" pitchFamily="34" charset="-122"/>
                  <a:ea typeface="微软雅黑" panose="020B0503020204020204" pitchFamily="34" charset="-122"/>
                </a:rPr>
                <a:t>》</a:t>
              </a:r>
              <a:endParaRPr lang="en-US" altLang="zh-CN" sz="1200" b="1" dirty="0">
                <a:solidFill>
                  <a:srgbClr val="007E5D"/>
                </a:solidFill>
                <a:latin typeface="微软雅黑" panose="020B0503020204020204" pitchFamily="34" charset="-122"/>
                <a:ea typeface="微软雅黑" panose="020B0503020204020204" pitchFamily="34" charset="-122"/>
              </a:endParaRPr>
            </a:p>
          </p:txBody>
        </p:sp>
        <p:grpSp>
          <p:nvGrpSpPr>
            <p:cNvPr id="16" name="组合 25"/>
            <p:cNvGrpSpPr/>
            <p:nvPr/>
          </p:nvGrpSpPr>
          <p:grpSpPr bwMode="auto">
            <a:xfrm>
              <a:off x="467544" y="2846708"/>
              <a:ext cx="7668056" cy="631230"/>
              <a:chOff x="467544" y="2846708"/>
              <a:chExt cx="7668056" cy="631230"/>
            </a:xfrm>
          </p:grpSpPr>
          <p:sp>
            <p:nvSpPr>
              <p:cNvPr id="17" name="圆角矩形 4"/>
              <p:cNvSpPr/>
              <p:nvPr/>
            </p:nvSpPr>
            <p:spPr>
              <a:xfrm>
                <a:off x="467544" y="2846708"/>
                <a:ext cx="1222444" cy="631230"/>
              </a:xfrm>
              <a:prstGeom prst="roundRect">
                <a:avLst/>
              </a:prstGeom>
              <a:solidFill>
                <a:srgbClr val="007E5D"/>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schemeClr val="tx1"/>
                  </a:solidFill>
                  <a:latin typeface="微软雅黑" panose="020B0503020204020204" pitchFamily="34" charset="-122"/>
                  <a:ea typeface="微软雅黑" panose="020B0503020204020204" pitchFamily="34" charset="-122"/>
                </a:endParaRPr>
              </a:p>
            </p:txBody>
          </p:sp>
          <p:sp>
            <p:nvSpPr>
              <p:cNvPr id="18" name="Rectangle 179"/>
              <p:cNvSpPr>
                <a:spLocks noChangeArrowheads="1"/>
              </p:cNvSpPr>
              <p:nvPr/>
            </p:nvSpPr>
            <p:spPr bwMode="white">
              <a:xfrm>
                <a:off x="565725" y="2969655"/>
                <a:ext cx="987021" cy="333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1500" b="1" dirty="0" smtClean="0">
                    <a:solidFill>
                      <a:schemeClr val="bg1"/>
                    </a:solidFill>
                    <a:latin typeface="微软雅黑" panose="020B0503020204020204" pitchFamily="34" charset="-122"/>
                    <a:ea typeface="微软雅黑" panose="020B0503020204020204" pitchFamily="34" charset="-122"/>
                  </a:rPr>
                  <a:t>离职申请</a:t>
                </a:r>
                <a:endParaRPr lang="zh-CN" altLang="en-US" sz="1500" b="1" dirty="0">
                  <a:solidFill>
                    <a:schemeClr val="bg1"/>
                  </a:solidFill>
                  <a:latin typeface="微软雅黑" panose="020B0503020204020204" pitchFamily="34" charset="-122"/>
                  <a:ea typeface="微软雅黑" panose="020B0503020204020204" pitchFamily="34" charset="-122"/>
                </a:endParaRPr>
              </a:p>
            </p:txBody>
          </p:sp>
          <p:cxnSp>
            <p:nvCxnSpPr>
              <p:cNvPr id="19" name="直接连接符 18"/>
              <p:cNvCxnSpPr/>
              <p:nvPr/>
            </p:nvCxnSpPr>
            <p:spPr>
              <a:xfrm>
                <a:off x="504058" y="3476351"/>
                <a:ext cx="7631542" cy="0"/>
              </a:xfrm>
              <a:prstGeom prst="line">
                <a:avLst/>
              </a:prstGeom>
              <a:ln w="3175">
                <a:solidFill>
                  <a:srgbClr val="007E5D"/>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grpSp>
      <p:grpSp>
        <p:nvGrpSpPr>
          <p:cNvPr id="20" name="组合 19"/>
          <p:cNvGrpSpPr/>
          <p:nvPr/>
        </p:nvGrpSpPr>
        <p:grpSpPr bwMode="auto">
          <a:xfrm>
            <a:off x="955993" y="3650144"/>
            <a:ext cx="7305266" cy="461665"/>
            <a:chOff x="554682" y="3594731"/>
            <a:chExt cx="7557356" cy="477115"/>
          </a:xfrm>
        </p:grpSpPr>
        <p:sp>
          <p:nvSpPr>
            <p:cNvPr id="21" name="Rectangle 179"/>
            <p:cNvSpPr>
              <a:spLocks noChangeArrowheads="1"/>
            </p:cNvSpPr>
            <p:nvPr/>
          </p:nvSpPr>
          <p:spPr bwMode="white">
            <a:xfrm>
              <a:off x="554682" y="3668698"/>
              <a:ext cx="987031" cy="333980"/>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a:r>
                <a:rPr lang="zh-CN" altLang="en-US" sz="1500" b="1" dirty="0" smtClean="0">
                  <a:solidFill>
                    <a:schemeClr val="bg1"/>
                  </a:solidFill>
                  <a:latin typeface="微软雅黑" panose="020B0503020204020204" pitchFamily="34" charset="-122"/>
                  <a:ea typeface="微软雅黑" panose="020B0503020204020204" pitchFamily="34" charset="-122"/>
                </a:rPr>
                <a:t>离职办理</a:t>
              </a:r>
              <a:endParaRPr lang="zh-CN" altLang="en-US" sz="1500" b="1" dirty="0">
                <a:solidFill>
                  <a:schemeClr val="bg1"/>
                </a:solidFill>
                <a:latin typeface="微软雅黑" panose="020B0503020204020204" pitchFamily="34" charset="-122"/>
                <a:ea typeface="微软雅黑" panose="020B0503020204020204" pitchFamily="34" charset="-122"/>
              </a:endParaRPr>
            </a:p>
          </p:txBody>
        </p:sp>
        <p:sp>
          <p:nvSpPr>
            <p:cNvPr id="22" name="Rectangle 182"/>
            <p:cNvSpPr>
              <a:spLocks noChangeArrowheads="1"/>
            </p:cNvSpPr>
            <p:nvPr/>
          </p:nvSpPr>
          <p:spPr bwMode="auto">
            <a:xfrm>
              <a:off x="1809295" y="3594731"/>
              <a:ext cx="6302743" cy="477115"/>
            </a:xfrm>
            <a:prstGeom prst="rect">
              <a:avLst/>
            </a:prstGeom>
            <a:noFill/>
            <a:ln w="9525" algn="ctr">
              <a:noFill/>
              <a:miter lim="800000"/>
            </a:ln>
          </p:spPr>
          <p:txBody>
            <a:bodyPr/>
            <a:lstStyle/>
            <a:p>
              <a:pPr>
                <a:lnSpc>
                  <a:spcPts val="1100"/>
                </a:lnSpc>
              </a:pPr>
              <a:r>
                <a:rPr lang="zh-CN" altLang="en-US" sz="1200" dirty="0" smtClean="0">
                  <a:latin typeface="微软雅黑" panose="020B0503020204020204" pitchFamily="34" charset="-122"/>
                  <a:ea typeface="微软雅黑" panose="020B0503020204020204" pitchFamily="34" charset="-122"/>
                </a:rPr>
                <a:t>在完成离职申请的审批和个人工作交接后，于申请的离职时间到人力行政部办理工卡提</a:t>
              </a:r>
              <a:endParaRPr lang="en-US" altLang="zh-CN" sz="1200" dirty="0" smtClean="0">
                <a:latin typeface="微软雅黑" panose="020B0503020204020204" pitchFamily="34" charset="-122"/>
                <a:ea typeface="微软雅黑" panose="020B0503020204020204" pitchFamily="34" charset="-122"/>
              </a:endParaRPr>
            </a:p>
            <a:p>
              <a:pPr>
                <a:lnSpc>
                  <a:spcPts val="1100"/>
                </a:lnSpc>
              </a:pPr>
              <a:endParaRPr lang="en-US" altLang="zh-CN" sz="1200" dirty="0">
                <a:latin typeface="微软雅黑" panose="020B0503020204020204" pitchFamily="34" charset="-122"/>
                <a:ea typeface="微软雅黑" panose="020B0503020204020204" pitchFamily="34" charset="-122"/>
              </a:endParaRPr>
            </a:p>
            <a:p>
              <a:pPr>
                <a:lnSpc>
                  <a:spcPts val="1100"/>
                </a:lnSpc>
              </a:pPr>
              <a:r>
                <a:rPr lang="zh-CN" altLang="en-US" sz="1200" dirty="0" smtClean="0">
                  <a:latin typeface="微软雅黑" panose="020B0503020204020204" pitchFamily="34" charset="-122"/>
                  <a:ea typeface="微软雅黑" panose="020B0503020204020204" pitchFamily="34" charset="-122"/>
                </a:rPr>
                <a:t>交、离职证明的开具、工资最终计算日期和社保转出时间确认等</a:t>
              </a:r>
              <a:endParaRPr lang="en-US" altLang="zh-CN" sz="1200" dirty="0">
                <a:latin typeface="微软雅黑" panose="020B0503020204020204" pitchFamily="34" charset="-122"/>
                <a:ea typeface="微软雅黑" panose="020B0503020204020204" pitchFamily="34" charset="-122"/>
              </a:endParaRPr>
            </a:p>
          </p:txBody>
        </p:sp>
      </p:grpSp>
      <p:cxnSp>
        <p:nvCxnSpPr>
          <p:cNvPr id="23" name="直接连接符 22"/>
          <p:cNvCxnSpPr/>
          <p:nvPr/>
        </p:nvCxnSpPr>
        <p:spPr bwMode="auto">
          <a:xfrm>
            <a:off x="907831" y="4206173"/>
            <a:ext cx="7341755" cy="0"/>
          </a:xfrm>
          <a:prstGeom prst="line">
            <a:avLst/>
          </a:prstGeom>
          <a:ln w="3175">
            <a:solidFill>
              <a:srgbClr val="FF9999"/>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par>
                          <p:cTn id="8" fill="hold">
                            <p:stCondLst>
                              <p:cond delay="500"/>
                            </p:stCondLst>
                            <p:childTnLst>
                              <p:par>
                                <p:cTn id="9" presetID="18" presetClass="entr" presetSubtype="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strips(downRight)">
                                      <p:cBhvr>
                                        <p:cTn id="11" dur="500"/>
                                        <p:tgtEl>
                                          <p:spTgt spid="4"/>
                                        </p:tgtEl>
                                      </p:cBhvr>
                                    </p:animEffect>
                                  </p:childTnLst>
                                </p:cTn>
                              </p:par>
                            </p:childTnLst>
                          </p:cTn>
                        </p:par>
                        <p:par>
                          <p:cTn id="12" fill="hold">
                            <p:stCondLst>
                              <p:cond delay="1000"/>
                            </p:stCondLst>
                            <p:childTnLst>
                              <p:par>
                                <p:cTn id="13" presetID="18" presetClass="entr" presetSubtype="6"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strips(downRight)">
                                      <p:cBhvr>
                                        <p:cTn id="15" dur="500"/>
                                        <p:tgtEl>
                                          <p:spTgt spid="9"/>
                                        </p:tgtEl>
                                      </p:cBhvr>
                                    </p:animEffect>
                                  </p:childTnLst>
                                </p:cTn>
                              </p:par>
                            </p:childTnLst>
                          </p:cTn>
                        </p:par>
                        <p:par>
                          <p:cTn id="16" fill="hold">
                            <p:stCondLst>
                              <p:cond delay="1500"/>
                            </p:stCondLst>
                            <p:childTnLst>
                              <p:par>
                                <p:cTn id="17" presetID="18" presetClass="entr" presetSubtype="6"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strips(downRight)">
                                      <p:cBhvr>
                                        <p:cTn id="19" dur="500"/>
                                        <p:tgtEl>
                                          <p:spTgt spid="14"/>
                                        </p:tgtEl>
                                      </p:cBhvr>
                                    </p:animEffect>
                                  </p:childTnLst>
                                </p:cTn>
                              </p:par>
                            </p:childTnLst>
                          </p:cTn>
                        </p:par>
                        <p:par>
                          <p:cTn id="20" fill="hold">
                            <p:stCondLst>
                              <p:cond delay="2000"/>
                            </p:stCondLst>
                            <p:childTnLst>
                              <p:par>
                                <p:cTn id="21" presetID="18" presetClass="entr" presetSubtype="6" fill="hold"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strips(downRight)">
                                      <p:cBhvr>
                                        <p:cTn id="23" dur="500"/>
                                        <p:tgtEl>
                                          <p:spTgt spid="20"/>
                                        </p:tgtEl>
                                      </p:cBhvr>
                                    </p:animEffect>
                                  </p:childTnLst>
                                </p:cTn>
                              </p:par>
                              <p:par>
                                <p:cTn id="24" presetID="18" presetClass="entr" presetSubtype="12" fill="hold"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strips(downLeft)">
                                      <p:cBhvr>
                                        <p:cTn id="26" dur="500"/>
                                        <p:tgtEl>
                                          <p:spTgt spid="23"/>
                                        </p:tgtEl>
                                      </p:cBhvr>
                                    </p:animEffect>
                                  </p:childTnLst>
                                </p:cTn>
                              </p:par>
                              <p:par>
                                <p:cTn id="27" presetID="18" presetClass="entr" presetSubtype="12"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strips(downLeft)">
                                      <p:cBhvr>
                                        <p:cTn id="29"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p:cNvSpPr txBox="1"/>
          <p:nvPr/>
        </p:nvSpPr>
        <p:spPr>
          <a:xfrm>
            <a:off x="722294" y="197427"/>
            <a:ext cx="1107996" cy="369332"/>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特别注意</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4" name="Oval 10"/>
          <p:cNvSpPr/>
          <p:nvPr/>
        </p:nvSpPr>
        <p:spPr bwMode="auto">
          <a:xfrm>
            <a:off x="987901" y="3205275"/>
            <a:ext cx="595313" cy="597694"/>
          </a:xfrm>
          <a:prstGeom prst="ellipse">
            <a:avLst/>
          </a:prstGeom>
          <a:solidFill>
            <a:srgbClr val="FF9999"/>
          </a:solidFill>
          <a:ln>
            <a:noFill/>
          </a:ln>
        </p:spPr>
        <p:txBody>
          <a:bodyPr anchor="ctr"/>
          <a:lstStyle/>
          <a:p>
            <a:pPr algn="ctr" defTabSz="914400"/>
            <a:endParaRPr lang="en-US">
              <a:solidFill>
                <a:srgbClr val="008080"/>
              </a:solidFill>
              <a:latin typeface="宋体" panose="02010600030101010101" pitchFamily="2" charset="-122"/>
            </a:endParaRPr>
          </a:p>
        </p:txBody>
      </p:sp>
      <p:grpSp>
        <p:nvGrpSpPr>
          <p:cNvPr id="5" name="Group 22"/>
          <p:cNvGrpSpPr/>
          <p:nvPr/>
        </p:nvGrpSpPr>
        <p:grpSpPr bwMode="auto">
          <a:xfrm>
            <a:off x="1144856" y="3372577"/>
            <a:ext cx="266275" cy="256754"/>
            <a:chOff x="5099140" y="1309474"/>
            <a:chExt cx="439257" cy="424283"/>
          </a:xfrm>
          <a:solidFill>
            <a:schemeClr val="bg1"/>
          </a:solidFill>
        </p:grpSpPr>
        <p:sp>
          <p:nvSpPr>
            <p:cNvPr id="6" name="Rectangle 18"/>
            <p:cNvSpPr>
              <a:spLocks noChangeArrowheads="1"/>
            </p:cNvSpPr>
            <p:nvPr/>
          </p:nvSpPr>
          <p:spPr bwMode="auto">
            <a:xfrm>
              <a:off x="5256374" y="1479187"/>
              <a:ext cx="47421" cy="44924"/>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7" name="Rectangle 19"/>
            <p:cNvSpPr>
              <a:spLocks noChangeArrowheads="1"/>
            </p:cNvSpPr>
            <p:nvPr/>
          </p:nvSpPr>
          <p:spPr bwMode="auto">
            <a:xfrm>
              <a:off x="5331247" y="1479187"/>
              <a:ext cx="49916" cy="44924"/>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8" name="Rectangle 20"/>
            <p:cNvSpPr>
              <a:spLocks noChangeArrowheads="1"/>
            </p:cNvSpPr>
            <p:nvPr/>
          </p:nvSpPr>
          <p:spPr bwMode="auto">
            <a:xfrm>
              <a:off x="5408617" y="1479187"/>
              <a:ext cx="49916" cy="44924"/>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9" name="Rectangle 21"/>
            <p:cNvSpPr>
              <a:spLocks noChangeArrowheads="1"/>
            </p:cNvSpPr>
            <p:nvPr/>
          </p:nvSpPr>
          <p:spPr bwMode="auto">
            <a:xfrm>
              <a:off x="5256374" y="1546573"/>
              <a:ext cx="47421" cy="47421"/>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10" name="Rectangle 22"/>
            <p:cNvSpPr>
              <a:spLocks noChangeArrowheads="1"/>
            </p:cNvSpPr>
            <p:nvPr/>
          </p:nvSpPr>
          <p:spPr bwMode="auto">
            <a:xfrm>
              <a:off x="5331247" y="1546573"/>
              <a:ext cx="49916" cy="47421"/>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11" name="Rectangle 23"/>
            <p:cNvSpPr>
              <a:spLocks noChangeArrowheads="1"/>
            </p:cNvSpPr>
            <p:nvPr/>
          </p:nvSpPr>
          <p:spPr bwMode="auto">
            <a:xfrm>
              <a:off x="5408617" y="1546573"/>
              <a:ext cx="49916" cy="47421"/>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12" name="Rectangle 24"/>
            <p:cNvSpPr>
              <a:spLocks noChangeArrowheads="1"/>
            </p:cNvSpPr>
            <p:nvPr/>
          </p:nvSpPr>
          <p:spPr bwMode="auto">
            <a:xfrm>
              <a:off x="5256374" y="1618951"/>
              <a:ext cx="47421" cy="44924"/>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13" name="Rectangle 25"/>
            <p:cNvSpPr>
              <a:spLocks noChangeArrowheads="1"/>
            </p:cNvSpPr>
            <p:nvPr/>
          </p:nvSpPr>
          <p:spPr bwMode="auto">
            <a:xfrm>
              <a:off x="5179005" y="1546573"/>
              <a:ext cx="49916" cy="47421"/>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14" name="Rectangle 26"/>
            <p:cNvSpPr>
              <a:spLocks noChangeArrowheads="1"/>
            </p:cNvSpPr>
            <p:nvPr/>
          </p:nvSpPr>
          <p:spPr bwMode="auto">
            <a:xfrm>
              <a:off x="5179005" y="1618951"/>
              <a:ext cx="49916" cy="44924"/>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15" name="Rectangle 27"/>
            <p:cNvSpPr>
              <a:spLocks noChangeArrowheads="1"/>
            </p:cNvSpPr>
            <p:nvPr/>
          </p:nvSpPr>
          <p:spPr bwMode="auto">
            <a:xfrm>
              <a:off x="5331247" y="1618951"/>
              <a:ext cx="49916" cy="44924"/>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16" name="Rectangle 28"/>
            <p:cNvSpPr>
              <a:spLocks noChangeArrowheads="1"/>
            </p:cNvSpPr>
            <p:nvPr/>
          </p:nvSpPr>
          <p:spPr bwMode="auto">
            <a:xfrm>
              <a:off x="5408617" y="1618951"/>
              <a:ext cx="49916" cy="44924"/>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17" name="Freeform 29"/>
            <p:cNvSpPr>
              <a:spLocks noEditPoints="1"/>
            </p:cNvSpPr>
            <p:nvPr/>
          </p:nvSpPr>
          <p:spPr bwMode="auto">
            <a:xfrm>
              <a:off x="5099140" y="1339424"/>
              <a:ext cx="439257" cy="394333"/>
            </a:xfrm>
            <a:custGeom>
              <a:avLst/>
              <a:gdLst>
                <a:gd name="T0" fmla="*/ 174 w 176"/>
                <a:gd name="T1" fmla="*/ 0 h 158"/>
                <a:gd name="T2" fmla="*/ 150 w 176"/>
                <a:gd name="T3" fmla="*/ 0 h 158"/>
                <a:gd name="T4" fmla="*/ 150 w 176"/>
                <a:gd name="T5" fmla="*/ 16 h 158"/>
                <a:gd name="T6" fmla="*/ 126 w 176"/>
                <a:gd name="T7" fmla="*/ 16 h 158"/>
                <a:gd name="T8" fmla="*/ 126 w 176"/>
                <a:gd name="T9" fmla="*/ 0 h 158"/>
                <a:gd name="T10" fmla="*/ 52 w 176"/>
                <a:gd name="T11" fmla="*/ 0 h 158"/>
                <a:gd name="T12" fmla="*/ 52 w 176"/>
                <a:gd name="T13" fmla="*/ 16 h 158"/>
                <a:gd name="T14" fmla="*/ 28 w 176"/>
                <a:gd name="T15" fmla="*/ 16 h 158"/>
                <a:gd name="T16" fmla="*/ 28 w 176"/>
                <a:gd name="T17" fmla="*/ 0 h 158"/>
                <a:gd name="T18" fmla="*/ 0 w 176"/>
                <a:gd name="T19" fmla="*/ 0 h 158"/>
                <a:gd name="T20" fmla="*/ 0 w 176"/>
                <a:gd name="T21" fmla="*/ 158 h 158"/>
                <a:gd name="T22" fmla="*/ 13 w 176"/>
                <a:gd name="T23" fmla="*/ 158 h 158"/>
                <a:gd name="T24" fmla="*/ 162 w 176"/>
                <a:gd name="T25" fmla="*/ 158 h 158"/>
                <a:gd name="T26" fmla="*/ 176 w 176"/>
                <a:gd name="T27" fmla="*/ 158 h 158"/>
                <a:gd name="T28" fmla="*/ 174 w 176"/>
                <a:gd name="T29" fmla="*/ 0 h 158"/>
                <a:gd name="T30" fmla="*/ 162 w 176"/>
                <a:gd name="T31" fmla="*/ 144 h 158"/>
                <a:gd name="T32" fmla="*/ 13 w 176"/>
                <a:gd name="T33" fmla="*/ 144 h 158"/>
                <a:gd name="T34" fmla="*/ 13 w 176"/>
                <a:gd name="T35" fmla="*/ 44 h 158"/>
                <a:gd name="T36" fmla="*/ 162 w 176"/>
                <a:gd name="T37" fmla="*/ 44 h 158"/>
                <a:gd name="T38" fmla="*/ 162 w 176"/>
                <a:gd name="T39" fmla="*/ 144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6" h="158">
                  <a:moveTo>
                    <a:pt x="174" y="0"/>
                  </a:moveTo>
                  <a:lnTo>
                    <a:pt x="150" y="0"/>
                  </a:lnTo>
                  <a:lnTo>
                    <a:pt x="150" y="16"/>
                  </a:lnTo>
                  <a:lnTo>
                    <a:pt x="126" y="16"/>
                  </a:lnTo>
                  <a:lnTo>
                    <a:pt x="126" y="0"/>
                  </a:lnTo>
                  <a:lnTo>
                    <a:pt x="52" y="0"/>
                  </a:lnTo>
                  <a:lnTo>
                    <a:pt x="52" y="16"/>
                  </a:lnTo>
                  <a:lnTo>
                    <a:pt x="28" y="16"/>
                  </a:lnTo>
                  <a:lnTo>
                    <a:pt x="28" y="0"/>
                  </a:lnTo>
                  <a:lnTo>
                    <a:pt x="0" y="0"/>
                  </a:lnTo>
                  <a:lnTo>
                    <a:pt x="0" y="158"/>
                  </a:lnTo>
                  <a:lnTo>
                    <a:pt x="13" y="158"/>
                  </a:lnTo>
                  <a:lnTo>
                    <a:pt x="162" y="158"/>
                  </a:lnTo>
                  <a:lnTo>
                    <a:pt x="176" y="158"/>
                  </a:lnTo>
                  <a:lnTo>
                    <a:pt x="174" y="0"/>
                  </a:lnTo>
                  <a:close/>
                  <a:moveTo>
                    <a:pt x="162" y="144"/>
                  </a:moveTo>
                  <a:lnTo>
                    <a:pt x="13" y="144"/>
                  </a:lnTo>
                  <a:lnTo>
                    <a:pt x="13" y="44"/>
                  </a:lnTo>
                  <a:lnTo>
                    <a:pt x="162" y="44"/>
                  </a:lnTo>
                  <a:lnTo>
                    <a:pt x="162" y="144"/>
                  </a:lnTo>
                  <a:close/>
                </a:path>
              </a:pathLst>
            </a:cu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18" name="Rectangle 30"/>
            <p:cNvSpPr>
              <a:spLocks noChangeArrowheads="1"/>
            </p:cNvSpPr>
            <p:nvPr/>
          </p:nvSpPr>
          <p:spPr bwMode="auto">
            <a:xfrm>
              <a:off x="5181500" y="1309474"/>
              <a:ext cx="37438" cy="59899"/>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sp>
          <p:nvSpPr>
            <p:cNvPr id="19" name="Rectangle 31"/>
            <p:cNvSpPr>
              <a:spLocks noChangeArrowheads="1"/>
            </p:cNvSpPr>
            <p:nvPr/>
          </p:nvSpPr>
          <p:spPr bwMode="auto">
            <a:xfrm>
              <a:off x="5428583" y="1309474"/>
              <a:ext cx="34941" cy="59899"/>
            </a:xfrm>
            <a:prstGeom prst="rect">
              <a:avLst/>
            </a:prstGeom>
            <a:grp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tx1">
                    <a:lumMod val="75000"/>
                    <a:lumOff val="25000"/>
                  </a:schemeClr>
                </a:solidFill>
              </a:endParaRPr>
            </a:p>
          </p:txBody>
        </p:sp>
      </p:grpSp>
      <p:grpSp>
        <p:nvGrpSpPr>
          <p:cNvPr id="20" name="组合 19"/>
          <p:cNvGrpSpPr/>
          <p:nvPr/>
        </p:nvGrpSpPr>
        <p:grpSpPr bwMode="auto">
          <a:xfrm>
            <a:off x="980335" y="1254243"/>
            <a:ext cx="595313" cy="598885"/>
            <a:chOff x="7423835" y="2372212"/>
            <a:chExt cx="792885" cy="797434"/>
          </a:xfrm>
        </p:grpSpPr>
        <p:sp>
          <p:nvSpPr>
            <p:cNvPr id="21" name="Oval 6"/>
            <p:cNvSpPr/>
            <p:nvPr/>
          </p:nvSpPr>
          <p:spPr>
            <a:xfrm>
              <a:off x="7423835" y="2372212"/>
              <a:ext cx="792885" cy="797434"/>
            </a:xfrm>
            <a:prstGeom prst="ellipse">
              <a:avLst/>
            </a:prstGeom>
            <a:solidFill>
              <a:srgbClr val="007E5D"/>
            </a:solid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bg1"/>
                </a:solidFill>
              </a:endParaRPr>
            </a:p>
          </p:txBody>
        </p:sp>
        <p:sp>
          <p:nvSpPr>
            <p:cNvPr id="22" name="Freeform 35"/>
            <p:cNvSpPr>
              <a:spLocks noEditPoints="1"/>
            </p:cNvSpPr>
            <p:nvPr/>
          </p:nvSpPr>
          <p:spPr bwMode="auto">
            <a:xfrm>
              <a:off x="7609706" y="2628869"/>
              <a:ext cx="421143" cy="284121"/>
            </a:xfrm>
            <a:custGeom>
              <a:avLst/>
              <a:gdLst>
                <a:gd name="T0" fmla="*/ 362129 w 157"/>
                <a:gd name="T1" fmla="*/ 123298 h 106"/>
                <a:gd name="T2" fmla="*/ 364812 w 157"/>
                <a:gd name="T3" fmla="*/ 99174 h 106"/>
                <a:gd name="T4" fmla="*/ 265561 w 157"/>
                <a:gd name="T5" fmla="*/ 0 h 106"/>
                <a:gd name="T6" fmla="*/ 195818 w 157"/>
                <a:gd name="T7" fmla="*/ 48247 h 106"/>
                <a:gd name="T8" fmla="*/ 120710 w 157"/>
                <a:gd name="T9" fmla="*/ 21443 h 106"/>
                <a:gd name="T10" fmla="*/ 50966 w 157"/>
                <a:gd name="T11" fmla="*/ 104535 h 106"/>
                <a:gd name="T12" fmla="*/ 53649 w 157"/>
                <a:gd name="T13" fmla="*/ 125978 h 106"/>
                <a:gd name="T14" fmla="*/ 0 w 157"/>
                <a:gd name="T15" fmla="*/ 201029 h 106"/>
                <a:gd name="T16" fmla="*/ 83156 w 157"/>
                <a:gd name="T17" fmla="*/ 284121 h 106"/>
                <a:gd name="T18" fmla="*/ 337987 w 157"/>
                <a:gd name="T19" fmla="*/ 284121 h 106"/>
                <a:gd name="T20" fmla="*/ 421143 w 157"/>
                <a:gd name="T21" fmla="*/ 201029 h 106"/>
                <a:gd name="T22" fmla="*/ 362129 w 157"/>
                <a:gd name="T23" fmla="*/ 123298 h 106"/>
                <a:gd name="T24" fmla="*/ 321893 w 157"/>
                <a:gd name="T25" fmla="*/ 268039 h 106"/>
                <a:gd name="T26" fmla="*/ 211913 w 157"/>
                <a:gd name="T27" fmla="*/ 268039 h 106"/>
                <a:gd name="T28" fmla="*/ 276291 w 157"/>
                <a:gd name="T29" fmla="*/ 201029 h 106"/>
                <a:gd name="T30" fmla="*/ 273609 w 157"/>
                <a:gd name="T31" fmla="*/ 192988 h 106"/>
                <a:gd name="T32" fmla="*/ 246784 w 157"/>
                <a:gd name="T33" fmla="*/ 192988 h 106"/>
                <a:gd name="T34" fmla="*/ 246784 w 157"/>
                <a:gd name="T35" fmla="*/ 182266 h 106"/>
                <a:gd name="T36" fmla="*/ 246784 w 157"/>
                <a:gd name="T37" fmla="*/ 99174 h 106"/>
                <a:gd name="T38" fmla="*/ 241420 w 157"/>
                <a:gd name="T39" fmla="*/ 93814 h 106"/>
                <a:gd name="T40" fmla="*/ 171676 w 157"/>
                <a:gd name="T41" fmla="*/ 93814 h 106"/>
                <a:gd name="T42" fmla="*/ 166311 w 157"/>
                <a:gd name="T43" fmla="*/ 99174 h 106"/>
                <a:gd name="T44" fmla="*/ 166311 w 157"/>
                <a:gd name="T45" fmla="*/ 182266 h 106"/>
                <a:gd name="T46" fmla="*/ 166311 w 157"/>
                <a:gd name="T47" fmla="*/ 195668 h 106"/>
                <a:gd name="T48" fmla="*/ 136804 w 157"/>
                <a:gd name="T49" fmla="*/ 195668 h 106"/>
                <a:gd name="T50" fmla="*/ 134122 w 157"/>
                <a:gd name="T51" fmla="*/ 203709 h 106"/>
                <a:gd name="T52" fmla="*/ 201183 w 157"/>
                <a:gd name="T53" fmla="*/ 268039 h 106"/>
                <a:gd name="T54" fmla="*/ 101933 w 157"/>
                <a:gd name="T55" fmla="*/ 268039 h 106"/>
                <a:gd name="T56" fmla="*/ 29507 w 157"/>
                <a:gd name="T57" fmla="*/ 198349 h 106"/>
                <a:gd name="T58" fmla="*/ 77791 w 157"/>
                <a:gd name="T59" fmla="*/ 134019 h 106"/>
                <a:gd name="T60" fmla="*/ 75108 w 157"/>
                <a:gd name="T61" fmla="*/ 117937 h 106"/>
                <a:gd name="T62" fmla="*/ 134122 w 157"/>
                <a:gd name="T63" fmla="*/ 45567 h 106"/>
                <a:gd name="T64" fmla="*/ 198501 w 157"/>
                <a:gd name="T65" fmla="*/ 77731 h 106"/>
                <a:gd name="T66" fmla="*/ 260197 w 157"/>
                <a:gd name="T67" fmla="*/ 26804 h 106"/>
                <a:gd name="T68" fmla="*/ 343352 w 157"/>
                <a:gd name="T69" fmla="*/ 112576 h 106"/>
                <a:gd name="T70" fmla="*/ 340670 w 157"/>
                <a:gd name="T71" fmla="*/ 131339 h 106"/>
                <a:gd name="T72" fmla="*/ 394319 w 157"/>
                <a:gd name="T73" fmla="*/ 198349 h 106"/>
                <a:gd name="T74" fmla="*/ 321893 w 157"/>
                <a:gd name="T75" fmla="*/ 268039 h 10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157"/>
                <a:gd name="T115" fmla="*/ 0 h 106"/>
                <a:gd name="T116" fmla="*/ 157 w 157"/>
                <a:gd name="T117" fmla="*/ 106 h 10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157" h="106">
                  <a:moveTo>
                    <a:pt x="135" y="46"/>
                  </a:moveTo>
                  <a:cubicBezTo>
                    <a:pt x="136" y="43"/>
                    <a:pt x="136" y="40"/>
                    <a:pt x="136" y="37"/>
                  </a:cubicBezTo>
                  <a:cubicBezTo>
                    <a:pt x="136" y="16"/>
                    <a:pt x="120" y="0"/>
                    <a:pt x="99" y="0"/>
                  </a:cubicBezTo>
                  <a:cubicBezTo>
                    <a:pt x="76" y="0"/>
                    <a:pt x="73" y="18"/>
                    <a:pt x="73" y="18"/>
                  </a:cubicBezTo>
                  <a:cubicBezTo>
                    <a:pt x="73" y="18"/>
                    <a:pt x="63" y="6"/>
                    <a:pt x="45" y="8"/>
                  </a:cubicBezTo>
                  <a:cubicBezTo>
                    <a:pt x="30" y="11"/>
                    <a:pt x="19" y="25"/>
                    <a:pt x="19" y="39"/>
                  </a:cubicBezTo>
                  <a:cubicBezTo>
                    <a:pt x="19" y="42"/>
                    <a:pt x="20" y="44"/>
                    <a:pt x="20" y="47"/>
                  </a:cubicBezTo>
                  <a:cubicBezTo>
                    <a:pt x="9" y="51"/>
                    <a:pt x="0" y="62"/>
                    <a:pt x="0" y="75"/>
                  </a:cubicBezTo>
                  <a:cubicBezTo>
                    <a:pt x="0" y="92"/>
                    <a:pt x="14" y="106"/>
                    <a:pt x="31" y="106"/>
                  </a:cubicBezTo>
                  <a:cubicBezTo>
                    <a:pt x="126" y="106"/>
                    <a:pt x="126" y="106"/>
                    <a:pt x="126" y="106"/>
                  </a:cubicBezTo>
                  <a:cubicBezTo>
                    <a:pt x="143" y="106"/>
                    <a:pt x="157" y="92"/>
                    <a:pt x="157" y="75"/>
                  </a:cubicBezTo>
                  <a:cubicBezTo>
                    <a:pt x="157" y="62"/>
                    <a:pt x="148" y="50"/>
                    <a:pt x="135" y="46"/>
                  </a:cubicBezTo>
                  <a:close/>
                  <a:moveTo>
                    <a:pt x="120" y="100"/>
                  </a:moveTo>
                  <a:cubicBezTo>
                    <a:pt x="79" y="100"/>
                    <a:pt x="79" y="100"/>
                    <a:pt x="79" y="100"/>
                  </a:cubicBezTo>
                  <a:cubicBezTo>
                    <a:pt x="82" y="97"/>
                    <a:pt x="103" y="75"/>
                    <a:pt x="103" y="75"/>
                  </a:cubicBezTo>
                  <a:cubicBezTo>
                    <a:pt x="103" y="75"/>
                    <a:pt x="106" y="72"/>
                    <a:pt x="102" y="72"/>
                  </a:cubicBezTo>
                  <a:cubicBezTo>
                    <a:pt x="98" y="72"/>
                    <a:pt x="92" y="72"/>
                    <a:pt x="92" y="72"/>
                  </a:cubicBezTo>
                  <a:cubicBezTo>
                    <a:pt x="92" y="72"/>
                    <a:pt x="92" y="70"/>
                    <a:pt x="92" y="68"/>
                  </a:cubicBezTo>
                  <a:cubicBezTo>
                    <a:pt x="92" y="59"/>
                    <a:pt x="92" y="43"/>
                    <a:pt x="92" y="37"/>
                  </a:cubicBezTo>
                  <a:cubicBezTo>
                    <a:pt x="92" y="37"/>
                    <a:pt x="92" y="35"/>
                    <a:pt x="90" y="35"/>
                  </a:cubicBezTo>
                  <a:cubicBezTo>
                    <a:pt x="88" y="35"/>
                    <a:pt x="67" y="35"/>
                    <a:pt x="64" y="35"/>
                  </a:cubicBezTo>
                  <a:cubicBezTo>
                    <a:pt x="61" y="35"/>
                    <a:pt x="62" y="37"/>
                    <a:pt x="62" y="37"/>
                  </a:cubicBezTo>
                  <a:cubicBezTo>
                    <a:pt x="62" y="44"/>
                    <a:pt x="62" y="59"/>
                    <a:pt x="62" y="68"/>
                  </a:cubicBezTo>
                  <a:cubicBezTo>
                    <a:pt x="62" y="71"/>
                    <a:pt x="62" y="73"/>
                    <a:pt x="62" y="73"/>
                  </a:cubicBezTo>
                  <a:cubicBezTo>
                    <a:pt x="62" y="73"/>
                    <a:pt x="54" y="73"/>
                    <a:pt x="51" y="73"/>
                  </a:cubicBezTo>
                  <a:cubicBezTo>
                    <a:pt x="47" y="73"/>
                    <a:pt x="50" y="76"/>
                    <a:pt x="50" y="76"/>
                  </a:cubicBezTo>
                  <a:cubicBezTo>
                    <a:pt x="75" y="100"/>
                    <a:pt x="75" y="100"/>
                    <a:pt x="75" y="100"/>
                  </a:cubicBezTo>
                  <a:cubicBezTo>
                    <a:pt x="38" y="100"/>
                    <a:pt x="38" y="100"/>
                    <a:pt x="38" y="100"/>
                  </a:cubicBezTo>
                  <a:cubicBezTo>
                    <a:pt x="23" y="100"/>
                    <a:pt x="11" y="88"/>
                    <a:pt x="11" y="74"/>
                  </a:cubicBezTo>
                  <a:cubicBezTo>
                    <a:pt x="11" y="63"/>
                    <a:pt x="18" y="53"/>
                    <a:pt x="29" y="50"/>
                  </a:cubicBezTo>
                  <a:cubicBezTo>
                    <a:pt x="28" y="48"/>
                    <a:pt x="28" y="46"/>
                    <a:pt x="28" y="44"/>
                  </a:cubicBezTo>
                  <a:cubicBezTo>
                    <a:pt x="28" y="31"/>
                    <a:pt x="37" y="19"/>
                    <a:pt x="50" y="17"/>
                  </a:cubicBezTo>
                  <a:cubicBezTo>
                    <a:pt x="65" y="15"/>
                    <a:pt x="74" y="29"/>
                    <a:pt x="74" y="29"/>
                  </a:cubicBezTo>
                  <a:cubicBezTo>
                    <a:pt x="74" y="29"/>
                    <a:pt x="77" y="10"/>
                    <a:pt x="97" y="10"/>
                  </a:cubicBezTo>
                  <a:cubicBezTo>
                    <a:pt x="115" y="10"/>
                    <a:pt x="128" y="24"/>
                    <a:pt x="128" y="42"/>
                  </a:cubicBezTo>
                  <a:cubicBezTo>
                    <a:pt x="128" y="44"/>
                    <a:pt x="127" y="47"/>
                    <a:pt x="127" y="49"/>
                  </a:cubicBezTo>
                  <a:cubicBezTo>
                    <a:pt x="138" y="53"/>
                    <a:pt x="147" y="62"/>
                    <a:pt x="147" y="74"/>
                  </a:cubicBezTo>
                  <a:cubicBezTo>
                    <a:pt x="147" y="88"/>
                    <a:pt x="135" y="100"/>
                    <a:pt x="120" y="100"/>
                  </a:cubicBezTo>
                  <a:close/>
                </a:path>
              </a:pathLst>
            </a:custGeom>
            <a:solidFill>
              <a:schemeClr val="bg1"/>
            </a:solid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zh-CN" altLang="en-US" sz="1600">
                <a:solidFill>
                  <a:schemeClr val="bg1"/>
                </a:solidFill>
              </a:endParaRPr>
            </a:p>
          </p:txBody>
        </p:sp>
      </p:grpSp>
      <p:sp>
        <p:nvSpPr>
          <p:cNvPr id="23" name="矩形 22"/>
          <p:cNvSpPr>
            <a:spLocks noChangeArrowheads="1"/>
          </p:cNvSpPr>
          <p:nvPr/>
        </p:nvSpPr>
        <p:spPr bwMode="auto">
          <a:xfrm>
            <a:off x="1676544" y="1351055"/>
            <a:ext cx="1779984" cy="315465"/>
          </a:xfrm>
          <a:prstGeom prst="rect">
            <a:avLst/>
          </a:prstGeom>
          <a:solidFill>
            <a:srgbClr val="007E5D"/>
          </a:solid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r>
              <a:rPr lang="zh-CN" altLang="en-US" sz="1600" b="1" dirty="0" smtClean="0">
                <a:solidFill>
                  <a:schemeClr val="bg1"/>
                </a:solidFill>
              </a:rPr>
              <a:t>工作交接</a:t>
            </a:r>
            <a:endParaRPr lang="en-US" altLang="zh-CN" sz="1600" b="1" dirty="0">
              <a:solidFill>
                <a:schemeClr val="bg1"/>
              </a:solidFill>
            </a:endParaRPr>
          </a:p>
        </p:txBody>
      </p:sp>
      <p:sp>
        <p:nvSpPr>
          <p:cNvPr id="24" name="矩形 47"/>
          <p:cNvSpPr>
            <a:spLocks noChangeArrowheads="1"/>
          </p:cNvSpPr>
          <p:nvPr/>
        </p:nvSpPr>
        <p:spPr bwMode="auto">
          <a:xfrm>
            <a:off x="1676548" y="1690764"/>
            <a:ext cx="1884759" cy="567842"/>
          </a:xfrm>
          <a:prstGeom prst="rect">
            <a:avLst/>
          </a:prstGeom>
          <a:noFill/>
          <a:ln>
            <a:noFill/>
          </a:ln>
        </p:spPr>
        <p:txBody>
          <a:bodyPr lIns="68573" tIns="34287" rIns="68573" bIns="34287">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685165">
              <a:lnSpc>
                <a:spcPct val="120000"/>
              </a:lnSpc>
              <a:spcBef>
                <a:spcPct val="0"/>
              </a:spcBef>
              <a:buNone/>
              <a:defRPr/>
            </a:pPr>
            <a:r>
              <a:rPr lang="zh-CN" altLang="en-US" sz="900" dirty="0" smtClean="0">
                <a:solidFill>
                  <a:schemeClr val="tx1">
                    <a:lumMod val="65000"/>
                    <a:lumOff val="35000"/>
                  </a:schemeClr>
                </a:solidFill>
                <a:sym typeface="微软雅黑" panose="020B0503020204020204" pitchFamily="34" charset="-122"/>
              </a:rPr>
              <a:t>*</a:t>
            </a:r>
            <a:r>
              <a:rPr lang="en-US" altLang="zh-CN" sz="900" dirty="0" smtClean="0">
                <a:solidFill>
                  <a:schemeClr val="tx1">
                    <a:lumMod val="65000"/>
                    <a:lumOff val="35000"/>
                  </a:schemeClr>
                </a:solidFill>
                <a:sym typeface="微软雅黑" panose="020B0503020204020204" pitchFamily="34" charset="-122"/>
              </a:rPr>
              <a:t>OA</a:t>
            </a:r>
            <a:r>
              <a:rPr lang="zh-CN" altLang="en-US" sz="900" dirty="0" smtClean="0">
                <a:solidFill>
                  <a:schemeClr val="tx1">
                    <a:lumMod val="65000"/>
                    <a:lumOff val="35000"/>
                  </a:schemeClr>
                </a:solidFill>
                <a:sym typeface="微软雅黑" panose="020B0503020204020204" pitchFamily="34" charset="-122"/>
              </a:rPr>
              <a:t>填写“员工离职交接清单”，因离职者原因在一个月内未完成交接，将缓发当月工资</a:t>
            </a:r>
            <a:endParaRPr lang="zh-CN" altLang="en-US" sz="900" dirty="0">
              <a:solidFill>
                <a:schemeClr val="tx1">
                  <a:lumMod val="65000"/>
                  <a:lumOff val="35000"/>
                </a:schemeClr>
              </a:solidFill>
              <a:sym typeface="微软雅黑" panose="020B0503020204020204" pitchFamily="34" charset="-122"/>
            </a:endParaRPr>
          </a:p>
        </p:txBody>
      </p:sp>
      <p:sp>
        <p:nvSpPr>
          <p:cNvPr id="25" name="矩形 24"/>
          <p:cNvSpPr>
            <a:spLocks noChangeArrowheads="1"/>
          </p:cNvSpPr>
          <p:nvPr/>
        </p:nvSpPr>
        <p:spPr bwMode="auto">
          <a:xfrm>
            <a:off x="1676544" y="2322605"/>
            <a:ext cx="1779984" cy="315465"/>
          </a:xfrm>
          <a:prstGeom prst="rect">
            <a:avLst/>
          </a:prstGeom>
          <a:solidFill>
            <a:schemeClr val="accent5">
              <a:lumMod val="75000"/>
            </a:schemeClr>
          </a:solid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r>
              <a:rPr lang="zh-CN" altLang="en-US" sz="1600" b="1" dirty="0">
                <a:solidFill>
                  <a:schemeClr val="bg1"/>
                </a:solidFill>
              </a:rPr>
              <a:t>五险一金</a:t>
            </a:r>
            <a:endParaRPr lang="en-US" altLang="zh-CN" sz="1600" b="1" dirty="0">
              <a:solidFill>
                <a:schemeClr val="bg1"/>
              </a:solidFill>
            </a:endParaRPr>
          </a:p>
        </p:txBody>
      </p:sp>
      <p:sp>
        <p:nvSpPr>
          <p:cNvPr id="26" name="矩形 47"/>
          <p:cNvSpPr>
            <a:spLocks noChangeArrowheads="1"/>
          </p:cNvSpPr>
          <p:nvPr/>
        </p:nvSpPr>
        <p:spPr bwMode="auto">
          <a:xfrm>
            <a:off x="1676548" y="2677128"/>
            <a:ext cx="1884759" cy="567842"/>
          </a:xfrm>
          <a:prstGeom prst="rect">
            <a:avLst/>
          </a:prstGeom>
          <a:noFill/>
          <a:ln>
            <a:noFill/>
          </a:ln>
        </p:spPr>
        <p:txBody>
          <a:bodyPr lIns="68573" tIns="34287" rIns="68573" bIns="34287">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685165">
              <a:lnSpc>
                <a:spcPct val="120000"/>
              </a:lnSpc>
              <a:spcBef>
                <a:spcPct val="0"/>
              </a:spcBef>
              <a:buNone/>
              <a:defRPr/>
            </a:pPr>
            <a:r>
              <a:rPr lang="zh-CN" altLang="en-US" sz="900" dirty="0" smtClean="0">
                <a:solidFill>
                  <a:schemeClr val="tx1">
                    <a:lumMod val="65000"/>
                    <a:lumOff val="35000"/>
                  </a:schemeClr>
                </a:solidFill>
                <a:sym typeface="微软雅黑" panose="020B0503020204020204" pitchFamily="34" charset="-122"/>
              </a:rPr>
              <a:t>*以当月</a:t>
            </a:r>
            <a:r>
              <a:rPr lang="en-US" altLang="zh-CN" sz="900" dirty="0" smtClean="0">
                <a:solidFill>
                  <a:schemeClr val="tx1">
                    <a:lumMod val="65000"/>
                    <a:lumOff val="35000"/>
                  </a:schemeClr>
                </a:solidFill>
                <a:sym typeface="微软雅黑" panose="020B0503020204020204" pitchFamily="34" charset="-122"/>
              </a:rPr>
              <a:t>13</a:t>
            </a:r>
            <a:r>
              <a:rPr lang="zh-CN" altLang="en-US" sz="900" dirty="0" smtClean="0">
                <a:solidFill>
                  <a:schemeClr val="tx1">
                    <a:lumMod val="65000"/>
                    <a:lumOff val="35000"/>
                  </a:schemeClr>
                </a:solidFill>
                <a:sym typeface="微软雅黑" panose="020B0503020204020204" pitchFamily="34" charset="-122"/>
              </a:rPr>
              <a:t>号为节点，早于</a:t>
            </a:r>
            <a:r>
              <a:rPr lang="en-US" altLang="zh-CN" sz="900" dirty="0" smtClean="0">
                <a:solidFill>
                  <a:schemeClr val="tx1">
                    <a:lumMod val="65000"/>
                    <a:lumOff val="35000"/>
                  </a:schemeClr>
                </a:solidFill>
                <a:sym typeface="微软雅黑" panose="020B0503020204020204" pitchFamily="34" charset="-122"/>
              </a:rPr>
              <a:t>13</a:t>
            </a:r>
            <a:r>
              <a:rPr lang="zh-CN" altLang="en-US" sz="900" dirty="0" smtClean="0">
                <a:solidFill>
                  <a:schemeClr val="tx1">
                    <a:lumMod val="65000"/>
                    <a:lumOff val="35000"/>
                  </a:schemeClr>
                </a:solidFill>
                <a:sym typeface="微软雅黑" panose="020B0503020204020204" pitchFamily="34" charset="-122"/>
              </a:rPr>
              <a:t>号之前离职，公司将不承担当月五险一金</a:t>
            </a:r>
            <a:endParaRPr lang="zh-CN" altLang="en-US" sz="900" dirty="0">
              <a:solidFill>
                <a:schemeClr val="tx1">
                  <a:lumMod val="65000"/>
                  <a:lumOff val="35000"/>
                </a:schemeClr>
              </a:solidFill>
              <a:sym typeface="微软雅黑" panose="020B0503020204020204" pitchFamily="34" charset="-122"/>
            </a:endParaRPr>
          </a:p>
        </p:txBody>
      </p:sp>
      <p:sp>
        <p:nvSpPr>
          <p:cNvPr id="27" name="矩形 26"/>
          <p:cNvSpPr>
            <a:spLocks noChangeArrowheads="1"/>
          </p:cNvSpPr>
          <p:nvPr/>
        </p:nvSpPr>
        <p:spPr bwMode="auto">
          <a:xfrm>
            <a:off x="1676544" y="3294155"/>
            <a:ext cx="1779984" cy="315465"/>
          </a:xfrm>
          <a:prstGeom prst="rect">
            <a:avLst/>
          </a:prstGeom>
          <a:solidFill>
            <a:srgbClr val="FF9999"/>
          </a:solidFill>
          <a:ln>
            <a:noFill/>
          </a:ln>
        </p:spPr>
        <p:txBody>
          <a:bodyPr anchor="ctr"/>
          <a:lstStyle/>
          <a:p>
            <a:pPr algn="ctr" defTabSz="914400"/>
            <a:r>
              <a:rPr lang="zh-CN" altLang="en-US" sz="1600" dirty="0" smtClean="0">
                <a:solidFill>
                  <a:schemeClr val="bg1"/>
                </a:solidFill>
                <a:latin typeface="宋体" panose="02010600030101010101" pitchFamily="2" charset="-122"/>
              </a:rPr>
              <a:t>未办理完手续</a:t>
            </a:r>
            <a:endParaRPr lang="en-US" altLang="zh-CN" sz="1600" dirty="0">
              <a:solidFill>
                <a:schemeClr val="bg1"/>
              </a:solidFill>
              <a:latin typeface="宋体" panose="02010600030101010101" pitchFamily="2" charset="-122"/>
            </a:endParaRPr>
          </a:p>
        </p:txBody>
      </p:sp>
      <p:sp>
        <p:nvSpPr>
          <p:cNvPr id="28" name="矩形 47"/>
          <p:cNvSpPr>
            <a:spLocks noChangeArrowheads="1"/>
          </p:cNvSpPr>
          <p:nvPr/>
        </p:nvSpPr>
        <p:spPr bwMode="auto">
          <a:xfrm>
            <a:off x="1660786" y="3629330"/>
            <a:ext cx="1911082" cy="1066440"/>
          </a:xfrm>
          <a:prstGeom prst="rect">
            <a:avLst/>
          </a:prstGeom>
          <a:noFill/>
          <a:ln>
            <a:noFill/>
          </a:ln>
        </p:spPr>
        <p:txBody>
          <a:bodyPr wrap="square" lIns="68573" tIns="34287" rIns="68573" bIns="34287">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defTabSz="685165">
              <a:lnSpc>
                <a:spcPct val="120000"/>
              </a:lnSpc>
              <a:spcBef>
                <a:spcPct val="0"/>
              </a:spcBef>
              <a:buNone/>
              <a:defRPr/>
            </a:pPr>
            <a:r>
              <a:rPr lang="zh-CN" altLang="en-US" sz="900" dirty="0" smtClean="0">
                <a:solidFill>
                  <a:schemeClr val="tx1">
                    <a:lumMod val="65000"/>
                    <a:lumOff val="35000"/>
                  </a:schemeClr>
                </a:solidFill>
                <a:sym typeface="微软雅黑" panose="020B0503020204020204" pitchFamily="34" charset="-122"/>
              </a:rPr>
              <a:t>*员工离职未经批准或离职手续未完成，擅自离岗缺勤者，按旷工处理，无故旷工</a:t>
            </a:r>
            <a:r>
              <a:rPr lang="en-US" altLang="zh-CN" sz="900" dirty="0" smtClean="0">
                <a:solidFill>
                  <a:schemeClr val="tx1">
                    <a:lumMod val="65000"/>
                    <a:lumOff val="35000"/>
                  </a:schemeClr>
                </a:solidFill>
                <a:sym typeface="微软雅黑" panose="020B0503020204020204" pitchFamily="34" charset="-122"/>
              </a:rPr>
              <a:t>15</a:t>
            </a:r>
            <a:r>
              <a:rPr lang="zh-CN" altLang="en-US" sz="900" dirty="0" smtClean="0">
                <a:solidFill>
                  <a:schemeClr val="tx1">
                    <a:lumMod val="65000"/>
                    <a:lumOff val="35000"/>
                  </a:schemeClr>
                </a:solidFill>
                <a:sym typeface="微软雅黑" panose="020B0503020204020204" pitchFamily="34" charset="-122"/>
              </a:rPr>
              <a:t>天</a:t>
            </a:r>
            <a:r>
              <a:rPr lang="zh-CN" altLang="zh-CN" sz="900" dirty="0" smtClean="0"/>
              <a:t>者</a:t>
            </a:r>
            <a:r>
              <a:rPr lang="zh-CN" altLang="en-US" sz="900" dirty="0" smtClean="0">
                <a:solidFill>
                  <a:schemeClr val="tx1">
                    <a:lumMod val="65000"/>
                    <a:lumOff val="35000"/>
                  </a:schemeClr>
                </a:solidFill>
                <a:sym typeface="微软雅黑" panose="020B0503020204020204" pitchFamily="34" charset="-122"/>
              </a:rPr>
              <a:t>，按自动离职</a:t>
            </a:r>
            <a:r>
              <a:rPr lang="zh-CN" altLang="zh-CN" sz="900" dirty="0" smtClean="0"/>
              <a:t>处理</a:t>
            </a:r>
            <a:r>
              <a:rPr lang="zh-CN" altLang="en-US" sz="900" dirty="0" smtClean="0">
                <a:solidFill>
                  <a:schemeClr val="tx1">
                    <a:lumMod val="65000"/>
                    <a:lumOff val="35000"/>
                  </a:schemeClr>
                </a:solidFill>
                <a:sym typeface="微软雅黑" panose="020B0503020204020204" pitchFamily="34" charset="-122"/>
              </a:rPr>
              <a:t>。</a:t>
            </a:r>
            <a:endParaRPr lang="en-US" altLang="zh-CN" sz="900" dirty="0" smtClean="0">
              <a:solidFill>
                <a:schemeClr val="tx1">
                  <a:lumMod val="65000"/>
                  <a:lumOff val="35000"/>
                </a:schemeClr>
              </a:solidFill>
              <a:sym typeface="微软雅黑" panose="020B0503020204020204" pitchFamily="34" charset="-122"/>
            </a:endParaRPr>
          </a:p>
          <a:p>
            <a:pPr defTabSz="685165">
              <a:lnSpc>
                <a:spcPct val="120000"/>
              </a:lnSpc>
              <a:spcBef>
                <a:spcPct val="0"/>
              </a:spcBef>
              <a:buNone/>
              <a:defRPr/>
            </a:pPr>
            <a:r>
              <a:rPr lang="zh-CN" altLang="en-US" sz="900" dirty="0" smtClean="0">
                <a:solidFill>
                  <a:schemeClr val="tx1">
                    <a:lumMod val="65000"/>
                    <a:lumOff val="35000"/>
                  </a:schemeClr>
                </a:solidFill>
                <a:sym typeface="微软雅黑" panose="020B0503020204020204" pitchFamily="34" charset="-122"/>
              </a:rPr>
              <a:t>*办理离职手续期间，员工尚属公司员工，仍需遵守公司的各项管理制度</a:t>
            </a:r>
            <a:endParaRPr lang="zh-CN" altLang="en-US" sz="900" dirty="0">
              <a:solidFill>
                <a:schemeClr val="tx1">
                  <a:lumMod val="65000"/>
                  <a:lumOff val="35000"/>
                </a:schemeClr>
              </a:solidFill>
              <a:sym typeface="微软雅黑" panose="020B0503020204020204" pitchFamily="34" charset="-122"/>
            </a:endParaRPr>
          </a:p>
        </p:txBody>
      </p:sp>
      <p:grpSp>
        <p:nvGrpSpPr>
          <p:cNvPr id="29" name="组合 28"/>
          <p:cNvGrpSpPr/>
          <p:nvPr/>
        </p:nvGrpSpPr>
        <p:grpSpPr bwMode="auto">
          <a:xfrm>
            <a:off x="980335" y="2228172"/>
            <a:ext cx="595313" cy="597694"/>
            <a:chOff x="7423835" y="3637387"/>
            <a:chExt cx="792885" cy="797434"/>
          </a:xfrm>
        </p:grpSpPr>
        <p:sp>
          <p:nvSpPr>
            <p:cNvPr id="30" name="Oval 8"/>
            <p:cNvSpPr/>
            <p:nvPr/>
          </p:nvSpPr>
          <p:spPr>
            <a:xfrm>
              <a:off x="7423835" y="3637387"/>
              <a:ext cx="792885" cy="797434"/>
            </a:xfrm>
            <a:prstGeom prst="ellipse">
              <a:avLst/>
            </a:prstGeom>
            <a:solidFill>
              <a:schemeClr val="accent5">
                <a:lumMod val="75000"/>
              </a:schemeClr>
            </a:solid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en-US" sz="1600">
                <a:solidFill>
                  <a:schemeClr val="bg1"/>
                </a:solidFill>
              </a:endParaRPr>
            </a:p>
          </p:txBody>
        </p:sp>
        <p:sp>
          <p:nvSpPr>
            <p:cNvPr id="31" name="任意多边形 75"/>
            <p:cNvSpPr/>
            <p:nvPr/>
          </p:nvSpPr>
          <p:spPr>
            <a:xfrm>
              <a:off x="7549111" y="3842306"/>
              <a:ext cx="542333" cy="387597"/>
            </a:xfrm>
            <a:custGeom>
              <a:avLst/>
              <a:gdLst>
                <a:gd name="connsiteX0" fmla="*/ 387898 w 613253"/>
                <a:gd name="connsiteY0" fmla="*/ 243653 h 438850"/>
                <a:gd name="connsiteX1" fmla="*/ 395944 w 613253"/>
                <a:gd name="connsiteY1" fmla="*/ 271151 h 438850"/>
                <a:gd name="connsiteX2" fmla="*/ 351715 w 613253"/>
                <a:gd name="connsiteY2" fmla="*/ 369631 h 438850"/>
                <a:gd name="connsiteX3" fmla="*/ 351092 w 613253"/>
                <a:gd name="connsiteY3" fmla="*/ 369631 h 438850"/>
                <a:gd name="connsiteX4" fmla="*/ 351529 w 613253"/>
                <a:gd name="connsiteY4" fmla="*/ 370046 h 438850"/>
                <a:gd name="connsiteX5" fmla="*/ 351093 w 613253"/>
                <a:gd name="connsiteY5" fmla="*/ 371017 h 438850"/>
                <a:gd name="connsiteX6" fmla="*/ 352550 w 613253"/>
                <a:gd name="connsiteY6" fmla="*/ 371017 h 438850"/>
                <a:gd name="connsiteX7" fmla="*/ 402076 w 613253"/>
                <a:gd name="connsiteY7" fmla="*/ 418085 h 438850"/>
                <a:gd name="connsiteX8" fmla="*/ 451601 w 613253"/>
                <a:gd name="connsiteY8" fmla="*/ 371017 h 438850"/>
                <a:gd name="connsiteX9" fmla="*/ 453059 w 613253"/>
                <a:gd name="connsiteY9" fmla="*/ 371017 h 438850"/>
                <a:gd name="connsiteX10" fmla="*/ 452623 w 613253"/>
                <a:gd name="connsiteY10" fmla="*/ 370045 h 438850"/>
                <a:gd name="connsiteX11" fmla="*/ 453059 w 613253"/>
                <a:gd name="connsiteY11" fmla="*/ 369631 h 438850"/>
                <a:gd name="connsiteX12" fmla="*/ 452437 w 613253"/>
                <a:gd name="connsiteY12" fmla="*/ 369631 h 438850"/>
                <a:gd name="connsiteX13" fmla="*/ 408207 w 613253"/>
                <a:gd name="connsiteY13" fmla="*/ 271149 h 438850"/>
                <a:gd name="connsiteX14" fmla="*/ 416253 w 613253"/>
                <a:gd name="connsiteY14" fmla="*/ 243653 h 438850"/>
                <a:gd name="connsiteX15" fmla="*/ 157406 w 613253"/>
                <a:gd name="connsiteY15" fmla="*/ 216295 h 438850"/>
                <a:gd name="connsiteX16" fmla="*/ 163926 w 613253"/>
                <a:gd name="connsiteY16" fmla="*/ 238576 h 438850"/>
                <a:gd name="connsiteX17" fmla="*/ 128088 w 613253"/>
                <a:gd name="connsiteY17" fmla="*/ 318371 h 438850"/>
                <a:gd name="connsiteX18" fmla="*/ 127583 w 613253"/>
                <a:gd name="connsiteY18" fmla="*/ 318371 h 438850"/>
                <a:gd name="connsiteX19" fmla="*/ 127937 w 613253"/>
                <a:gd name="connsiteY19" fmla="*/ 318708 h 438850"/>
                <a:gd name="connsiteX20" fmla="*/ 127584 w 613253"/>
                <a:gd name="connsiteY20" fmla="*/ 319494 h 438850"/>
                <a:gd name="connsiteX21" fmla="*/ 128765 w 613253"/>
                <a:gd name="connsiteY21" fmla="*/ 319494 h 438850"/>
                <a:gd name="connsiteX22" fmla="*/ 168894 w 613253"/>
                <a:gd name="connsiteY22" fmla="*/ 357632 h 438850"/>
                <a:gd name="connsiteX23" fmla="*/ 209023 w 613253"/>
                <a:gd name="connsiteY23" fmla="*/ 319494 h 438850"/>
                <a:gd name="connsiteX24" fmla="*/ 210205 w 613253"/>
                <a:gd name="connsiteY24" fmla="*/ 319494 h 438850"/>
                <a:gd name="connsiteX25" fmla="*/ 209851 w 613253"/>
                <a:gd name="connsiteY25" fmla="*/ 318707 h 438850"/>
                <a:gd name="connsiteX26" fmla="*/ 210204 w 613253"/>
                <a:gd name="connsiteY26" fmla="*/ 318371 h 438850"/>
                <a:gd name="connsiteX27" fmla="*/ 209701 w 613253"/>
                <a:gd name="connsiteY27" fmla="*/ 318371 h 438850"/>
                <a:gd name="connsiteX28" fmla="*/ 173862 w 613253"/>
                <a:gd name="connsiteY28" fmla="*/ 238574 h 438850"/>
                <a:gd name="connsiteX29" fmla="*/ 180381 w 613253"/>
                <a:gd name="connsiteY29" fmla="*/ 216295 h 438850"/>
                <a:gd name="connsiteX30" fmla="*/ 402620 w 613253"/>
                <a:gd name="connsiteY30" fmla="*/ 0 h 438850"/>
                <a:gd name="connsiteX31" fmla="*/ 515766 w 613253"/>
                <a:gd name="connsiteY31" fmla="*/ 114905 h 438850"/>
                <a:gd name="connsiteX32" fmla="*/ 454423 w 613253"/>
                <a:gd name="connsiteY32" fmla="*/ 215466 h 438850"/>
                <a:gd name="connsiteX33" fmla="*/ 454423 w 613253"/>
                <a:gd name="connsiteY33" fmla="*/ 231044 h 438850"/>
                <a:gd name="connsiteX34" fmla="*/ 613253 w 613253"/>
                <a:gd name="connsiteY34" fmla="*/ 391500 h 438850"/>
                <a:gd name="connsiteX35" fmla="*/ 398531 w 613253"/>
                <a:gd name="connsiteY35" fmla="*/ 438850 h 438850"/>
                <a:gd name="connsiteX36" fmla="*/ 193634 w 613253"/>
                <a:gd name="connsiteY36" fmla="*/ 395700 h 438850"/>
                <a:gd name="connsiteX37" fmla="*/ 203279 w 613253"/>
                <a:gd name="connsiteY37" fmla="*/ 370444 h 438850"/>
                <a:gd name="connsiteX38" fmla="*/ 166022 w 613253"/>
                <a:gd name="connsiteY38" fmla="*/ 374457 h 438850"/>
                <a:gd name="connsiteX39" fmla="*/ 0 w 613253"/>
                <a:gd name="connsiteY39" fmla="*/ 339494 h 438850"/>
                <a:gd name="connsiteX40" fmla="*/ 125154 w 613253"/>
                <a:gd name="connsiteY40" fmla="*/ 207518 h 438850"/>
                <a:gd name="connsiteX41" fmla="*/ 125154 w 613253"/>
                <a:gd name="connsiteY41" fmla="*/ 191945 h 438850"/>
                <a:gd name="connsiteX42" fmla="*/ 77656 w 613253"/>
                <a:gd name="connsiteY42" fmla="*/ 111974 h 438850"/>
                <a:gd name="connsiteX43" fmla="*/ 169335 w 613253"/>
                <a:gd name="connsiteY43" fmla="*/ 18870 h 438850"/>
                <a:gd name="connsiteX44" fmla="*/ 261014 w 613253"/>
                <a:gd name="connsiteY44" fmla="*/ 111974 h 438850"/>
                <a:gd name="connsiteX45" fmla="*/ 211310 w 613253"/>
                <a:gd name="connsiteY45" fmla="*/ 193456 h 438850"/>
                <a:gd name="connsiteX46" fmla="*/ 211310 w 613253"/>
                <a:gd name="connsiteY46" fmla="*/ 206078 h 438850"/>
                <a:gd name="connsiteX47" fmla="*/ 292834 w 613253"/>
                <a:gd name="connsiteY47" fmla="*/ 252540 h 438850"/>
                <a:gd name="connsiteX48" fmla="*/ 295048 w 613253"/>
                <a:gd name="connsiteY48" fmla="*/ 255467 h 438850"/>
                <a:gd name="connsiteX49" fmla="*/ 348094 w 613253"/>
                <a:gd name="connsiteY49" fmla="*/ 232822 h 438850"/>
                <a:gd name="connsiteX50" fmla="*/ 348094 w 613253"/>
                <a:gd name="connsiteY50" fmla="*/ 213602 h 438850"/>
                <a:gd name="connsiteX51" fmla="*/ 289474 w 613253"/>
                <a:gd name="connsiteY51" fmla="*/ 114905 h 438850"/>
                <a:gd name="connsiteX52" fmla="*/ 402620 w 613253"/>
                <a:gd name="connsiteY52" fmla="*/ 0 h 43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13253" h="438850">
                  <a:moveTo>
                    <a:pt x="387898" y="243653"/>
                  </a:moveTo>
                  <a:lnTo>
                    <a:pt x="395944" y="271151"/>
                  </a:lnTo>
                  <a:lnTo>
                    <a:pt x="351715" y="369631"/>
                  </a:lnTo>
                  <a:lnTo>
                    <a:pt x="351092" y="369631"/>
                  </a:lnTo>
                  <a:lnTo>
                    <a:pt x="351529" y="370046"/>
                  </a:lnTo>
                  <a:lnTo>
                    <a:pt x="351093" y="371017"/>
                  </a:lnTo>
                  <a:lnTo>
                    <a:pt x="352550" y="371017"/>
                  </a:lnTo>
                  <a:lnTo>
                    <a:pt x="402076" y="418085"/>
                  </a:lnTo>
                  <a:lnTo>
                    <a:pt x="451601" y="371017"/>
                  </a:lnTo>
                  <a:lnTo>
                    <a:pt x="453059" y="371017"/>
                  </a:lnTo>
                  <a:lnTo>
                    <a:pt x="452623" y="370045"/>
                  </a:lnTo>
                  <a:lnTo>
                    <a:pt x="453059" y="369631"/>
                  </a:lnTo>
                  <a:lnTo>
                    <a:pt x="452437" y="369631"/>
                  </a:lnTo>
                  <a:lnTo>
                    <a:pt x="408207" y="271149"/>
                  </a:lnTo>
                  <a:lnTo>
                    <a:pt x="416253" y="243653"/>
                  </a:lnTo>
                  <a:close/>
                  <a:moveTo>
                    <a:pt x="157406" y="216295"/>
                  </a:moveTo>
                  <a:lnTo>
                    <a:pt x="163926" y="238576"/>
                  </a:lnTo>
                  <a:lnTo>
                    <a:pt x="128088" y="318371"/>
                  </a:lnTo>
                  <a:lnTo>
                    <a:pt x="127583" y="318371"/>
                  </a:lnTo>
                  <a:lnTo>
                    <a:pt x="127937" y="318708"/>
                  </a:lnTo>
                  <a:lnTo>
                    <a:pt x="127584" y="319494"/>
                  </a:lnTo>
                  <a:lnTo>
                    <a:pt x="128765" y="319494"/>
                  </a:lnTo>
                  <a:lnTo>
                    <a:pt x="168894" y="357632"/>
                  </a:lnTo>
                  <a:lnTo>
                    <a:pt x="209023" y="319494"/>
                  </a:lnTo>
                  <a:lnTo>
                    <a:pt x="210205" y="319494"/>
                  </a:lnTo>
                  <a:lnTo>
                    <a:pt x="209851" y="318707"/>
                  </a:lnTo>
                  <a:lnTo>
                    <a:pt x="210204" y="318371"/>
                  </a:lnTo>
                  <a:lnTo>
                    <a:pt x="209701" y="318371"/>
                  </a:lnTo>
                  <a:lnTo>
                    <a:pt x="173862" y="238574"/>
                  </a:lnTo>
                  <a:lnTo>
                    <a:pt x="180381" y="216295"/>
                  </a:lnTo>
                  <a:close/>
                  <a:moveTo>
                    <a:pt x="402620" y="0"/>
                  </a:moveTo>
                  <a:cubicBezTo>
                    <a:pt x="465109" y="0"/>
                    <a:pt x="515766" y="51445"/>
                    <a:pt x="515766" y="114905"/>
                  </a:cubicBezTo>
                  <a:cubicBezTo>
                    <a:pt x="515766" y="159138"/>
                    <a:pt x="491155" y="197534"/>
                    <a:pt x="454423" y="215466"/>
                  </a:cubicBezTo>
                  <a:lnTo>
                    <a:pt x="454423" y="231044"/>
                  </a:lnTo>
                  <a:cubicBezTo>
                    <a:pt x="531505" y="249779"/>
                    <a:pt x="592702" y="311734"/>
                    <a:pt x="613253" y="391500"/>
                  </a:cubicBezTo>
                  <a:cubicBezTo>
                    <a:pt x="550688" y="422070"/>
                    <a:pt x="477097" y="438850"/>
                    <a:pt x="398531" y="438850"/>
                  </a:cubicBezTo>
                  <a:cubicBezTo>
                    <a:pt x="323987" y="438850"/>
                    <a:pt x="253921" y="423744"/>
                    <a:pt x="193634" y="395700"/>
                  </a:cubicBezTo>
                  <a:lnTo>
                    <a:pt x="203279" y="370444"/>
                  </a:lnTo>
                  <a:lnTo>
                    <a:pt x="166022" y="374457"/>
                  </a:lnTo>
                  <a:cubicBezTo>
                    <a:pt x="105620" y="374457"/>
                    <a:pt x="48848" y="362217"/>
                    <a:pt x="0" y="339494"/>
                  </a:cubicBezTo>
                  <a:cubicBezTo>
                    <a:pt x="15404" y="274815"/>
                    <a:pt x="63667" y="224043"/>
                    <a:pt x="125154" y="207518"/>
                  </a:cubicBezTo>
                  <a:lnTo>
                    <a:pt x="125154" y="191945"/>
                  </a:lnTo>
                  <a:cubicBezTo>
                    <a:pt x="96529" y="177233"/>
                    <a:pt x="77656" y="146842"/>
                    <a:pt x="77656" y="111974"/>
                  </a:cubicBezTo>
                  <a:cubicBezTo>
                    <a:pt x="77656" y="60554"/>
                    <a:pt x="118702" y="18870"/>
                    <a:pt x="169335" y="18870"/>
                  </a:cubicBezTo>
                  <a:cubicBezTo>
                    <a:pt x="219968" y="18870"/>
                    <a:pt x="261014" y="60554"/>
                    <a:pt x="261014" y="111974"/>
                  </a:cubicBezTo>
                  <a:cubicBezTo>
                    <a:pt x="261014" y="147815"/>
                    <a:pt x="241072" y="178926"/>
                    <a:pt x="211310" y="193456"/>
                  </a:cubicBezTo>
                  <a:lnTo>
                    <a:pt x="211310" y="206078"/>
                  </a:lnTo>
                  <a:cubicBezTo>
                    <a:pt x="242539" y="213668"/>
                    <a:pt x="270549" y="230014"/>
                    <a:pt x="292834" y="252540"/>
                  </a:cubicBezTo>
                  <a:lnTo>
                    <a:pt x="295048" y="255467"/>
                  </a:lnTo>
                  <a:lnTo>
                    <a:pt x="348094" y="232822"/>
                  </a:lnTo>
                  <a:lnTo>
                    <a:pt x="348094" y="213602"/>
                  </a:lnTo>
                  <a:cubicBezTo>
                    <a:pt x="312767" y="195444"/>
                    <a:pt x="289474" y="157937"/>
                    <a:pt x="289474" y="114905"/>
                  </a:cubicBezTo>
                  <a:cubicBezTo>
                    <a:pt x="289474" y="51445"/>
                    <a:pt x="340131" y="0"/>
                    <a:pt x="402620" y="0"/>
                  </a:cubicBezTo>
                  <a:close/>
                </a:path>
              </a:pathLst>
            </a:custGeom>
            <a:solidFill>
              <a:schemeClr val="bg1"/>
            </a:solidFill>
            <a:ln w="25400" cap="flat">
              <a:solidFill>
                <a:schemeClr val="tx1">
                  <a:alpha val="0"/>
                </a:schemeClr>
              </a:solidFill>
              <a:prstDash val="solid"/>
              <a:miter lim="800000"/>
              <a:headEnd type="none" w="med" len="med"/>
              <a:tailEnd type="none" w="med" len="med"/>
            </a:ln>
            <a:effectLst>
              <a:outerShdw blurRad="50800" dist="38100" algn="l" rotWithShape="0">
                <a:prstClr val="black">
                  <a:alpha val="40000"/>
                </a:prstClr>
              </a:outerShdw>
            </a:effectLst>
          </p:spPr>
          <p:txBody>
            <a:bodyPr lIns="0" tIns="0" rIns="0" bIns="0"/>
            <a:lstStyle/>
            <a:p>
              <a:pPr algn="ctr"/>
              <a:endParaRPr lang="zh-CN" altLang="en-US" sz="1600">
                <a:solidFill>
                  <a:schemeClr val="bg1"/>
                </a:solidFill>
              </a:endParaRPr>
            </a:p>
          </p:txBody>
        </p:sp>
      </p:grpSp>
      <p:sp>
        <p:nvSpPr>
          <p:cNvPr id="32" name="矩形 3"/>
          <p:cNvSpPr>
            <a:spLocks noChangeArrowheads="1"/>
          </p:cNvSpPr>
          <p:nvPr/>
        </p:nvSpPr>
        <p:spPr bwMode="auto">
          <a:xfrm>
            <a:off x="3924678" y="3571944"/>
            <a:ext cx="2600953" cy="286996"/>
          </a:xfrm>
          <a:prstGeom prst="rect">
            <a:avLst/>
          </a:prstGeom>
          <a:noFill/>
          <a:ln>
            <a:noFill/>
          </a:ln>
        </p:spPr>
        <p:txBody>
          <a:bodyPr wrap="square" lIns="68573" tIns="34287" rIns="68573" bIns="34287">
            <a:spAutoFit/>
          </a:bodyPr>
          <a:lstStyle/>
          <a:p>
            <a:pPr>
              <a:lnSpc>
                <a:spcPct val="65000"/>
              </a:lnSpc>
              <a:defRPr/>
            </a:pPr>
            <a:r>
              <a:rPr lang="en-US" altLang="zh-CN" sz="2000" b="1" dirty="0" smtClean="0">
                <a:solidFill>
                  <a:schemeClr val="tx1">
                    <a:lumMod val="75000"/>
                    <a:lumOff val="25000"/>
                  </a:schemeClr>
                </a:solidFill>
                <a:cs typeface="+mn-ea"/>
              </a:rPr>
              <a:t>DIMISSION</a:t>
            </a:r>
            <a:endParaRPr lang="zh-CN" altLang="en-US" sz="2000" b="1" dirty="0">
              <a:solidFill>
                <a:schemeClr val="tx1">
                  <a:lumMod val="75000"/>
                  <a:lumOff val="25000"/>
                </a:schemeClr>
              </a:solidFill>
              <a:cs typeface="+mn-ea"/>
            </a:endParaRPr>
          </a:p>
        </p:txBody>
      </p:sp>
      <p:sp>
        <p:nvSpPr>
          <p:cNvPr id="33" name="矩形 47"/>
          <p:cNvSpPr>
            <a:spLocks noChangeArrowheads="1"/>
          </p:cNvSpPr>
          <p:nvPr/>
        </p:nvSpPr>
        <p:spPr bwMode="auto">
          <a:xfrm>
            <a:off x="3913105" y="3802969"/>
            <a:ext cx="4116273" cy="249806"/>
          </a:xfrm>
          <a:prstGeom prst="rect">
            <a:avLst/>
          </a:prstGeom>
          <a:noFill/>
          <a:ln>
            <a:noFill/>
          </a:ln>
        </p:spPr>
        <p:txBody>
          <a:bodyPr wrap="square" lIns="68573" tIns="34287" rIns="68573" bIns="34287">
            <a:spAutoFit/>
          </a:bodyPr>
          <a:lstStyle/>
          <a:p>
            <a:pPr defTabSz="685165">
              <a:lnSpc>
                <a:spcPct val="130000"/>
              </a:lnSpc>
              <a:spcAft>
                <a:spcPts val="375"/>
              </a:spcAft>
              <a:defRPr/>
            </a:pPr>
            <a:r>
              <a:rPr lang="en-US" altLang="zh-CN" sz="10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rPr>
              <a:t>Matters requiring special attention</a:t>
            </a:r>
            <a:endParaRPr lang="zh-CN" altLang="en-US" sz="1000" dirty="0">
              <a:solidFill>
                <a:schemeClr val="tx1">
                  <a:lumMod val="65000"/>
                  <a:lumOff val="3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35" name="图片 3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906631" y="1093651"/>
            <a:ext cx="4352302" cy="2319951"/>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47" presetClass="entr" presetSubtype="0" fill="hold"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anim calcmode="lin" valueType="num">
                                      <p:cBhvr>
                                        <p:cTn id="11" dur="500" fill="hold"/>
                                        <p:tgtEl>
                                          <p:spTgt spid="20"/>
                                        </p:tgtEl>
                                        <p:attrNameLst>
                                          <p:attrName>ppt_x</p:attrName>
                                        </p:attrNameLst>
                                      </p:cBhvr>
                                      <p:tavLst>
                                        <p:tav tm="0">
                                          <p:val>
                                            <p:strVal val="#ppt_x"/>
                                          </p:val>
                                        </p:tav>
                                        <p:tav tm="100000">
                                          <p:val>
                                            <p:strVal val="#ppt_x"/>
                                          </p:val>
                                        </p:tav>
                                      </p:tavLst>
                                    </p:anim>
                                    <p:anim calcmode="lin" valueType="num">
                                      <p:cBhvr>
                                        <p:cTn id="12" dur="500" fill="hold"/>
                                        <p:tgtEl>
                                          <p:spTgt spid="20"/>
                                        </p:tgtEl>
                                        <p:attrNameLst>
                                          <p:attrName>ppt_y</p:attrName>
                                        </p:attrNameLst>
                                      </p:cBhvr>
                                      <p:tavLst>
                                        <p:tav tm="0">
                                          <p:val>
                                            <p:strVal val="#ppt_y-.1"/>
                                          </p:val>
                                        </p:tav>
                                        <p:tav tm="100000">
                                          <p:val>
                                            <p:strVal val="#ppt_y"/>
                                          </p:val>
                                        </p:tav>
                                      </p:tavLst>
                                    </p:anim>
                                  </p:childTnLst>
                                </p:cTn>
                              </p:par>
                              <p:par>
                                <p:cTn id="13" presetID="47" presetClass="entr" presetSubtype="0"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anim calcmode="lin" valueType="num">
                                      <p:cBhvr>
                                        <p:cTn id="16" dur="500" fill="hold"/>
                                        <p:tgtEl>
                                          <p:spTgt spid="29"/>
                                        </p:tgtEl>
                                        <p:attrNameLst>
                                          <p:attrName>ppt_x</p:attrName>
                                        </p:attrNameLst>
                                      </p:cBhvr>
                                      <p:tavLst>
                                        <p:tav tm="0">
                                          <p:val>
                                            <p:strVal val="#ppt_x"/>
                                          </p:val>
                                        </p:tav>
                                        <p:tav tm="100000">
                                          <p:val>
                                            <p:strVal val="#ppt_x"/>
                                          </p:val>
                                        </p:tav>
                                      </p:tavLst>
                                    </p:anim>
                                    <p:anim calcmode="lin" valueType="num">
                                      <p:cBhvr>
                                        <p:cTn id="17" dur="500" fill="hold"/>
                                        <p:tgtEl>
                                          <p:spTgt spid="29"/>
                                        </p:tgtEl>
                                        <p:attrNameLst>
                                          <p:attrName>ppt_y</p:attrName>
                                        </p:attrNameLst>
                                      </p:cBhvr>
                                      <p:tavLst>
                                        <p:tav tm="0">
                                          <p:val>
                                            <p:strVal val="#ppt_y-.1"/>
                                          </p:val>
                                        </p:tav>
                                        <p:tav tm="100000">
                                          <p:val>
                                            <p:strVal val="#ppt_y"/>
                                          </p:val>
                                        </p:tav>
                                      </p:tavLst>
                                    </p:anim>
                                  </p:childTnLst>
                                </p:cTn>
                              </p:par>
                              <p:par>
                                <p:cTn id="18" presetID="14" presetClass="entr" presetSubtype="10" fill="hold" grpId="0" nodeType="with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randombar(horizontal)">
                                      <p:cBhvr>
                                        <p:cTn id="20" dur="400"/>
                                        <p:tgtEl>
                                          <p:spTgt spid="23"/>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randombar(horizontal)">
                                      <p:cBhvr>
                                        <p:cTn id="23" dur="400"/>
                                        <p:tgtEl>
                                          <p:spTgt spid="24"/>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randombar(horizontal)">
                                      <p:cBhvr>
                                        <p:cTn id="26" dur="400"/>
                                        <p:tgtEl>
                                          <p:spTgt spid="25"/>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randombar(horizontal)">
                                      <p:cBhvr>
                                        <p:cTn id="29" dur="400"/>
                                        <p:tgtEl>
                                          <p:spTgt spid="26"/>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Effect transition="in" filter="randombar(horizontal)">
                                      <p:cBhvr>
                                        <p:cTn id="32" dur="400"/>
                                        <p:tgtEl>
                                          <p:spTgt spid="27"/>
                                        </p:tgtEl>
                                      </p:cBhvr>
                                    </p:animEffect>
                                  </p:childTnLst>
                                </p:cTn>
                              </p:par>
                              <p:par>
                                <p:cTn id="33" presetID="42" presetClass="entr" presetSubtype="0"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animEffect transition="in" filter="fade">
                                      <p:cBhvr>
                                        <p:cTn id="35" dur="500"/>
                                        <p:tgtEl>
                                          <p:spTgt spid="4"/>
                                        </p:tgtEl>
                                      </p:cBhvr>
                                    </p:animEffect>
                                    <p:anim calcmode="lin" valueType="num">
                                      <p:cBhvr>
                                        <p:cTn id="36" dur="500" fill="hold"/>
                                        <p:tgtEl>
                                          <p:spTgt spid="4"/>
                                        </p:tgtEl>
                                        <p:attrNameLst>
                                          <p:attrName>ppt_x</p:attrName>
                                        </p:attrNameLst>
                                      </p:cBhvr>
                                      <p:tavLst>
                                        <p:tav tm="0">
                                          <p:val>
                                            <p:strVal val="#ppt_x"/>
                                          </p:val>
                                        </p:tav>
                                        <p:tav tm="100000">
                                          <p:val>
                                            <p:strVal val="#ppt_x"/>
                                          </p:val>
                                        </p:tav>
                                      </p:tavLst>
                                    </p:anim>
                                    <p:anim calcmode="lin" valueType="num">
                                      <p:cBhvr>
                                        <p:cTn id="37" dur="500" fill="hold"/>
                                        <p:tgtEl>
                                          <p:spTgt spid="4"/>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fade">
                                      <p:cBhvr>
                                        <p:cTn id="40" dur="500"/>
                                        <p:tgtEl>
                                          <p:spTgt spid="5"/>
                                        </p:tgtEl>
                                      </p:cBhvr>
                                    </p:animEffect>
                                    <p:anim calcmode="lin" valueType="num">
                                      <p:cBhvr>
                                        <p:cTn id="41" dur="500" fill="hold"/>
                                        <p:tgtEl>
                                          <p:spTgt spid="5"/>
                                        </p:tgtEl>
                                        <p:attrNameLst>
                                          <p:attrName>ppt_x</p:attrName>
                                        </p:attrNameLst>
                                      </p:cBhvr>
                                      <p:tavLst>
                                        <p:tav tm="0">
                                          <p:val>
                                            <p:strVal val="#ppt_x"/>
                                          </p:val>
                                        </p:tav>
                                        <p:tav tm="100000">
                                          <p:val>
                                            <p:strVal val="#ppt_x"/>
                                          </p:val>
                                        </p:tav>
                                      </p:tavLst>
                                    </p:anim>
                                    <p:anim calcmode="lin" valueType="num">
                                      <p:cBhvr>
                                        <p:cTn id="42" dur="500" fill="hold"/>
                                        <p:tgtEl>
                                          <p:spTgt spid="5"/>
                                        </p:tgtEl>
                                        <p:attrNameLst>
                                          <p:attrName>ppt_y</p:attrName>
                                        </p:attrNameLst>
                                      </p:cBhvr>
                                      <p:tavLst>
                                        <p:tav tm="0">
                                          <p:val>
                                            <p:strVal val="#ppt_y+.1"/>
                                          </p:val>
                                        </p:tav>
                                        <p:tav tm="100000">
                                          <p:val>
                                            <p:strVal val="#ppt_y"/>
                                          </p:val>
                                        </p:tav>
                                      </p:tavLst>
                                    </p:anim>
                                  </p:childTnLst>
                                </p:cTn>
                              </p:par>
                              <p:par>
                                <p:cTn id="43" presetID="14" presetClass="entr" presetSubtype="10" fill="hold" grpId="0" nodeType="with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randombar(horizontal)">
                                      <p:cBhvr>
                                        <p:cTn id="45" dur="400"/>
                                        <p:tgtEl>
                                          <p:spTgt spid="28"/>
                                        </p:tgtEl>
                                      </p:cBhvr>
                                    </p:animEffect>
                                  </p:childTnLst>
                                </p:cTn>
                              </p:par>
                            </p:childTnLst>
                          </p:cTn>
                        </p:par>
                        <p:par>
                          <p:cTn id="46" fill="hold">
                            <p:stCondLst>
                              <p:cond delay="500"/>
                            </p:stCondLst>
                            <p:childTnLst>
                              <p:par>
                                <p:cTn id="47" presetID="22" presetClass="entr" presetSubtype="8" fill="hold" grpId="0" nodeType="after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wipe(left)">
                                      <p:cBhvr>
                                        <p:cTn id="49" dur="500"/>
                                        <p:tgtEl>
                                          <p:spTgt spid="32"/>
                                        </p:tgtEl>
                                      </p:cBhvr>
                                    </p:animEffect>
                                  </p:childTnLst>
                                </p:cTn>
                              </p:par>
                              <p:par>
                                <p:cTn id="50" presetID="22" presetClass="entr" presetSubtype="8" fill="hold" grpId="0" nodeType="withEffect">
                                  <p:stCondLst>
                                    <p:cond delay="0"/>
                                  </p:stCondLst>
                                  <p:childTnLst>
                                    <p:set>
                                      <p:cBhvr>
                                        <p:cTn id="51" dur="1" fill="hold">
                                          <p:stCondLst>
                                            <p:cond delay="0"/>
                                          </p:stCondLst>
                                        </p:cTn>
                                        <p:tgtEl>
                                          <p:spTgt spid="33"/>
                                        </p:tgtEl>
                                        <p:attrNameLst>
                                          <p:attrName>style.visibility</p:attrName>
                                        </p:attrNameLst>
                                      </p:cBhvr>
                                      <p:to>
                                        <p:strVal val="visible"/>
                                      </p:to>
                                    </p:set>
                                    <p:animEffect transition="in" filter="wipe(left)">
                                      <p:cBhvr>
                                        <p:cTn id="5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23" grpId="0" animBg="1"/>
      <p:bldP spid="24" grpId="0"/>
      <p:bldP spid="25" grpId="0" animBg="1"/>
      <p:bldP spid="26" grpId="0"/>
      <p:bldP spid="27" grpId="0" animBg="1"/>
      <p:bldP spid="28" grpId="0"/>
      <p:bldP spid="32" grpId="0"/>
      <p:bldP spid="33" grpId="0"/>
    </p:bld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2" name="直接连接符 1"/>
          <p:cNvCxnSpPr/>
          <p:nvPr>
            <p:custDataLst>
              <p:tags r:id="rId1"/>
            </p:custDataLst>
          </p:nvPr>
        </p:nvCxnSpPr>
        <p:spPr>
          <a:xfrm>
            <a:off x="4418383" y="2746588"/>
            <a:ext cx="2946611" cy="0"/>
          </a:xfrm>
          <a:prstGeom prst="line">
            <a:avLst/>
          </a:prstGeom>
          <a:noFill/>
          <a:ln w="12700" cap="flat" cmpd="sng" algn="ctr">
            <a:solidFill>
              <a:srgbClr val="FF9999"/>
            </a:solidFill>
            <a:prstDash val="solid"/>
            <a:miter lim="800000"/>
            <a:headEnd type="oval"/>
            <a:tailEnd type="oval"/>
          </a:ln>
          <a:effectLst/>
        </p:spPr>
      </p:cxnSp>
      <p:sp>
        <p:nvSpPr>
          <p:cNvPr id="3" name="矩形 2"/>
          <p:cNvSpPr/>
          <p:nvPr/>
        </p:nvSpPr>
        <p:spPr>
          <a:xfrm>
            <a:off x="4418383" y="2129431"/>
            <a:ext cx="3177862" cy="590964"/>
          </a:xfrm>
          <a:prstGeom prst="rect">
            <a:avLst/>
          </a:prstGeom>
        </p:spPr>
        <p:txBody>
          <a:bodyPr wrap="square" lIns="0" tIns="0" rIns="0" bIns="0">
            <a:spAutoFit/>
          </a:bodyPr>
          <a:lstStyle/>
          <a:p>
            <a:pPr algn="ctr">
              <a:defRPr/>
            </a:pPr>
            <a:r>
              <a:rPr lang="zh-CN" altLang="en-US" sz="3800" kern="0" dirty="0" smtClean="0">
                <a:solidFill>
                  <a:srgbClr val="1F497D">
                    <a:lumMod val="75000"/>
                  </a:srgbClr>
                </a:solidFill>
                <a:latin typeface="Arial" panose="020B0604020202020204" pitchFamily="34" charset="0"/>
                <a:ea typeface="微软雅黑" panose="020B0503020204020204" pitchFamily="34" charset="-122"/>
                <a:cs typeface="+mn-ea"/>
                <a:sym typeface="Arial" panose="020B0604020202020204" pitchFamily="34" charset="0"/>
              </a:rPr>
              <a:t>考勤制度</a:t>
            </a:r>
            <a:endParaRPr lang="zh-CN" altLang="en-US" sz="3800" kern="0" dirty="0">
              <a:solidFill>
                <a:srgbClr val="1F497D">
                  <a:lumMod val="75000"/>
                </a:srgb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 name="TextBox 11"/>
          <p:cNvSpPr txBox="1"/>
          <p:nvPr/>
        </p:nvSpPr>
        <p:spPr>
          <a:xfrm>
            <a:off x="4418383" y="2803352"/>
            <a:ext cx="818684" cy="234934"/>
          </a:xfrm>
          <a:prstGeom prst="rect">
            <a:avLst/>
          </a:prstGeom>
          <a:noFill/>
        </p:spPr>
        <p:txBody>
          <a:bodyPr wrap="none" lIns="65023" tIns="32511" rIns="65023" bIns="32511" rtlCol="0">
            <a:spAutoFit/>
          </a:bodyPr>
          <a:lstStyle/>
          <a:p>
            <a:pPr marL="121920" lvl="1" indent="-121920">
              <a:buFont typeface="Arial" panose="020B0604020202020204" pitchFamily="34" charset="0"/>
              <a:buChar char="•"/>
              <a:defRPr/>
            </a:pPr>
            <a:r>
              <a:rPr lang="zh-CN" altLang="en-US" sz="1100" kern="0" dirty="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劳动</a:t>
            </a:r>
            <a:r>
              <a:rPr lang="zh-CN" altLang="en-US" sz="1100" kern="0" dirty="0" smtClean="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纪律</a:t>
            </a:r>
            <a:endParaRPr lang="en-US" altLang="zh-CN" sz="1100" kern="0" dirty="0">
              <a:solidFill>
                <a:srgbClr val="007E5D"/>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TextBox 4"/>
          <p:cNvSpPr txBox="1"/>
          <p:nvPr/>
        </p:nvSpPr>
        <p:spPr>
          <a:xfrm>
            <a:off x="5943295" y="2803352"/>
            <a:ext cx="818684" cy="234934"/>
          </a:xfrm>
          <a:prstGeom prst="rect">
            <a:avLst/>
          </a:prstGeom>
          <a:noFill/>
        </p:spPr>
        <p:txBody>
          <a:bodyPr wrap="none" lIns="65023" tIns="32511" rIns="65023" bIns="32511" rtlCol="0">
            <a:spAutoFit/>
          </a:bodyPr>
          <a:lstStyle/>
          <a:p>
            <a:pPr marL="121920" lvl="1" indent="-121920">
              <a:buFont typeface="Arial" panose="020B0604020202020204" pitchFamily="34" charset="0"/>
              <a:buChar char="•"/>
              <a:defRPr/>
            </a:pPr>
            <a:r>
              <a:rPr lang="zh-CN" altLang="en-US" sz="1100" kern="0" dirty="0" smtClean="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考勤打卡</a:t>
            </a:r>
            <a:endParaRPr lang="en-US" altLang="zh-CN" sz="1100" kern="0" dirty="0">
              <a:solidFill>
                <a:srgbClr val="007E5D"/>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TextBox 11"/>
          <p:cNvSpPr txBox="1"/>
          <p:nvPr/>
        </p:nvSpPr>
        <p:spPr>
          <a:xfrm>
            <a:off x="4418383" y="3069630"/>
            <a:ext cx="1382941" cy="234934"/>
          </a:xfrm>
          <a:prstGeom prst="rect">
            <a:avLst/>
          </a:prstGeom>
          <a:noFill/>
        </p:spPr>
        <p:txBody>
          <a:bodyPr wrap="none" lIns="65023" tIns="32511" rIns="65023" bIns="32511" rtlCol="0">
            <a:spAutoFit/>
          </a:bodyPr>
          <a:lstStyle/>
          <a:p>
            <a:pPr marL="121920" lvl="1" indent="-121920">
              <a:buFont typeface="Arial" panose="020B0604020202020204" pitchFamily="34" charset="0"/>
              <a:buChar char="•"/>
              <a:defRPr/>
            </a:pPr>
            <a:r>
              <a:rPr lang="zh-CN" altLang="en-US" sz="1100" kern="0" dirty="0" smtClean="0">
                <a:solidFill>
                  <a:srgbClr val="007E5D"/>
                </a:solidFill>
                <a:latin typeface="Arial" panose="020B0604020202020204" pitchFamily="34" charset="0"/>
                <a:ea typeface="微软雅黑" panose="020B0503020204020204" pitchFamily="34" charset="-122"/>
                <a:cs typeface="+mn-ea"/>
                <a:sym typeface="Arial" panose="020B0604020202020204" pitchFamily="34" charset="0"/>
              </a:rPr>
              <a:t>出差及请休假管理</a:t>
            </a:r>
            <a:endParaRPr lang="en-US" altLang="zh-CN" sz="1100" kern="0" dirty="0">
              <a:solidFill>
                <a:srgbClr val="007E5D"/>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8" name="组合 7"/>
          <p:cNvGrpSpPr/>
          <p:nvPr/>
        </p:nvGrpSpPr>
        <p:grpSpPr>
          <a:xfrm>
            <a:off x="885191" y="1214887"/>
            <a:ext cx="2722413" cy="2902102"/>
            <a:chOff x="999059" y="1708340"/>
            <a:chExt cx="3828393" cy="4080857"/>
          </a:xfrm>
        </p:grpSpPr>
        <p:grpSp>
          <p:nvGrpSpPr>
            <p:cNvPr id="9" name="组合 8"/>
            <p:cNvGrpSpPr/>
            <p:nvPr/>
          </p:nvGrpSpPr>
          <p:grpSpPr>
            <a:xfrm>
              <a:off x="999059" y="1708340"/>
              <a:ext cx="3828393" cy="4080857"/>
              <a:chOff x="3835400" y="1789113"/>
              <a:chExt cx="1468438" cy="1565275"/>
            </a:xfrm>
          </p:grpSpPr>
          <p:sp>
            <p:nvSpPr>
              <p:cNvPr id="12" name="Freeform 5"/>
              <p:cNvSpPr/>
              <p:nvPr/>
            </p:nvSpPr>
            <p:spPr bwMode="auto">
              <a:xfrm>
                <a:off x="4005263" y="1789113"/>
                <a:ext cx="1298575" cy="1565275"/>
              </a:xfrm>
              <a:custGeom>
                <a:avLst/>
                <a:gdLst>
                  <a:gd name="T0" fmla="*/ 304 w 304"/>
                  <a:gd name="T1" fmla="*/ 322 h 366"/>
                  <a:gd name="T2" fmla="*/ 260 w 304"/>
                  <a:gd name="T3" fmla="*/ 366 h 366"/>
                  <a:gd name="T4" fmla="*/ 0 w 304"/>
                  <a:gd name="T5" fmla="*/ 366 h 366"/>
                  <a:gd name="T6" fmla="*/ 0 w 304"/>
                  <a:gd name="T7" fmla="*/ 0 h 366"/>
                  <a:gd name="T8" fmla="*/ 260 w 304"/>
                  <a:gd name="T9" fmla="*/ 0 h 366"/>
                  <a:gd name="T10" fmla="*/ 304 w 304"/>
                  <a:gd name="T11" fmla="*/ 44 h 366"/>
                  <a:gd name="T12" fmla="*/ 304 w 304"/>
                  <a:gd name="T13" fmla="*/ 322 h 366"/>
                </a:gdLst>
                <a:ahLst/>
                <a:cxnLst>
                  <a:cxn ang="0">
                    <a:pos x="T0" y="T1"/>
                  </a:cxn>
                  <a:cxn ang="0">
                    <a:pos x="T2" y="T3"/>
                  </a:cxn>
                  <a:cxn ang="0">
                    <a:pos x="T4" y="T5"/>
                  </a:cxn>
                  <a:cxn ang="0">
                    <a:pos x="T6" y="T7"/>
                  </a:cxn>
                  <a:cxn ang="0">
                    <a:pos x="T8" y="T9"/>
                  </a:cxn>
                  <a:cxn ang="0">
                    <a:pos x="T10" y="T11"/>
                  </a:cxn>
                  <a:cxn ang="0">
                    <a:pos x="T12" y="T13"/>
                  </a:cxn>
                </a:cxnLst>
                <a:rect l="0" t="0" r="r" b="b"/>
                <a:pathLst>
                  <a:path w="304" h="366">
                    <a:moveTo>
                      <a:pt x="304" y="322"/>
                    </a:moveTo>
                    <a:cubicBezTo>
                      <a:pt x="304" y="347"/>
                      <a:pt x="285" y="366"/>
                      <a:pt x="260" y="366"/>
                    </a:cubicBezTo>
                    <a:cubicBezTo>
                      <a:pt x="0" y="366"/>
                      <a:pt x="0" y="366"/>
                      <a:pt x="0" y="366"/>
                    </a:cubicBezTo>
                    <a:cubicBezTo>
                      <a:pt x="0" y="0"/>
                      <a:pt x="0" y="0"/>
                      <a:pt x="0" y="0"/>
                    </a:cubicBezTo>
                    <a:cubicBezTo>
                      <a:pt x="260" y="0"/>
                      <a:pt x="260" y="0"/>
                      <a:pt x="260" y="0"/>
                    </a:cubicBezTo>
                    <a:cubicBezTo>
                      <a:pt x="285" y="0"/>
                      <a:pt x="304" y="20"/>
                      <a:pt x="304" y="44"/>
                    </a:cubicBezTo>
                    <a:lnTo>
                      <a:pt x="304" y="322"/>
                    </a:lnTo>
                    <a:close/>
                  </a:path>
                </a:pathLst>
              </a:custGeom>
              <a:solidFill>
                <a:srgbClr val="CCCCCC"/>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3" name="Freeform 6"/>
              <p:cNvSpPr/>
              <p:nvPr/>
            </p:nvSpPr>
            <p:spPr bwMode="auto">
              <a:xfrm>
                <a:off x="3967163" y="1789113"/>
                <a:ext cx="1298575" cy="1565275"/>
              </a:xfrm>
              <a:custGeom>
                <a:avLst/>
                <a:gdLst>
                  <a:gd name="T0" fmla="*/ 304 w 304"/>
                  <a:gd name="T1" fmla="*/ 322 h 366"/>
                  <a:gd name="T2" fmla="*/ 260 w 304"/>
                  <a:gd name="T3" fmla="*/ 366 h 366"/>
                  <a:gd name="T4" fmla="*/ 0 w 304"/>
                  <a:gd name="T5" fmla="*/ 366 h 366"/>
                  <a:gd name="T6" fmla="*/ 0 w 304"/>
                  <a:gd name="T7" fmla="*/ 0 h 366"/>
                  <a:gd name="T8" fmla="*/ 260 w 304"/>
                  <a:gd name="T9" fmla="*/ 0 h 366"/>
                  <a:gd name="T10" fmla="*/ 304 w 304"/>
                  <a:gd name="T11" fmla="*/ 44 h 366"/>
                  <a:gd name="T12" fmla="*/ 304 w 304"/>
                  <a:gd name="T13" fmla="*/ 322 h 366"/>
                </a:gdLst>
                <a:ahLst/>
                <a:cxnLst>
                  <a:cxn ang="0">
                    <a:pos x="T0" y="T1"/>
                  </a:cxn>
                  <a:cxn ang="0">
                    <a:pos x="T2" y="T3"/>
                  </a:cxn>
                  <a:cxn ang="0">
                    <a:pos x="T4" y="T5"/>
                  </a:cxn>
                  <a:cxn ang="0">
                    <a:pos x="T6" y="T7"/>
                  </a:cxn>
                  <a:cxn ang="0">
                    <a:pos x="T8" y="T9"/>
                  </a:cxn>
                  <a:cxn ang="0">
                    <a:pos x="T10" y="T11"/>
                  </a:cxn>
                  <a:cxn ang="0">
                    <a:pos x="T12" y="T13"/>
                  </a:cxn>
                </a:cxnLst>
                <a:rect l="0" t="0" r="r" b="b"/>
                <a:pathLst>
                  <a:path w="304" h="366">
                    <a:moveTo>
                      <a:pt x="304" y="322"/>
                    </a:moveTo>
                    <a:cubicBezTo>
                      <a:pt x="304" y="347"/>
                      <a:pt x="284" y="366"/>
                      <a:pt x="260" y="366"/>
                    </a:cubicBezTo>
                    <a:cubicBezTo>
                      <a:pt x="0" y="366"/>
                      <a:pt x="0" y="366"/>
                      <a:pt x="0" y="366"/>
                    </a:cubicBezTo>
                    <a:cubicBezTo>
                      <a:pt x="0" y="0"/>
                      <a:pt x="0" y="0"/>
                      <a:pt x="0" y="0"/>
                    </a:cubicBezTo>
                    <a:cubicBezTo>
                      <a:pt x="260" y="0"/>
                      <a:pt x="260" y="0"/>
                      <a:pt x="260" y="0"/>
                    </a:cubicBezTo>
                    <a:cubicBezTo>
                      <a:pt x="284" y="0"/>
                      <a:pt x="304" y="20"/>
                      <a:pt x="304" y="44"/>
                    </a:cubicBezTo>
                    <a:lnTo>
                      <a:pt x="304" y="322"/>
                    </a:lnTo>
                    <a:close/>
                  </a:path>
                </a:pathLst>
              </a:custGeom>
              <a:solidFill>
                <a:schemeClr val="accent5">
                  <a:lumMod val="75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4" name="Rectangle 8"/>
              <p:cNvSpPr>
                <a:spLocks noChangeArrowheads="1"/>
              </p:cNvSpPr>
              <p:nvPr/>
            </p:nvSpPr>
            <p:spPr bwMode="auto">
              <a:xfrm>
                <a:off x="4318000" y="2117726"/>
                <a:ext cx="674688" cy="34290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5" name="Freeform 9"/>
              <p:cNvSpPr/>
              <p:nvPr/>
            </p:nvSpPr>
            <p:spPr bwMode="auto">
              <a:xfrm>
                <a:off x="3835400" y="18399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6" name="Freeform 10"/>
              <p:cNvSpPr/>
              <p:nvPr/>
            </p:nvSpPr>
            <p:spPr bwMode="auto">
              <a:xfrm>
                <a:off x="3835400" y="1976438"/>
                <a:ext cx="234950" cy="73025"/>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7" name="Freeform 11"/>
              <p:cNvSpPr/>
              <p:nvPr/>
            </p:nvSpPr>
            <p:spPr bwMode="auto">
              <a:xfrm>
                <a:off x="3835400" y="21177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8" name="Freeform 12"/>
              <p:cNvSpPr/>
              <p:nvPr/>
            </p:nvSpPr>
            <p:spPr bwMode="auto">
              <a:xfrm>
                <a:off x="3835400" y="22590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19" name="Freeform 13"/>
              <p:cNvSpPr/>
              <p:nvPr/>
            </p:nvSpPr>
            <p:spPr bwMode="auto">
              <a:xfrm>
                <a:off x="3835400" y="23971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0" name="Freeform 14"/>
              <p:cNvSpPr/>
              <p:nvPr/>
            </p:nvSpPr>
            <p:spPr bwMode="auto">
              <a:xfrm>
                <a:off x="3835400" y="25368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1" name="Freeform 15"/>
              <p:cNvSpPr/>
              <p:nvPr/>
            </p:nvSpPr>
            <p:spPr bwMode="auto">
              <a:xfrm>
                <a:off x="3835400" y="26781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2" name="Freeform 16"/>
              <p:cNvSpPr/>
              <p:nvPr/>
            </p:nvSpPr>
            <p:spPr bwMode="auto">
              <a:xfrm>
                <a:off x="3835400" y="28162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3" name="Freeform 17"/>
              <p:cNvSpPr/>
              <p:nvPr/>
            </p:nvSpPr>
            <p:spPr bwMode="auto">
              <a:xfrm>
                <a:off x="3835400" y="2955926"/>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4"/>
                      <a:pt x="3" y="0"/>
                      <a:pt x="8" y="0"/>
                    </a:cubicBezTo>
                    <a:cubicBezTo>
                      <a:pt x="46" y="0"/>
                      <a:pt x="46" y="0"/>
                      <a:pt x="46" y="0"/>
                    </a:cubicBezTo>
                    <a:cubicBezTo>
                      <a:pt x="51" y="0"/>
                      <a:pt x="55" y="4"/>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4" name="Freeform 18"/>
              <p:cNvSpPr/>
              <p:nvPr/>
            </p:nvSpPr>
            <p:spPr bwMode="auto">
              <a:xfrm>
                <a:off x="3835400" y="3097213"/>
                <a:ext cx="234950" cy="73025"/>
              </a:xfrm>
              <a:custGeom>
                <a:avLst/>
                <a:gdLst>
                  <a:gd name="T0" fmla="*/ 55 w 55"/>
                  <a:gd name="T1" fmla="*/ 8 h 17"/>
                  <a:gd name="T2" fmla="*/ 46 w 55"/>
                  <a:gd name="T3" fmla="*/ 17 h 17"/>
                  <a:gd name="T4" fmla="*/ 8 w 55"/>
                  <a:gd name="T5" fmla="*/ 17 h 17"/>
                  <a:gd name="T6" fmla="*/ 0 w 55"/>
                  <a:gd name="T7" fmla="*/ 8 h 17"/>
                  <a:gd name="T8" fmla="*/ 0 w 55"/>
                  <a:gd name="T9" fmla="*/ 8 h 17"/>
                  <a:gd name="T10" fmla="*/ 8 w 55"/>
                  <a:gd name="T11" fmla="*/ 0 h 17"/>
                  <a:gd name="T12" fmla="*/ 46 w 55"/>
                  <a:gd name="T13" fmla="*/ 0 h 17"/>
                  <a:gd name="T14" fmla="*/ 55 w 55"/>
                  <a:gd name="T15" fmla="*/ 8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8"/>
                    </a:moveTo>
                    <a:cubicBezTo>
                      <a:pt x="55" y="13"/>
                      <a:pt x="51" y="17"/>
                      <a:pt x="46" y="17"/>
                    </a:cubicBezTo>
                    <a:cubicBezTo>
                      <a:pt x="8" y="17"/>
                      <a:pt x="8" y="17"/>
                      <a:pt x="8" y="17"/>
                    </a:cubicBezTo>
                    <a:cubicBezTo>
                      <a:pt x="3" y="17"/>
                      <a:pt x="0" y="13"/>
                      <a:pt x="0" y="8"/>
                    </a:cubicBezTo>
                    <a:cubicBezTo>
                      <a:pt x="0" y="8"/>
                      <a:pt x="0" y="8"/>
                      <a:pt x="0" y="8"/>
                    </a:cubicBezTo>
                    <a:cubicBezTo>
                      <a:pt x="0" y="3"/>
                      <a:pt x="3" y="0"/>
                      <a:pt x="8" y="0"/>
                    </a:cubicBezTo>
                    <a:cubicBezTo>
                      <a:pt x="46" y="0"/>
                      <a:pt x="46" y="0"/>
                      <a:pt x="46" y="0"/>
                    </a:cubicBezTo>
                    <a:cubicBezTo>
                      <a:pt x="51" y="0"/>
                      <a:pt x="55" y="3"/>
                      <a:pt x="55" y="8"/>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sp>
            <p:nvSpPr>
              <p:cNvPr id="25" name="Freeform 19"/>
              <p:cNvSpPr/>
              <p:nvPr/>
            </p:nvSpPr>
            <p:spPr bwMode="auto">
              <a:xfrm>
                <a:off x="3835400" y="3235326"/>
                <a:ext cx="234950" cy="71438"/>
              </a:xfrm>
              <a:custGeom>
                <a:avLst/>
                <a:gdLst>
                  <a:gd name="T0" fmla="*/ 55 w 55"/>
                  <a:gd name="T1" fmla="*/ 9 h 17"/>
                  <a:gd name="T2" fmla="*/ 46 w 55"/>
                  <a:gd name="T3" fmla="*/ 17 h 17"/>
                  <a:gd name="T4" fmla="*/ 8 w 55"/>
                  <a:gd name="T5" fmla="*/ 17 h 17"/>
                  <a:gd name="T6" fmla="*/ 0 w 55"/>
                  <a:gd name="T7" fmla="*/ 9 h 17"/>
                  <a:gd name="T8" fmla="*/ 0 w 55"/>
                  <a:gd name="T9" fmla="*/ 9 h 17"/>
                  <a:gd name="T10" fmla="*/ 8 w 55"/>
                  <a:gd name="T11" fmla="*/ 0 h 17"/>
                  <a:gd name="T12" fmla="*/ 46 w 55"/>
                  <a:gd name="T13" fmla="*/ 0 h 17"/>
                  <a:gd name="T14" fmla="*/ 55 w 55"/>
                  <a:gd name="T15" fmla="*/ 9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 h="17">
                    <a:moveTo>
                      <a:pt x="55" y="9"/>
                    </a:moveTo>
                    <a:cubicBezTo>
                      <a:pt x="55" y="13"/>
                      <a:pt x="51" y="17"/>
                      <a:pt x="46" y="17"/>
                    </a:cubicBezTo>
                    <a:cubicBezTo>
                      <a:pt x="8" y="17"/>
                      <a:pt x="8" y="17"/>
                      <a:pt x="8" y="17"/>
                    </a:cubicBezTo>
                    <a:cubicBezTo>
                      <a:pt x="3" y="17"/>
                      <a:pt x="0" y="13"/>
                      <a:pt x="0" y="9"/>
                    </a:cubicBezTo>
                    <a:cubicBezTo>
                      <a:pt x="0" y="9"/>
                      <a:pt x="0" y="9"/>
                      <a:pt x="0" y="9"/>
                    </a:cubicBezTo>
                    <a:cubicBezTo>
                      <a:pt x="0" y="4"/>
                      <a:pt x="3" y="0"/>
                      <a:pt x="8" y="0"/>
                    </a:cubicBezTo>
                    <a:cubicBezTo>
                      <a:pt x="46" y="0"/>
                      <a:pt x="46" y="0"/>
                      <a:pt x="46" y="0"/>
                    </a:cubicBezTo>
                    <a:cubicBezTo>
                      <a:pt x="51" y="0"/>
                      <a:pt x="55" y="4"/>
                      <a:pt x="55" y="9"/>
                    </a:cubicBezTo>
                    <a:close/>
                  </a:path>
                </a:pathLst>
              </a:custGeom>
              <a:solidFill>
                <a:schemeClr val="accent5">
                  <a:lumMod val="60000"/>
                  <a:lumOff val="4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128580" tIns="64290" rIns="128580" bIns="64290" numCol="1" anchor="t" anchorCtr="0" compatLnSpc="1"/>
              <a:lstStyle/>
              <a:p>
                <a:pPr>
                  <a:defRPr/>
                </a:pPr>
                <a:endParaRPr lang="zh-CN" altLang="en-US" kern="0">
                  <a:solidFill>
                    <a:sysClr val="windowText" lastClr="000000"/>
                  </a:solidFill>
                </a:endParaRPr>
              </a:p>
            </p:txBody>
          </p:sp>
        </p:grpSp>
        <p:sp>
          <p:nvSpPr>
            <p:cNvPr id="10" name="矩形 259"/>
            <p:cNvSpPr>
              <a:spLocks noChangeArrowheads="1"/>
            </p:cNvSpPr>
            <p:nvPr/>
          </p:nvSpPr>
          <p:spPr bwMode="auto">
            <a:xfrm>
              <a:off x="2306379" y="2775471"/>
              <a:ext cx="1656605" cy="562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Font typeface="Arial" panose="020B0604020202020204" pitchFamily="34" charset="0"/>
                <a:buNone/>
                <a:defRPr/>
              </a:pPr>
              <a:r>
                <a:rPr lang="en-US" altLang="zh-CN" sz="2600" kern="0" dirty="0">
                  <a:solidFill>
                    <a:srgbClr val="4D4D4D"/>
                  </a:solidFill>
                  <a:cs typeface="Arial" panose="020B0604020202020204" pitchFamily="34" charset="0"/>
                </a:rPr>
                <a:t>02</a:t>
              </a:r>
              <a:endParaRPr lang="zh-CN" altLang="en-US" sz="1300" kern="0" dirty="0">
                <a:solidFill>
                  <a:srgbClr val="4D4D4D"/>
                </a:solidFill>
                <a:cs typeface="Arial" panose="020B0604020202020204" pitchFamily="34" charset="0"/>
              </a:endParaRPr>
            </a:p>
          </p:txBody>
        </p:sp>
        <p:sp>
          <p:nvSpPr>
            <p:cNvPr id="11" name="矩形 259"/>
            <p:cNvSpPr>
              <a:spLocks noChangeArrowheads="1"/>
            </p:cNvSpPr>
            <p:nvPr/>
          </p:nvSpPr>
          <p:spPr bwMode="auto">
            <a:xfrm>
              <a:off x="2385140" y="3684560"/>
              <a:ext cx="1577843" cy="1263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Font typeface="Arial" panose="020B0604020202020204" pitchFamily="34" charset="0"/>
                <a:buNone/>
                <a:defRPr/>
              </a:pPr>
              <a:r>
                <a:rPr lang="zh-CN" altLang="en-US" sz="2000" kern="0" dirty="0">
                  <a:solidFill>
                    <a:sysClr val="window" lastClr="FFFFFF"/>
                  </a:solidFill>
                  <a:cs typeface="Arial" panose="020B0604020202020204" pitchFamily="34" charset="0"/>
                </a:rPr>
                <a:t>章节</a:t>
              </a:r>
              <a:endParaRPr lang="en-US" altLang="zh-CN" sz="1000" kern="0" dirty="0">
                <a:solidFill>
                  <a:sysClr val="window" lastClr="FFFFFF"/>
                </a:solidFill>
                <a:cs typeface="Arial" panose="020B0604020202020204" pitchFamily="34" charset="0"/>
              </a:endParaRPr>
            </a:p>
            <a:p>
              <a:pPr algn="ctr">
                <a:buFont typeface="Arial" panose="020B0604020202020204" pitchFamily="34" charset="0"/>
                <a:buNone/>
                <a:defRPr/>
              </a:pPr>
              <a:r>
                <a:rPr lang="en-US" altLang="zh-CN" kern="0" dirty="0">
                  <a:solidFill>
                    <a:sysClr val="window" lastClr="FFFFFF"/>
                  </a:solidFill>
                  <a:cs typeface="Arial" panose="020B0604020202020204" pitchFamily="34" charset="0"/>
                </a:rPr>
                <a:t>PART</a:t>
              </a:r>
              <a:endParaRPr lang="en-US" altLang="zh-CN" sz="3800" kern="0" dirty="0">
                <a:solidFill>
                  <a:sysClr val="window" lastClr="FFFFFF"/>
                </a:solidFill>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32"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strVal val="4*#ppt_w"/>
                                          </p:val>
                                        </p:tav>
                                        <p:tav tm="100000">
                                          <p:val>
                                            <p:strVal val="#ppt_w"/>
                                          </p:val>
                                        </p:tav>
                                      </p:tavLst>
                                    </p:anim>
                                    <p:anim calcmode="lin" valueType="num">
                                      <p:cBhvr>
                                        <p:cTn id="13" dur="500" fill="hold"/>
                                        <p:tgtEl>
                                          <p:spTgt spid="3"/>
                                        </p:tgtEl>
                                        <p:attrNameLst>
                                          <p:attrName>ppt_h</p:attrName>
                                        </p:attrNameLst>
                                      </p:cBhvr>
                                      <p:tavLst>
                                        <p:tav tm="0">
                                          <p:val>
                                            <p:strVal val="4*#ppt_h"/>
                                          </p:val>
                                        </p:tav>
                                        <p:tav tm="100000">
                                          <p:val>
                                            <p:strVal val="#ppt_h"/>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arn(inVertical)">
                                      <p:cBhvr>
                                        <p:cTn id="18" dur="500"/>
                                        <p:tgtEl>
                                          <p:spTgt spid="2"/>
                                        </p:tgtEl>
                                      </p:cBhvr>
                                    </p:animEffect>
                                  </p:childTnLst>
                                </p:cTn>
                              </p:par>
                            </p:childTnLst>
                          </p:cTn>
                        </p:par>
                        <p:par>
                          <p:cTn id="19" fill="hold">
                            <p:stCondLst>
                              <p:cond delay="500"/>
                            </p:stCondLst>
                            <p:childTnLst>
                              <p:par>
                                <p:cTn id="20" presetID="12" presetClass="entr" presetSubtype="8"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additive="base">
                                        <p:cTn id="22" dur="500"/>
                                        <p:tgtEl>
                                          <p:spTgt spid="4"/>
                                        </p:tgtEl>
                                        <p:attrNameLst>
                                          <p:attrName>ppt_x</p:attrName>
                                        </p:attrNameLst>
                                      </p:cBhvr>
                                      <p:tavLst>
                                        <p:tav tm="0">
                                          <p:val>
                                            <p:strVal val="#ppt_x-#ppt_w*1.125000"/>
                                          </p:val>
                                        </p:tav>
                                        <p:tav tm="100000">
                                          <p:val>
                                            <p:strVal val="#ppt_x"/>
                                          </p:val>
                                        </p:tav>
                                      </p:tavLst>
                                    </p:anim>
                                    <p:animEffect transition="in" filter="wipe(right)">
                                      <p:cBhvr>
                                        <p:cTn id="23" dur="500"/>
                                        <p:tgtEl>
                                          <p:spTgt spid="4"/>
                                        </p:tgtEl>
                                      </p:cBhvr>
                                    </p:animEffect>
                                  </p:childTnLst>
                                </p:cTn>
                              </p:par>
                            </p:childTnLst>
                          </p:cTn>
                        </p:par>
                        <p:par>
                          <p:cTn id="24" fill="hold">
                            <p:stCondLst>
                              <p:cond delay="1000"/>
                            </p:stCondLst>
                            <p:childTnLst>
                              <p:par>
                                <p:cTn id="25" presetID="12" presetClass="entr" presetSubtype="8"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 calcmode="lin" valueType="num">
                                      <p:cBhvr additive="base">
                                        <p:cTn id="27" dur="500"/>
                                        <p:tgtEl>
                                          <p:spTgt spid="5"/>
                                        </p:tgtEl>
                                        <p:attrNameLst>
                                          <p:attrName>ppt_x</p:attrName>
                                        </p:attrNameLst>
                                      </p:cBhvr>
                                      <p:tavLst>
                                        <p:tav tm="0">
                                          <p:val>
                                            <p:strVal val="#ppt_x-#ppt_w*1.125000"/>
                                          </p:val>
                                        </p:tav>
                                        <p:tav tm="100000">
                                          <p:val>
                                            <p:strVal val="#ppt_x"/>
                                          </p:val>
                                        </p:tav>
                                      </p:tavLst>
                                    </p:anim>
                                    <p:animEffect transition="in" filter="wipe(right)">
                                      <p:cBhvr>
                                        <p:cTn id="28" dur="500"/>
                                        <p:tgtEl>
                                          <p:spTgt spid="5"/>
                                        </p:tgtEl>
                                      </p:cBhvr>
                                    </p:animEffect>
                                  </p:childTnLst>
                                </p:cTn>
                              </p:par>
                            </p:childTnLst>
                          </p:cTn>
                        </p:par>
                        <p:par>
                          <p:cTn id="29" fill="hold">
                            <p:stCondLst>
                              <p:cond delay="1500"/>
                            </p:stCondLst>
                            <p:childTnLst>
                              <p:par>
                                <p:cTn id="30" presetID="12" presetClass="entr" presetSubtype="8"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additive="base">
                                        <p:cTn id="32" dur="500"/>
                                        <p:tgtEl>
                                          <p:spTgt spid="6"/>
                                        </p:tgtEl>
                                        <p:attrNameLst>
                                          <p:attrName>ppt_x</p:attrName>
                                        </p:attrNameLst>
                                      </p:cBhvr>
                                      <p:tavLst>
                                        <p:tav tm="0">
                                          <p:val>
                                            <p:strVal val="#ppt_x-#ppt_w*1.125000"/>
                                          </p:val>
                                        </p:tav>
                                        <p:tav tm="100000">
                                          <p:val>
                                            <p:strVal val="#ppt_x"/>
                                          </p:val>
                                        </p:tav>
                                      </p:tavLst>
                                    </p:anim>
                                    <p:animEffect transition="in" filter="wipe(right)">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Box 1"/>
          <p:cNvSpPr txBox="1"/>
          <p:nvPr/>
        </p:nvSpPr>
        <p:spPr>
          <a:xfrm>
            <a:off x="722294" y="197427"/>
            <a:ext cx="1107996" cy="369332"/>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劳动纪律</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3" name="组合 2"/>
          <p:cNvGrpSpPr/>
          <p:nvPr/>
        </p:nvGrpSpPr>
        <p:grpSpPr bwMode="auto">
          <a:xfrm>
            <a:off x="1246422" y="1188886"/>
            <a:ext cx="3469594" cy="2895033"/>
            <a:chOff x="839089" y="1335615"/>
            <a:chExt cx="4625827" cy="4255978"/>
          </a:xfrm>
          <a:noFill/>
        </p:grpSpPr>
        <p:grpSp>
          <p:nvGrpSpPr>
            <p:cNvPr id="4" name="组合 3"/>
            <p:cNvGrpSpPr/>
            <p:nvPr/>
          </p:nvGrpSpPr>
          <p:grpSpPr bwMode="auto">
            <a:xfrm rot="-297887">
              <a:off x="2464998" y="1335615"/>
              <a:ext cx="1246069" cy="1162675"/>
              <a:chOff x="3291496" y="1520170"/>
              <a:chExt cx="1458832" cy="1361201"/>
            </a:xfrm>
            <a:grpFill/>
          </p:grpSpPr>
          <p:cxnSp>
            <p:nvCxnSpPr>
              <p:cNvPr id="6" name="直接连接符 5"/>
              <p:cNvCxnSpPr>
                <a:endCxn id="8" idx="3"/>
              </p:cNvCxnSpPr>
              <p:nvPr/>
            </p:nvCxnSpPr>
            <p:spPr>
              <a:xfrm rot="297887" flipV="1">
                <a:off x="3291496" y="2251656"/>
                <a:ext cx="637966" cy="550949"/>
              </a:xfrm>
              <a:prstGeom prst="line">
                <a:avLst/>
              </a:prstGeom>
              <a:grpFill/>
              <a:ln>
                <a:solidFill>
                  <a:schemeClr val="tx2">
                    <a:lumMod val="75000"/>
                  </a:schemeClr>
                </a:solidFill>
              </a:ln>
            </p:spPr>
          </p:cxnSp>
          <p:cxnSp>
            <p:nvCxnSpPr>
              <p:cNvPr id="7" name="直接连接符 6"/>
              <p:cNvCxnSpPr>
                <a:stCxn id="8" idx="5"/>
              </p:cNvCxnSpPr>
              <p:nvPr/>
            </p:nvCxnSpPr>
            <p:spPr>
              <a:xfrm rot="297887">
                <a:off x="4131366" y="2311593"/>
                <a:ext cx="618962" cy="569778"/>
              </a:xfrm>
              <a:prstGeom prst="line">
                <a:avLst/>
              </a:prstGeom>
              <a:grpFill/>
              <a:ln>
                <a:solidFill>
                  <a:schemeClr val="tx2">
                    <a:lumMod val="75000"/>
                  </a:schemeClr>
                </a:solidFill>
              </a:ln>
            </p:spPr>
          </p:cxnSp>
          <p:sp>
            <p:nvSpPr>
              <p:cNvPr id="8" name="椭圆 7"/>
              <p:cNvSpPr/>
              <p:nvPr/>
            </p:nvSpPr>
            <p:spPr>
              <a:xfrm>
                <a:off x="3907429" y="1520170"/>
                <a:ext cx="289916" cy="893862"/>
              </a:xfrm>
              <a:prstGeom prst="ellipse">
                <a:avLst/>
              </a:prstGeom>
              <a:grpFill/>
              <a:ln>
                <a:solidFill>
                  <a:schemeClr val="tx2">
                    <a:lumMod val="75000"/>
                  </a:schemeClr>
                </a:solidFill>
              </a:ln>
            </p:spPr>
            <p:txBody>
              <a:bodyPr anchor="ctr"/>
              <a:lstStyle/>
              <a:p>
                <a:pPr algn="ctr" defTabSz="914400"/>
                <a:endParaRPr lang="zh-CN" altLang="en-US" dirty="0">
                  <a:solidFill>
                    <a:srgbClr val="FFFFFF"/>
                  </a:solidFill>
                  <a:latin typeface="宋体" panose="02010600030101010101" pitchFamily="2" charset="-122"/>
                </a:endParaRPr>
              </a:p>
            </p:txBody>
          </p:sp>
        </p:grpSp>
        <p:sp>
          <p:nvSpPr>
            <p:cNvPr id="5" name="矩形 4"/>
            <p:cNvSpPr/>
            <p:nvPr/>
          </p:nvSpPr>
          <p:spPr>
            <a:xfrm>
              <a:off x="839089" y="2463216"/>
              <a:ext cx="4625827" cy="3128377"/>
            </a:xfrm>
            <a:prstGeom prst="rect">
              <a:avLst/>
            </a:prstGeom>
            <a:grpFill/>
            <a:ln>
              <a:solidFill>
                <a:schemeClr val="tx2">
                  <a:lumMod val="75000"/>
                </a:schemeClr>
              </a:solidFill>
            </a:ln>
          </p:spPr>
          <p:txBody>
            <a:bodyPr anchor="ctr"/>
            <a:lstStyle/>
            <a:p>
              <a:pPr algn="ctr" defTabSz="914400"/>
              <a:endParaRPr lang="zh-CN" altLang="en-US">
                <a:solidFill>
                  <a:srgbClr val="FFFFFF"/>
                </a:solidFill>
                <a:latin typeface="宋体" panose="02010600030101010101" pitchFamily="2" charset="-122"/>
              </a:endParaRPr>
            </a:p>
          </p:txBody>
        </p:sp>
      </p:grpSp>
      <p:sp>
        <p:nvSpPr>
          <p:cNvPr id="9" name="矩形 8"/>
          <p:cNvSpPr/>
          <p:nvPr/>
        </p:nvSpPr>
        <p:spPr>
          <a:xfrm>
            <a:off x="1444863" y="2491838"/>
            <a:ext cx="3119437" cy="789447"/>
          </a:xfrm>
          <a:prstGeom prst="rect">
            <a:avLst/>
          </a:prstGeom>
          <a:noFill/>
          <a:ln>
            <a:noFill/>
          </a:ln>
        </p:spPr>
        <p:txBody>
          <a:bodyPr lIns="68580" tIns="34290" rIns="68580" bIns="34290">
            <a:spAutoFit/>
          </a:bodyPr>
          <a:lstStyle/>
          <a:p>
            <a:pPr eaLnBrk="1" fontAlgn="auto" hangingPunct="1">
              <a:lnSpc>
                <a:spcPct val="130000"/>
              </a:lnSpc>
              <a:spcBef>
                <a:spcPts val="0"/>
              </a:spcBef>
              <a:spcAft>
                <a:spcPts val="0"/>
              </a:spcAft>
              <a:defRPr/>
            </a:pPr>
            <a:r>
              <a:rPr lang="en-US" altLang="zh-CN" sz="1200" dirty="0" smtClean="0">
                <a:solidFill>
                  <a:schemeClr val="tx2">
                    <a:lumMod val="75000"/>
                  </a:schemeClr>
                </a:solidFill>
                <a:latin typeface="微软雅黑" panose="020B0503020204020204" pitchFamily="34" charset="-122"/>
                <a:ea typeface="微软雅黑" panose="020B0503020204020204" pitchFamily="34" charset="-122"/>
              </a:rPr>
              <a:t>1</a:t>
            </a:r>
            <a:r>
              <a:rPr lang="zh-CN" altLang="en-US" sz="1200" dirty="0" smtClean="0">
                <a:solidFill>
                  <a:schemeClr val="tx2">
                    <a:lumMod val="75000"/>
                  </a:schemeClr>
                </a:solidFill>
                <a:latin typeface="微软雅黑" panose="020B0503020204020204" pitchFamily="34" charset="-122"/>
                <a:ea typeface="微软雅黑" panose="020B0503020204020204" pitchFamily="34" charset="-122"/>
              </a:rPr>
              <a:t>、工作时间：</a:t>
            </a:r>
            <a:r>
              <a:rPr lang="en-US" altLang="zh-CN" sz="1200" dirty="0" smtClean="0">
                <a:solidFill>
                  <a:schemeClr val="tx2">
                    <a:lumMod val="75000"/>
                  </a:schemeClr>
                </a:solidFill>
                <a:latin typeface="微软雅黑" panose="020B0503020204020204" pitchFamily="34" charset="-122"/>
                <a:ea typeface="微软雅黑" panose="020B0503020204020204" pitchFamily="34" charset="-122"/>
              </a:rPr>
              <a:t>8:30-17:00</a:t>
            </a:r>
            <a:r>
              <a:rPr lang="zh-CN" altLang="en-US" sz="1200" dirty="0" smtClean="0">
                <a:solidFill>
                  <a:schemeClr val="tx2">
                    <a:lumMod val="75000"/>
                  </a:schemeClr>
                </a:solidFill>
                <a:latin typeface="微软雅黑" panose="020B0503020204020204" pitchFamily="34" charset="-122"/>
                <a:ea typeface="微软雅黑" panose="020B0503020204020204" pitchFamily="34" charset="-122"/>
              </a:rPr>
              <a:t>，员工需按时打卡上下班</a:t>
            </a:r>
            <a:endParaRPr lang="en-US" altLang="zh-CN" sz="1200" dirty="0" smtClean="0">
              <a:solidFill>
                <a:schemeClr val="tx2">
                  <a:lumMod val="75000"/>
                </a:schemeClr>
              </a:solidFill>
              <a:latin typeface="微软雅黑" panose="020B0503020204020204" pitchFamily="34" charset="-122"/>
              <a:ea typeface="微软雅黑" panose="020B0503020204020204" pitchFamily="34" charset="-122"/>
            </a:endParaRPr>
          </a:p>
          <a:p>
            <a:pPr eaLnBrk="1" fontAlgn="auto" hangingPunct="1">
              <a:lnSpc>
                <a:spcPct val="130000"/>
              </a:lnSpc>
              <a:spcBef>
                <a:spcPts val="0"/>
              </a:spcBef>
              <a:spcAft>
                <a:spcPts val="0"/>
              </a:spcAft>
              <a:defRPr/>
            </a:pPr>
            <a:endParaRPr lang="en-US" altLang="zh-CN" sz="1200"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10" name="矩形 9"/>
          <p:cNvSpPr/>
          <p:nvPr/>
        </p:nvSpPr>
        <p:spPr>
          <a:xfrm>
            <a:off x="1444863" y="3230558"/>
            <a:ext cx="3119437" cy="549381"/>
          </a:xfrm>
          <a:prstGeom prst="rect">
            <a:avLst/>
          </a:prstGeom>
          <a:noFill/>
        </p:spPr>
        <p:txBody>
          <a:bodyPr lIns="68580" tIns="34290" rIns="68580" bIns="34290">
            <a:spAutoFit/>
          </a:bodyPr>
          <a:lstStyle/>
          <a:p>
            <a:pPr eaLnBrk="1" fontAlgn="auto" hangingPunct="1">
              <a:lnSpc>
                <a:spcPct val="130000"/>
              </a:lnSpc>
              <a:spcBef>
                <a:spcPts val="0"/>
              </a:spcBef>
              <a:spcAft>
                <a:spcPts val="0"/>
              </a:spcAft>
              <a:defRPr/>
            </a:pPr>
            <a:r>
              <a:rPr lang="en-US" altLang="zh-CN" sz="1200" dirty="0" smtClean="0">
                <a:solidFill>
                  <a:schemeClr val="tx2">
                    <a:lumMod val="75000"/>
                  </a:schemeClr>
                </a:solidFill>
                <a:latin typeface="微软雅黑" panose="020B0503020204020204" pitchFamily="34" charset="-122"/>
                <a:ea typeface="微软雅黑" panose="020B0503020204020204" pitchFamily="34" charset="-122"/>
              </a:rPr>
              <a:t>2</a:t>
            </a:r>
            <a:r>
              <a:rPr lang="zh-CN" altLang="en-US" sz="1200" dirty="0" smtClean="0">
                <a:solidFill>
                  <a:schemeClr val="tx2">
                    <a:lumMod val="75000"/>
                  </a:schemeClr>
                </a:solidFill>
                <a:latin typeface="微软雅黑" panose="020B0503020204020204" pitchFamily="34" charset="-122"/>
                <a:ea typeface="微软雅黑" panose="020B0503020204020204" pitchFamily="34" charset="-122"/>
              </a:rPr>
              <a:t>、各类申请及休假需于公司“办公逸系统”上提出申请，进行审批</a:t>
            </a:r>
            <a:endParaRPr lang="en-US" altLang="zh-CN" sz="1200" dirty="0">
              <a:solidFill>
                <a:schemeClr val="tx2">
                  <a:lumMod val="75000"/>
                </a:schemeClr>
              </a:solidFill>
              <a:latin typeface="微软雅黑" panose="020B0503020204020204" pitchFamily="34" charset="-122"/>
              <a:ea typeface="微软雅黑" panose="020B0503020204020204" pitchFamily="34" charset="-122"/>
            </a:endParaRPr>
          </a:p>
        </p:txBody>
      </p:sp>
      <p:grpSp>
        <p:nvGrpSpPr>
          <p:cNvPr id="11" name="组合 10"/>
          <p:cNvGrpSpPr/>
          <p:nvPr/>
        </p:nvGrpSpPr>
        <p:grpSpPr bwMode="auto">
          <a:xfrm>
            <a:off x="5201977" y="1155538"/>
            <a:ext cx="2601913" cy="3360428"/>
            <a:chOff x="6502470" y="1189657"/>
            <a:chExt cx="3467440" cy="4480096"/>
          </a:xfrm>
          <a:solidFill>
            <a:srgbClr val="FF9999"/>
          </a:solidFill>
        </p:grpSpPr>
        <p:grpSp>
          <p:nvGrpSpPr>
            <p:cNvPr id="12" name="组合 11"/>
            <p:cNvGrpSpPr/>
            <p:nvPr/>
          </p:nvGrpSpPr>
          <p:grpSpPr bwMode="auto">
            <a:xfrm rot="-297887">
              <a:off x="7525730" y="1189657"/>
              <a:ext cx="1250687" cy="1304905"/>
              <a:chOff x="3121825" y="992859"/>
              <a:chExt cx="1790991" cy="1868633"/>
            </a:xfrm>
            <a:grpFill/>
          </p:grpSpPr>
          <p:cxnSp>
            <p:nvCxnSpPr>
              <p:cNvPr id="14" name="直接连接符 13"/>
              <p:cNvCxnSpPr>
                <a:endCxn id="16" idx="3"/>
              </p:cNvCxnSpPr>
              <p:nvPr/>
            </p:nvCxnSpPr>
            <p:spPr>
              <a:xfrm rot="297887" flipV="1">
                <a:off x="3121825" y="1993151"/>
                <a:ext cx="820176" cy="776726"/>
              </a:xfrm>
              <a:prstGeom prst="line">
                <a:avLst/>
              </a:prstGeom>
              <a:grpFill/>
              <a:ln w="9525" cap="flat">
                <a:solidFill>
                  <a:srgbClr val="FF9999"/>
                </a:solidFill>
                <a:prstDash val="solid"/>
                <a:miter lim="400000"/>
              </a:ln>
              <a:effectLst/>
            </p:spPr>
            <p:style>
              <a:lnRef idx="0">
                <a:scrgbClr r="0" g="0" b="0"/>
              </a:lnRef>
              <a:fillRef idx="0">
                <a:scrgbClr r="0" g="0" b="0"/>
              </a:fillRef>
              <a:effectRef idx="0">
                <a:scrgbClr r="0" g="0" b="0"/>
              </a:effectRef>
              <a:fontRef idx="none"/>
            </p:style>
          </p:cxnSp>
          <p:cxnSp>
            <p:nvCxnSpPr>
              <p:cNvPr id="15" name="直接连接符 14"/>
              <p:cNvCxnSpPr>
                <a:stCxn id="16" idx="5"/>
              </p:cNvCxnSpPr>
              <p:nvPr/>
            </p:nvCxnSpPr>
            <p:spPr>
              <a:xfrm rot="297887">
                <a:off x="4190365" y="2059884"/>
                <a:ext cx="722451" cy="801608"/>
              </a:xfrm>
              <a:prstGeom prst="line">
                <a:avLst/>
              </a:prstGeom>
              <a:grpFill/>
              <a:ln w="9525" cap="flat">
                <a:solidFill>
                  <a:srgbClr val="FF9999"/>
                </a:solidFill>
                <a:prstDash val="solid"/>
                <a:miter lim="400000"/>
              </a:ln>
              <a:effectLst/>
            </p:spPr>
            <p:style>
              <a:lnRef idx="0">
                <a:scrgbClr r="0" g="0" b="0"/>
              </a:lnRef>
              <a:fillRef idx="0">
                <a:scrgbClr r="0" g="0" b="0"/>
              </a:fillRef>
              <a:effectRef idx="0">
                <a:scrgbClr r="0" g="0" b="0"/>
              </a:effectRef>
              <a:fontRef idx="none"/>
            </p:style>
          </p:cxnSp>
          <p:sp>
            <p:nvSpPr>
              <p:cNvPr id="16" name="椭圆 15"/>
              <p:cNvSpPr/>
              <p:nvPr/>
            </p:nvSpPr>
            <p:spPr>
              <a:xfrm>
                <a:off x="3921799" y="992859"/>
                <a:ext cx="356854" cy="1215220"/>
              </a:xfrm>
              <a:prstGeom prst="ellipse">
                <a:avLst/>
              </a:prstGeom>
              <a:grpFill/>
              <a:ln w="12700">
                <a:solidFill>
                  <a:srgbClr val="FF9999"/>
                </a:solidFill>
              </a:ln>
            </p:spPr>
            <p:txBody>
              <a:bodyPr wrap="square" anchor="ctr">
                <a:spAutoFit/>
              </a:bodyPr>
              <a:lstStyle/>
              <a:p>
                <a:pPr algn="ctr" eaLnBrk="1" fontAlgn="auto" hangingPunct="1">
                  <a:spcBef>
                    <a:spcPts val="0"/>
                  </a:spcBef>
                  <a:spcAft>
                    <a:spcPts val="0"/>
                  </a:spcAft>
                  <a:defRPr/>
                </a:pPr>
                <a:endParaRPr lang="zh-CN" altLang="en-US" sz="3300" dirty="0">
                  <a:latin typeface="微软雅黑" panose="020B0503020204020204" pitchFamily="34" charset="-122"/>
                  <a:ea typeface="微软雅黑" panose="020B0503020204020204" pitchFamily="34" charset="-122"/>
                </a:endParaRPr>
              </a:p>
            </p:txBody>
          </p:sp>
        </p:grpSp>
        <p:sp>
          <p:nvSpPr>
            <p:cNvPr id="13" name="矩形 12"/>
            <p:cNvSpPr/>
            <p:nvPr/>
          </p:nvSpPr>
          <p:spPr>
            <a:xfrm>
              <a:off x="6502470" y="2464998"/>
              <a:ext cx="3467440" cy="3204755"/>
            </a:xfrm>
            <a:prstGeom prst="rect">
              <a:avLst/>
            </a:prstGeom>
            <a:grpFill/>
            <a:ln>
              <a:solidFill>
                <a:srgbClr val="FF9999"/>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solidFill>
                <a:latin typeface="微软雅黑" panose="020B0503020204020204" pitchFamily="34" charset="-122"/>
                <a:ea typeface="微软雅黑" panose="020B0503020204020204" pitchFamily="34" charset="-122"/>
              </a:endParaRPr>
            </a:p>
          </p:txBody>
        </p:sp>
      </p:grpSp>
      <p:sp>
        <p:nvSpPr>
          <p:cNvPr id="17" name="矩形 16"/>
          <p:cNvSpPr/>
          <p:nvPr/>
        </p:nvSpPr>
        <p:spPr>
          <a:xfrm>
            <a:off x="5354675" y="2595769"/>
            <a:ext cx="2300287" cy="1609671"/>
          </a:xfrm>
          <a:prstGeom prst="rect">
            <a:avLst/>
          </a:prstGeom>
          <a:noFill/>
          <a:ln>
            <a:noFill/>
          </a:ln>
        </p:spPr>
        <p:txBody>
          <a:bodyPr lIns="68580" tIns="34290" rIns="68580" bIns="34290">
            <a:spAutoFit/>
          </a:bodyPr>
          <a:lstStyle/>
          <a:p>
            <a:pPr eaLnBrk="1" fontAlgn="auto" hangingPunct="1">
              <a:lnSpc>
                <a:spcPct val="130000"/>
              </a:lnSpc>
              <a:spcBef>
                <a:spcPts val="0"/>
              </a:spcBef>
              <a:spcAft>
                <a:spcPts val="0"/>
              </a:spcAft>
              <a:defRPr/>
            </a:pPr>
            <a:r>
              <a:rPr lang="en-US" altLang="zh-CN" sz="1100" dirty="0" smtClean="0">
                <a:solidFill>
                  <a:schemeClr val="bg1"/>
                </a:solidFill>
                <a:latin typeface="微软雅黑" panose="020B0503020204020204" pitchFamily="34" charset="-122"/>
                <a:ea typeface="微软雅黑" panose="020B0503020204020204" pitchFamily="34" charset="-122"/>
              </a:rPr>
              <a:t>1</a:t>
            </a:r>
            <a:r>
              <a:rPr lang="zh-CN" altLang="en-US" sz="1100" dirty="0" smtClean="0">
                <a:solidFill>
                  <a:schemeClr val="bg1"/>
                </a:solidFill>
                <a:latin typeface="微软雅黑" panose="020B0503020204020204" pitchFamily="34" charset="-122"/>
                <a:ea typeface="微软雅黑" panose="020B0503020204020204" pitchFamily="34" charset="-122"/>
              </a:rPr>
              <a:t>、工作时间内，不得长时间不在办公室，且未曾告知部门领导和同事去向</a:t>
            </a:r>
            <a:endParaRPr lang="en-US" altLang="zh-CN" sz="1100" dirty="0" smtClean="0">
              <a:solidFill>
                <a:schemeClr val="bg1"/>
              </a:solidFill>
              <a:latin typeface="微软雅黑" panose="020B0503020204020204" pitchFamily="34" charset="-122"/>
              <a:ea typeface="微软雅黑" panose="020B0503020204020204" pitchFamily="34" charset="-122"/>
            </a:endParaRPr>
          </a:p>
          <a:p>
            <a:pPr eaLnBrk="1" fontAlgn="auto" hangingPunct="1">
              <a:lnSpc>
                <a:spcPct val="130000"/>
              </a:lnSpc>
              <a:spcBef>
                <a:spcPts val="0"/>
              </a:spcBef>
              <a:spcAft>
                <a:spcPts val="0"/>
              </a:spcAft>
              <a:defRPr/>
            </a:pPr>
            <a:r>
              <a:rPr lang="en-US" altLang="zh-CN" sz="1100" dirty="0" smtClean="0">
                <a:solidFill>
                  <a:schemeClr val="bg1"/>
                </a:solidFill>
                <a:latin typeface="微软雅黑" panose="020B0503020204020204" pitchFamily="34" charset="-122"/>
                <a:ea typeface="微软雅黑" panose="020B0503020204020204" pitchFamily="34" charset="-122"/>
              </a:rPr>
              <a:t>2</a:t>
            </a:r>
            <a:r>
              <a:rPr lang="zh-CN" altLang="en-US" sz="1100" dirty="0" smtClean="0">
                <a:solidFill>
                  <a:schemeClr val="bg1"/>
                </a:solidFill>
                <a:latin typeface="微软雅黑" panose="020B0503020204020204" pitchFamily="34" charset="-122"/>
                <a:ea typeface="微软雅黑" panose="020B0503020204020204" pitchFamily="34" charset="-122"/>
              </a:rPr>
              <a:t>、严禁在工作时间内喧哗、游戏及上网浏览观看与工作无关的信息</a:t>
            </a:r>
            <a:endParaRPr lang="en-US" altLang="zh-CN" sz="1100" dirty="0" smtClean="0">
              <a:solidFill>
                <a:schemeClr val="bg1"/>
              </a:solidFill>
              <a:latin typeface="微软雅黑" panose="020B0503020204020204" pitchFamily="34" charset="-122"/>
              <a:ea typeface="微软雅黑" panose="020B0503020204020204" pitchFamily="34" charset="-122"/>
            </a:endParaRPr>
          </a:p>
          <a:p>
            <a:pPr eaLnBrk="1" fontAlgn="auto" hangingPunct="1">
              <a:lnSpc>
                <a:spcPct val="130000"/>
              </a:lnSpc>
              <a:spcBef>
                <a:spcPts val="0"/>
              </a:spcBef>
              <a:spcAft>
                <a:spcPts val="0"/>
              </a:spcAft>
              <a:defRPr/>
            </a:pPr>
            <a:r>
              <a:rPr lang="en-US" altLang="zh-CN" sz="1100" dirty="0" smtClean="0">
                <a:solidFill>
                  <a:schemeClr val="bg1"/>
                </a:solidFill>
                <a:latin typeface="微软雅黑" panose="020B0503020204020204" pitchFamily="34" charset="-122"/>
                <a:ea typeface="微软雅黑" panose="020B0503020204020204" pitchFamily="34" charset="-122"/>
              </a:rPr>
              <a:t>3</a:t>
            </a:r>
            <a:r>
              <a:rPr lang="zh-CN" altLang="en-US" sz="1100" dirty="0" smtClean="0">
                <a:solidFill>
                  <a:schemeClr val="bg1"/>
                </a:solidFill>
                <a:latin typeface="微软雅黑" panose="020B0503020204020204" pitchFamily="34" charset="-122"/>
                <a:ea typeface="微软雅黑" panose="020B0503020204020204" pitchFamily="34" charset="-122"/>
              </a:rPr>
              <a:t>、严禁使用公司资源为他人和自己谋取私利</a:t>
            </a:r>
            <a:endParaRPr lang="en-US" altLang="zh-CN" sz="1100" dirty="0">
              <a:solidFill>
                <a:schemeClr val="bg1"/>
              </a:solidFill>
              <a:latin typeface="微软雅黑" panose="020B0503020204020204" pitchFamily="34" charset="-122"/>
              <a:ea typeface="微软雅黑" panose="020B0503020204020204" pitchFamily="34" charset="-122"/>
            </a:endParaRPr>
          </a:p>
        </p:txBody>
      </p:sp>
      <p:sp>
        <p:nvSpPr>
          <p:cNvPr id="18" name="TextBox 17"/>
          <p:cNvSpPr txBox="1"/>
          <p:nvPr/>
        </p:nvSpPr>
        <p:spPr>
          <a:xfrm>
            <a:off x="2565354" y="2091585"/>
            <a:ext cx="697627" cy="400110"/>
          </a:xfrm>
          <a:prstGeom prst="rect">
            <a:avLst/>
          </a:prstGeom>
          <a:noFill/>
        </p:spPr>
        <p:txBody>
          <a:bodyPr wrap="none" rtlCol="0">
            <a:spAutoFit/>
          </a:bodyPr>
          <a:lstStyle/>
          <a:p>
            <a:r>
              <a:rPr lang="zh-CN" altLang="en-US" sz="2000" dirty="0">
                <a:solidFill>
                  <a:schemeClr val="tx2">
                    <a:lumMod val="75000"/>
                  </a:schemeClr>
                </a:solidFill>
                <a:latin typeface="微软雅黑" panose="020B0503020204020204" pitchFamily="34" charset="-122"/>
                <a:ea typeface="微软雅黑" panose="020B0503020204020204" pitchFamily="34" charset="-122"/>
              </a:rPr>
              <a:t>出勤</a:t>
            </a:r>
            <a:endParaRPr lang="zh-CN" altLang="en-US" sz="2000"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19" name="TextBox 18"/>
          <p:cNvSpPr txBox="1"/>
          <p:nvPr/>
        </p:nvSpPr>
        <p:spPr>
          <a:xfrm>
            <a:off x="5948935" y="2205498"/>
            <a:ext cx="1005403" cy="338554"/>
          </a:xfrm>
          <a:prstGeom prst="rect">
            <a:avLst/>
          </a:prstGeom>
          <a:noFill/>
          <a:ln>
            <a:noFill/>
          </a:ln>
        </p:spPr>
        <p:txBody>
          <a:bodyPr wrap="none" rtlCol="0">
            <a:spAutoFit/>
          </a:bodyPr>
          <a:lstStyle/>
          <a:p>
            <a:r>
              <a:rPr lang="zh-CN" altLang="en-US" sz="1600" dirty="0" smtClean="0">
                <a:solidFill>
                  <a:schemeClr val="bg1"/>
                </a:solidFill>
                <a:latin typeface="微软雅黑" panose="020B0503020204020204" pitchFamily="34" charset="-122"/>
                <a:ea typeface="微软雅黑" panose="020B0503020204020204" pitchFamily="34" charset="-122"/>
              </a:rPr>
              <a:t>严禁事项</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4000">
        <p14:conveyor dir="l"/>
      </p:transition>
    </mc:Choice>
    <mc:Fallback>
      <p:transition spd="slow" advClick="0" advTm="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53" presetClass="entr" presetSubtype="16"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 calcmode="lin" valueType="num">
                                      <p:cBhvr>
                                        <p:cTn id="10" dur="500" fill="hold"/>
                                        <p:tgtEl>
                                          <p:spTgt spid="11"/>
                                        </p:tgtEl>
                                        <p:attrNameLst>
                                          <p:attrName>ppt_w</p:attrName>
                                        </p:attrNameLst>
                                      </p:cBhvr>
                                      <p:tavLst>
                                        <p:tav tm="0">
                                          <p:val>
                                            <p:fltVal val="0"/>
                                          </p:val>
                                        </p:tav>
                                        <p:tav tm="100000">
                                          <p:val>
                                            <p:strVal val="#ppt_w"/>
                                          </p:val>
                                        </p:tav>
                                      </p:tavLst>
                                    </p:anim>
                                    <p:anim calcmode="lin" valueType="num">
                                      <p:cBhvr>
                                        <p:cTn id="11" dur="500" fill="hold"/>
                                        <p:tgtEl>
                                          <p:spTgt spid="11"/>
                                        </p:tgtEl>
                                        <p:attrNameLst>
                                          <p:attrName>ppt_h</p:attrName>
                                        </p:attrNameLst>
                                      </p:cBhvr>
                                      <p:tavLst>
                                        <p:tav tm="0">
                                          <p:val>
                                            <p:fltVal val="0"/>
                                          </p:val>
                                        </p:tav>
                                        <p:tav tm="100000">
                                          <p:val>
                                            <p:strVal val="#ppt_h"/>
                                          </p:val>
                                        </p:tav>
                                      </p:tavLst>
                                    </p:anim>
                                    <p:animEffect transition="in" filter="fade">
                                      <p:cBhvr>
                                        <p:cTn id="12" dur="500"/>
                                        <p:tgtEl>
                                          <p:spTgt spid="11"/>
                                        </p:tgtEl>
                                      </p:cBhvr>
                                    </p:animEffect>
                                  </p:childTnLst>
                                </p:cTn>
                              </p:par>
                              <p:par>
                                <p:cTn id="13" presetID="53" presetClass="entr" presetSubtype="16"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1000"/>
                                        <p:tgtEl>
                                          <p:spTgt spid="19"/>
                                        </p:tgtEl>
                                      </p:cBhvr>
                                    </p:animEffect>
                                    <p:anim calcmode="lin" valueType="num">
                                      <p:cBhvr>
                                        <p:cTn id="23" dur="1000" fill="hold"/>
                                        <p:tgtEl>
                                          <p:spTgt spid="19"/>
                                        </p:tgtEl>
                                        <p:attrNameLst>
                                          <p:attrName>ppt_x</p:attrName>
                                        </p:attrNameLst>
                                      </p:cBhvr>
                                      <p:tavLst>
                                        <p:tav tm="0">
                                          <p:val>
                                            <p:strVal val="#ppt_x"/>
                                          </p:val>
                                        </p:tav>
                                        <p:tav tm="100000">
                                          <p:val>
                                            <p:strVal val="#ppt_x"/>
                                          </p:val>
                                        </p:tav>
                                      </p:tavLst>
                                    </p:anim>
                                    <p:anim calcmode="lin" valueType="num">
                                      <p:cBhvr>
                                        <p:cTn id="24" dur="1000" fill="hold"/>
                                        <p:tgtEl>
                                          <p:spTgt spid="19"/>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1000"/>
                                        <p:tgtEl>
                                          <p:spTgt spid="18"/>
                                        </p:tgtEl>
                                      </p:cBhvr>
                                    </p:animEffect>
                                    <p:anim calcmode="lin" valueType="num">
                                      <p:cBhvr>
                                        <p:cTn id="28" dur="1000" fill="hold"/>
                                        <p:tgtEl>
                                          <p:spTgt spid="18"/>
                                        </p:tgtEl>
                                        <p:attrNameLst>
                                          <p:attrName>ppt_x</p:attrName>
                                        </p:attrNameLst>
                                      </p:cBhvr>
                                      <p:tavLst>
                                        <p:tav tm="0">
                                          <p:val>
                                            <p:strVal val="#ppt_x"/>
                                          </p:val>
                                        </p:tav>
                                        <p:tav tm="100000">
                                          <p:val>
                                            <p:strVal val="#ppt_x"/>
                                          </p:val>
                                        </p:tav>
                                      </p:tavLst>
                                    </p:anim>
                                    <p:anim calcmode="lin" valueType="num">
                                      <p:cBhvr>
                                        <p:cTn id="29" dur="1000" fill="hold"/>
                                        <p:tgtEl>
                                          <p:spTgt spid="18"/>
                                        </p:tgtEl>
                                        <p:attrNameLst>
                                          <p:attrName>ppt_y</p:attrName>
                                        </p:attrNameLst>
                                      </p:cBhvr>
                                      <p:tavLst>
                                        <p:tav tm="0">
                                          <p:val>
                                            <p:strVal val="#ppt_y+.1"/>
                                          </p:val>
                                        </p:tav>
                                        <p:tav tm="100000">
                                          <p:val>
                                            <p:strVal val="#ppt_y"/>
                                          </p:val>
                                        </p:tav>
                                      </p:tavLst>
                                    </p:anim>
                                  </p:childTnLst>
                                </p:cTn>
                              </p:par>
                            </p:childTnLst>
                          </p:cTn>
                        </p:par>
                        <p:par>
                          <p:cTn id="30" fill="hold">
                            <p:stCondLst>
                              <p:cond delay="1000"/>
                            </p:stCondLst>
                            <p:childTnLst>
                              <p:par>
                                <p:cTn id="31" presetID="10" presetClass="entr" presetSubtype="0"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par>
                          <p:cTn id="34" fill="hold">
                            <p:stCondLst>
                              <p:cond delay="1500"/>
                            </p:stCondLst>
                            <p:childTnLst>
                              <p:par>
                                <p:cTn id="35" presetID="10" presetClass="entr" presetSubtype="0" fill="hold" grpId="0" nodeType="after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par>
                          <p:cTn id="38" fill="hold">
                            <p:stCondLst>
                              <p:cond delay="2000"/>
                            </p:stCondLst>
                            <p:childTnLst>
                              <p:par>
                                <p:cTn id="39" presetID="10" presetClass="entr" presetSubtype="0" fill="hold" grpId="0" nodeType="after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fade">
                                      <p:cBhvr>
                                        <p:cTn id="4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10" grpId="0"/>
      <p:bldP spid="17" grpId="0"/>
      <p:bldP spid="18" grpId="0"/>
      <p:bldP spid="19" grpId="0"/>
    </p:bldLst>
  </p:timing>
</p:sld>
</file>

<file path=ppt/tags/tag1.xml><?xml version="1.0" encoding="utf-8"?>
<p:tagLst xmlns:p="http://schemas.openxmlformats.org/presentationml/2006/main">
  <p:tag name="PA" val="v3.2.0"/>
</p:tagLst>
</file>

<file path=ppt/tags/tag10.xml><?xml version="1.0" encoding="utf-8"?>
<p:tagLst xmlns:p="http://schemas.openxmlformats.org/presentationml/2006/main">
  <p:tag name="MH" val="20160830110146"/>
  <p:tag name="MH_LIBRARY" val="CONTENTS"/>
  <p:tag name="MH_TYPE" val="OTHERS"/>
  <p:tag name="ID" val="553512"/>
</p:tagLst>
</file>

<file path=ppt/tags/tag11.xml><?xml version="1.0" encoding="utf-8"?>
<p:tagLst xmlns:p="http://schemas.openxmlformats.org/presentationml/2006/main">
  <p:tag name="MH" val="20160830110146"/>
  <p:tag name="MH_LIBRARY" val="CONTENTS"/>
  <p:tag name="MH_TYPE" val="OTHERS"/>
  <p:tag name="ID" val="553512"/>
</p:tagLst>
</file>

<file path=ppt/tags/tag12.xml><?xml version="1.0" encoding="utf-8"?>
<p:tagLst xmlns:p="http://schemas.openxmlformats.org/presentationml/2006/main">
  <p:tag name="MH" val="20161022204031"/>
  <p:tag name="MH_LIBRARY" val="GRAPHIC"/>
  <p:tag name="MH_ORDER" val="Straight Connector 6"/>
</p:tagLst>
</file>

<file path=ppt/tags/tag13.xml><?xml version="1.0" encoding="utf-8"?>
<p:tagLst xmlns:p="http://schemas.openxmlformats.org/presentationml/2006/main">
  <p:tag name="MH" val="20161022204031"/>
  <p:tag name="MH_LIBRARY" val="GRAPHIC"/>
  <p:tag name="MH_ORDER" val="Straight Connector 6"/>
</p:tagLst>
</file>

<file path=ppt/tags/tag14.xml><?xml version="1.0" encoding="utf-8"?>
<p:tagLst xmlns:p="http://schemas.openxmlformats.org/presentationml/2006/main">
  <p:tag name="MH" val="20161022204031"/>
  <p:tag name="MH_LIBRARY" val="GRAPHIC"/>
  <p:tag name="MH_ORDER" val="Straight Connector 6"/>
</p:tagLst>
</file>

<file path=ppt/tags/tag15.xml><?xml version="1.0" encoding="utf-8"?>
<p:tagLst xmlns:p="http://schemas.openxmlformats.org/presentationml/2006/main">
  <p:tag name="MH" val="20161022204031"/>
  <p:tag name="MH_LIBRARY" val="GRAPHIC"/>
  <p:tag name="MH_ORDER" val="Straight Connector 6"/>
</p:tagLst>
</file>

<file path=ppt/tags/tag16.xml><?xml version="1.0" encoding="utf-8"?>
<p:tagLst xmlns:p="http://schemas.openxmlformats.org/presentationml/2006/main">
  <p:tag name="PA" val="v3.2.0"/>
</p:tagLst>
</file>

<file path=ppt/tags/tag17.xml><?xml version="1.0" encoding="utf-8"?>
<p:tagLst xmlns:p="http://schemas.openxmlformats.org/presentationml/2006/main">
  <p:tag name="COMMONDATA" val="eyJoZGlkIjoiOGI1ZDRlODU1NmU1NjYzOTgzMDRiZjdhZDgyNDkxOGMifQ=="/>
</p:tagLst>
</file>

<file path=ppt/tags/tag2.xml><?xml version="1.0" encoding="utf-8"?>
<p:tagLst xmlns:p="http://schemas.openxmlformats.org/presentationml/2006/main">
  <p:tag name="MH" val="20161022203400"/>
  <p:tag name="MH_LIBRARY" val="GRAPHIC"/>
  <p:tag name="MH_TYPE" val="SubTitle"/>
  <p:tag name="MH_ORDER" val="1"/>
</p:tagLst>
</file>

<file path=ppt/tags/tag3.xml><?xml version="1.0" encoding="utf-8"?>
<p:tagLst xmlns:p="http://schemas.openxmlformats.org/presentationml/2006/main">
  <p:tag name="MH" val="20161022203400"/>
  <p:tag name="MH_LIBRARY" val="GRAPHIC"/>
  <p:tag name="MH_TYPE" val="Other"/>
  <p:tag name="MH_ORDER" val="1"/>
</p:tagLst>
</file>

<file path=ppt/tags/tag4.xml><?xml version="1.0" encoding="utf-8"?>
<p:tagLst xmlns:p="http://schemas.openxmlformats.org/presentationml/2006/main">
  <p:tag name="MH" val="20161022203400"/>
  <p:tag name="MH_LIBRARY" val="GRAPHIC"/>
  <p:tag name="MH_TYPE" val="SubTitle"/>
  <p:tag name="MH_ORDER" val="2"/>
</p:tagLst>
</file>

<file path=ppt/tags/tag5.xml><?xml version="1.0" encoding="utf-8"?>
<p:tagLst xmlns:p="http://schemas.openxmlformats.org/presentationml/2006/main">
  <p:tag name="MH" val="20161022203400"/>
  <p:tag name="MH_LIBRARY" val="GRAPHIC"/>
  <p:tag name="MH_TYPE" val="Other"/>
  <p:tag name="MH_ORDER" val="2"/>
</p:tagLst>
</file>

<file path=ppt/tags/tag6.xml><?xml version="1.0" encoding="utf-8"?>
<p:tagLst xmlns:p="http://schemas.openxmlformats.org/presentationml/2006/main">
  <p:tag name="MH" val="20161022203400"/>
  <p:tag name="MH_LIBRARY" val="GRAPHIC"/>
  <p:tag name="MH_TYPE" val="SubTitle"/>
  <p:tag name="MH_ORDER" val="3"/>
</p:tagLst>
</file>

<file path=ppt/tags/tag7.xml><?xml version="1.0" encoding="utf-8"?>
<p:tagLst xmlns:p="http://schemas.openxmlformats.org/presentationml/2006/main">
  <p:tag name="MH" val="20161022203400"/>
  <p:tag name="MH_LIBRARY" val="GRAPHIC"/>
  <p:tag name="MH_TYPE" val="Other"/>
  <p:tag name="MH_ORDER" val="3"/>
</p:tagLst>
</file>

<file path=ppt/tags/tag8.xml><?xml version="1.0" encoding="utf-8"?>
<p:tagLst xmlns:p="http://schemas.openxmlformats.org/presentationml/2006/main">
  <p:tag name="MH" val="20161022203400"/>
  <p:tag name="MH_LIBRARY" val="GRAPHIC"/>
  <p:tag name="MH_TYPE" val="SubTitle"/>
  <p:tag name="MH_ORDER" val="4"/>
</p:tagLst>
</file>

<file path=ppt/tags/tag9.xml><?xml version="1.0" encoding="utf-8"?>
<p:tagLst xmlns:p="http://schemas.openxmlformats.org/presentationml/2006/main">
  <p:tag name="MH" val="20161022203400"/>
  <p:tag name="MH_LIBRARY" val="GRAPHIC"/>
  <p:tag name="MH_TYPE" val="Other"/>
  <p:tag name="MH_ORDER" val="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3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4137</Words>
  <Application>WPS 演示</Application>
  <PresentationFormat>全屏显示(16:9)</PresentationFormat>
  <Paragraphs>405</Paragraphs>
  <Slides>29</Slides>
  <Notes>8</Notes>
  <HiddenSlides>0</HiddenSlides>
  <MMClips>0</MMClips>
  <ScaleCrop>false</ScaleCrop>
  <HeadingPairs>
    <vt:vector size="6" baseType="variant">
      <vt:variant>
        <vt:lpstr>已用的字体</vt:lpstr>
      </vt:variant>
      <vt:variant>
        <vt:i4>21</vt:i4>
      </vt:variant>
      <vt:variant>
        <vt:lpstr>主题</vt:lpstr>
      </vt:variant>
      <vt:variant>
        <vt:i4>4</vt:i4>
      </vt:variant>
      <vt:variant>
        <vt:lpstr>幻灯片标题</vt:lpstr>
      </vt:variant>
      <vt:variant>
        <vt:i4>29</vt:i4>
      </vt:variant>
    </vt:vector>
  </HeadingPairs>
  <TitlesOfParts>
    <vt:vector size="54" baseType="lpstr">
      <vt:lpstr>Arial</vt:lpstr>
      <vt:lpstr>宋体</vt:lpstr>
      <vt:lpstr>Wingdings</vt:lpstr>
      <vt:lpstr>微软雅黑</vt:lpstr>
      <vt:lpstr>Calibri</vt:lpstr>
      <vt:lpstr>Franklin Gothic Book</vt:lpstr>
      <vt:lpstr>Arial Unicode MS</vt:lpstr>
      <vt:lpstr>等线</vt:lpstr>
      <vt:lpstr>方正中等线简体</vt:lpstr>
      <vt:lpstr>华文仿宋</vt:lpstr>
      <vt:lpstr>Arial Unicode MS</vt:lpstr>
      <vt:lpstr>Meiryo UI</vt:lpstr>
      <vt:lpstr>Yu Gothic UI</vt:lpstr>
      <vt:lpstr>Calibri</vt:lpstr>
      <vt:lpstr>幼圆</vt:lpstr>
      <vt:lpstr>Simply City Light</vt:lpstr>
      <vt:lpstr>Yu Gothic UI Light</vt:lpstr>
      <vt:lpstr>SimSun-ExtB</vt:lpstr>
      <vt:lpstr>Arial</vt:lpstr>
      <vt:lpstr>Open Sans Light</vt:lpstr>
      <vt:lpstr>Open Sans</vt:lpstr>
      <vt:lpstr>Office 主题​​</vt:lpstr>
      <vt:lpstr>1_Office 主题​​</vt:lpstr>
      <vt:lpstr>2_Office 主题​​</vt:lpstr>
      <vt:lpstr>3_Office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Dell</dc:creator>
  <cp:lastModifiedBy>商嘉一</cp:lastModifiedBy>
  <cp:revision>111</cp:revision>
  <dcterms:created xsi:type="dcterms:W3CDTF">2017-08-04T05:39:00Z</dcterms:created>
  <dcterms:modified xsi:type="dcterms:W3CDTF">2022-04-28T08:04:10Z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2052-11.1.0.11636</vt:lpwstr>
  </property>
  <property fmtid="{D5CDD505-2E9C-101B-9397-08002B2CF9AE}" pid="3" name="ICV">
    <vt:lpwstr>E22AB385806D4DC097207FE0E382AF49</vt:lpwstr>
  </property>
</Properties>
</file>

<file path=docProps/thumbnail.jpeg>
</file>